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734" r:id="rId3"/>
    <p:sldId id="738" r:id="rId4"/>
    <p:sldId id="739" r:id="rId5"/>
    <p:sldId id="740" r:id="rId6"/>
    <p:sldId id="732" r:id="rId7"/>
    <p:sldId id="721" r:id="rId8"/>
    <p:sldId id="741" r:id="rId9"/>
    <p:sldId id="684" r:id="rId10"/>
    <p:sldId id="710" r:id="rId11"/>
    <p:sldId id="748" r:id="rId12"/>
    <p:sldId id="712" r:id="rId13"/>
    <p:sldId id="724" r:id="rId14"/>
    <p:sldId id="733" r:id="rId15"/>
    <p:sldId id="742" r:id="rId16"/>
    <p:sldId id="743" r:id="rId17"/>
    <p:sldId id="74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34"/>
            <p14:sldId id="738"/>
            <p14:sldId id="739"/>
            <p14:sldId id="740"/>
            <p14:sldId id="732"/>
            <p14:sldId id="721"/>
            <p14:sldId id="741"/>
            <p14:sldId id="684"/>
            <p14:sldId id="710"/>
            <p14:sldId id="748"/>
            <p14:sldId id="712"/>
            <p14:sldId id="724"/>
            <p14:sldId id="733"/>
            <p14:sldId id="742"/>
            <p14:sldId id="743"/>
            <p14:sldId id="74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99"/>
    <a:srgbClr val="295FFF"/>
    <a:srgbClr val="00B050"/>
    <a:srgbClr val="C6109F"/>
    <a:srgbClr val="FF99FF"/>
    <a:srgbClr val="FF3131"/>
    <a:srgbClr val="BA1CBA"/>
    <a:srgbClr val="1694E9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Обчисле-ння</a:t>
          </a:r>
          <a:r>
            <a:rPr lang="uk-UA" sz="3200" dirty="0" smtClean="0"/>
            <a:t>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Пвторюємо</a:t>
          </a:r>
          <a:r>
            <a:rPr lang="uk-UA" sz="3200" dirty="0" smtClean="0"/>
            <a:t> знаходження невідомого </a:t>
          </a:r>
          <a:r>
            <a:rPr lang="uk-UA" sz="3200" dirty="0" smtClean="0"/>
            <a:t>від’ємника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Порівнюємо вирази і число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Розв’язуємо просту задачу на </a:t>
          </a:r>
          <a:r>
            <a:rPr lang="uk-UA" sz="3200" dirty="0" err="1" smtClean="0"/>
            <a:t>знаходже-ння</a:t>
          </a:r>
          <a:r>
            <a:rPr lang="uk-UA" sz="3200" dirty="0" smtClean="0"/>
            <a:t> </a:t>
          </a:r>
          <a:r>
            <a:rPr lang="uk-UA" sz="3200" dirty="0" smtClean="0"/>
            <a:t>від’ємника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0682" custLinFactX="378641" custLinFactNeighborX="400000" custLinFactNeighborY="-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467" custLinFactX="116762" custLinFactNeighborX="2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43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0538" custLinFactX="-256144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AD9B1-8D2E-4A60-9853-3B3F4A7AE966}" type="presOf" srcId="{B8BDD424-9492-4512-80FF-938BF7CFE1AC}" destId="{D128CD1A-1E54-41AB-ABBF-267B83BF69D9}" srcOrd="0" destOrd="0" presId="urn:microsoft.com/office/officeart/2005/8/layout/hList6"/>
    <dgm:cxn modelId="{33B1230D-E3FB-4F42-AC3B-5000BC6EC841}" type="presOf" srcId="{17FCBCD0-5166-44EF-A995-697AB50FC98B}" destId="{8C93B566-6306-40C5-A3D5-B84E788E517B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6DED2B83-9BA9-4B96-95B4-AC8089BEDDF5}" type="presOf" srcId="{BC7931E8-86A7-44AD-A246-C659A84EF1D0}" destId="{D2B473EA-0294-46C9-BEB1-B63C89DB6F91}" srcOrd="0" destOrd="0" presId="urn:microsoft.com/office/officeart/2005/8/layout/hList6"/>
    <dgm:cxn modelId="{223F6010-65FD-410A-A2BD-C2610A5834E9}" type="presOf" srcId="{6115EC9A-5D0A-49BC-89B0-C823DAA39B65}" destId="{00E23834-4C97-4BAD-9028-AA93134EBB29}" srcOrd="0" destOrd="0" presId="urn:microsoft.com/office/officeart/2005/8/layout/hList6"/>
    <dgm:cxn modelId="{589BEDBB-3806-461A-83A3-5CB5BDF8D0C6}" type="presOf" srcId="{289AA968-9F58-4A6E-B11C-582CA574AD65}" destId="{6408D3F1-0C0E-4F5D-B5D5-053E6D4B4C50}" srcOrd="0" destOrd="0" presId="urn:microsoft.com/office/officeart/2005/8/layout/hList6"/>
    <dgm:cxn modelId="{5B2D9CE7-2FAC-4318-9107-FE6365583137}" type="presParOf" srcId="{6408D3F1-0C0E-4F5D-B5D5-053E6D4B4C50}" destId="{D128CD1A-1E54-41AB-ABBF-267B83BF69D9}" srcOrd="0" destOrd="0" presId="urn:microsoft.com/office/officeart/2005/8/layout/hList6"/>
    <dgm:cxn modelId="{330DEA7C-B847-4CF3-8AF5-E66F25110A69}" type="presParOf" srcId="{6408D3F1-0C0E-4F5D-B5D5-053E6D4B4C50}" destId="{ECBD397D-046F-40AA-B079-23418C3C10A6}" srcOrd="1" destOrd="0" presId="urn:microsoft.com/office/officeart/2005/8/layout/hList6"/>
    <dgm:cxn modelId="{44649EE3-89A2-4DBD-9496-39571C5A7503}" type="presParOf" srcId="{6408D3F1-0C0E-4F5D-B5D5-053E6D4B4C50}" destId="{00E23834-4C97-4BAD-9028-AA93134EBB29}" srcOrd="2" destOrd="0" presId="urn:microsoft.com/office/officeart/2005/8/layout/hList6"/>
    <dgm:cxn modelId="{CE082813-7A3A-440D-B2D8-89C0AF3297C2}" type="presParOf" srcId="{6408D3F1-0C0E-4F5D-B5D5-053E6D4B4C50}" destId="{8876FB75-3E41-41EA-914C-4542E25630F3}" srcOrd="3" destOrd="0" presId="urn:microsoft.com/office/officeart/2005/8/layout/hList6"/>
    <dgm:cxn modelId="{F7715B53-27AC-4FE8-B38B-EF2831DC9E23}" type="presParOf" srcId="{6408D3F1-0C0E-4F5D-B5D5-053E6D4B4C50}" destId="{8C93B566-6306-40C5-A3D5-B84E788E517B}" srcOrd="4" destOrd="0" presId="urn:microsoft.com/office/officeart/2005/8/layout/hList6"/>
    <dgm:cxn modelId="{3A1FA98B-7764-48E3-98B0-F3168EE7F719}" type="presParOf" srcId="{6408D3F1-0C0E-4F5D-B5D5-053E6D4B4C50}" destId="{B4E8D5E2-E5AE-41CC-80D3-5A0016AFADCC}" srcOrd="5" destOrd="0" presId="urn:microsoft.com/office/officeart/2005/8/layout/hList6"/>
    <dgm:cxn modelId="{8A7E6448-F146-4D34-8C1E-0704B4757165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01939" y="835514"/>
          <a:ext cx="4272497" cy="2601467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Розв’язуємо просту задачу на </a:t>
          </a:r>
          <a:r>
            <a:rPr lang="uk-UA" sz="3200" kern="1200" dirty="0" err="1" smtClean="0"/>
            <a:t>знаходже-ння</a:t>
          </a:r>
          <a:r>
            <a:rPr lang="uk-UA" sz="3200" kern="1200" dirty="0" smtClean="0"/>
            <a:t> </a:t>
          </a:r>
          <a:r>
            <a:rPr lang="uk-UA" sz="3200" kern="1200" dirty="0" smtClean="0"/>
            <a:t>від’ємника</a:t>
          </a:r>
          <a:endParaRPr lang="ru-RU" sz="3200" b="1" kern="1200" dirty="0"/>
        </a:p>
      </dsp:txBody>
      <dsp:txXfrm rot="5400000">
        <a:off x="8137454" y="854498"/>
        <a:ext cx="2601467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568638" y="807794"/>
          <a:ext cx="4272497" cy="2656908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Порівнюємо вирази і число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6433" y="854498"/>
        <a:ext cx="26569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98163" y="998163"/>
          <a:ext cx="4272497" cy="227616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Обчисле-ння</a:t>
          </a:r>
          <a:r>
            <a:rPr lang="uk-UA" sz="3200" kern="1200" dirty="0" smtClean="0"/>
            <a:t>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7616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700807" y="737413"/>
          <a:ext cx="4272497" cy="2797669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Пвторюємо</a:t>
          </a:r>
          <a:r>
            <a:rPr lang="uk-UA" sz="3200" kern="1200" dirty="0" smtClean="0"/>
            <a:t> знаходження невідомого </a:t>
          </a:r>
          <a:r>
            <a:rPr lang="uk-UA" sz="3200" kern="1200" dirty="0" smtClean="0"/>
            <a:t>від’ємника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38221" y="854498"/>
        <a:ext cx="279766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0176" y="747103"/>
            <a:ext cx="8684481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Дії віднімання та їхні компоненти. Задачі на знаходження невідомого від’ємника.</a:t>
            </a:r>
          </a:p>
        </p:txBody>
      </p:sp>
      <p:pic>
        <p:nvPicPr>
          <p:cNvPr id="8" name="Picture 2" descr="C:\Users\user\Downloads\pngwing.com - 2020-05-22T011256.1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6" y="3023506"/>
            <a:ext cx="3455299" cy="27804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97885" y="3719436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739776" y="1165862"/>
            <a:ext cx="10800000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94930" y="4556369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262932" y="4340673"/>
            <a:ext cx="106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ст</a:t>
            </a:r>
            <a:r>
              <a:rPr lang="uk-UA" sz="3600" dirty="0">
                <a:latin typeface="Monotype Corsiva" panose="03010101010201010101" pitchFamily="66" charset="0"/>
              </a:rPr>
              <a:t>.)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68687" y="4848920"/>
            <a:ext cx="2630291" cy="110013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093821" y="5084852"/>
            <a:ext cx="438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стаканів узвару випили.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39" y="1130446"/>
            <a:ext cx="2705164" cy="13813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138789" y="2252456"/>
            <a:ext cx="34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Було –               </a:t>
            </a:r>
            <a:r>
              <a:rPr lang="uk-UA" sz="3600" dirty="0" smtClean="0">
                <a:latin typeface="Monotype Corsiva" panose="03010101010201010101" pitchFamily="66" charset="0"/>
              </a:rPr>
              <a:t>ст</a:t>
            </a:r>
            <a:r>
              <a:rPr lang="uk-UA" sz="3600" dirty="0">
                <a:latin typeface="Monotype Corsiva" panose="03010101010201010101" pitchFamily="66" charset="0"/>
              </a:rPr>
              <a:t>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5693" y="3653950"/>
            <a:ext cx="369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Залишилося -      </a:t>
            </a:r>
            <a:r>
              <a:rPr lang="uk-UA" sz="3600" dirty="0" smtClean="0">
                <a:latin typeface="Monotype Corsiva" panose="03010101010201010101" pitchFamily="66" charset="0"/>
              </a:rPr>
              <a:t>ст</a:t>
            </a:r>
            <a:r>
              <a:rPr lang="uk-UA" sz="36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5693" y="2956351"/>
            <a:ext cx="209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Випили  –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38324" y="447958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3036103" y="2231478"/>
            <a:ext cx="759263" cy="560656"/>
            <a:chOff x="579875" y="3837257"/>
            <a:chExt cx="852991" cy="624474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26838" y="3693284"/>
            <a:ext cx="455016" cy="567661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1169125" y="4362530"/>
            <a:ext cx="852991" cy="624474"/>
            <a:chOff x="579875" y="3837257"/>
            <a:chExt cx="852991" cy="624474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579875" y="3837258"/>
              <a:ext cx="500554" cy="624473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932312" y="3837257"/>
              <a:ext cx="500554" cy="624473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193283" y="4390936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948454" y="4401865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737148" y="5083390"/>
            <a:ext cx="455016" cy="567661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5242298" y="1535653"/>
            <a:ext cx="718882" cy="570946"/>
            <a:chOff x="3604260" y="3811821"/>
            <a:chExt cx="718882" cy="57094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pic>
        <p:nvPicPr>
          <p:cNvPr id="42" name="Picture 2" descr="Оригінальні рецепти різдвяного узвару | Новини на Gazeta.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56" y="4718265"/>
            <a:ext cx="2836523" cy="18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91943" y="1348757"/>
            <a:ext cx="5247833" cy="2247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глечик налили 12 стаканів узвару. Після обіду в ньому залишилося 6 стаканів узвару. Скільки стаканів узвару випили під час обіду?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8978" y="2888805"/>
            <a:ext cx="38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065013" y="2898787"/>
            <a:ext cx="7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ст.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783295" y="3620464"/>
            <a:ext cx="507973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від’ємника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5369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43" grpId="0"/>
      <p:bldP spid="61" grpId="0"/>
      <p:bldP spid="63" grpId="0"/>
      <p:bldP spid="11" grpId="0"/>
      <p:bldP spid="6" grpId="0"/>
      <p:bldP spid="50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606528" y="154222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739776" y="1165862"/>
            <a:ext cx="10800000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25995" y="4566882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4090888" y="4383178"/>
            <a:ext cx="71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з.)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068687" y="4848920"/>
            <a:ext cx="2630291" cy="11001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39" y="1130446"/>
            <a:ext cx="2705164" cy="13813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138789" y="2252456"/>
            <a:ext cx="34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Було –               </a:t>
            </a:r>
            <a:r>
              <a:rPr lang="uk-UA" sz="3600" dirty="0" smtClean="0">
                <a:latin typeface="Monotype Corsiva" panose="03010101010201010101" pitchFamily="66" charset="0"/>
              </a:rPr>
              <a:t>з.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5693" y="3653950"/>
            <a:ext cx="383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Залишилося </a:t>
            </a:r>
            <a:r>
              <a:rPr lang="uk-UA" sz="3600" dirty="0" smtClean="0">
                <a:latin typeface="Monotype Corsiva" panose="03010101010201010101" pitchFamily="66" charset="0"/>
              </a:rPr>
              <a:t>-          з.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85693" y="2956351"/>
            <a:ext cx="394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Використали  –      з.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8324" y="449010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89080" y="1508140"/>
            <a:ext cx="445552" cy="56065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67479" y="1542223"/>
            <a:ext cx="455016" cy="567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77686" y="427471"/>
            <a:ext cx="9954179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err="1" smtClean="0">
                <a:solidFill>
                  <a:schemeClr val="bg1"/>
                </a:solidFill>
              </a:rPr>
              <a:t>самостоятельно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314847" y="1260953"/>
            <a:ext cx="5247833" cy="1930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Купили 30 зошитів. Після першого  місяця навчання залишилося 20 зошитів. Скільки зошитів використали?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0888" y="2884916"/>
            <a:ext cx="38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6428628" y="3154108"/>
            <a:ext cx="507973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від’ємника</a:t>
            </a:r>
            <a:endParaRPr lang="uk-UA" sz="3600" dirty="0"/>
          </a:p>
        </p:txBody>
      </p:sp>
      <p:pic>
        <p:nvPicPr>
          <p:cNvPr id="44" name="Picture 2" descr="fa3185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2711" r="5586" b="2514"/>
          <a:stretch/>
        </p:blipFill>
        <p:spPr bwMode="auto">
          <a:xfrm>
            <a:off x="8711256" y="4365718"/>
            <a:ext cx="2916744" cy="222228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3048885" y="2226333"/>
            <a:ext cx="718882" cy="570946"/>
            <a:chOff x="3604260" y="3811821"/>
            <a:chExt cx="718882" cy="570946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3708678" y="3672627"/>
            <a:ext cx="770286" cy="576933"/>
            <a:chOff x="2815046" y="4537979"/>
            <a:chExt cx="770286" cy="57693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260926" y="4375413"/>
            <a:ext cx="770286" cy="576933"/>
            <a:chOff x="2815046" y="4537979"/>
            <a:chExt cx="770286" cy="576933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274154" y="4376765"/>
            <a:ext cx="718882" cy="570946"/>
            <a:chOff x="3604260" y="3811821"/>
            <a:chExt cx="718882" cy="570946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3604260" y="3815106"/>
              <a:ext cx="455016" cy="567661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68126" y="3811821"/>
              <a:ext cx="455016" cy="56766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3358887" y="4351216"/>
            <a:ext cx="738042" cy="576205"/>
            <a:chOff x="2831396" y="3805726"/>
            <a:chExt cx="738042" cy="576205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530411" y="5080997"/>
            <a:ext cx="409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зошитів використали. 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3761614" y="5047997"/>
            <a:ext cx="721487" cy="600661"/>
            <a:chOff x="2831396" y="3781270"/>
            <a:chExt cx="721487" cy="600661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097867" y="3781270"/>
              <a:ext cx="455016" cy="56766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623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3" grpId="0"/>
      <p:bldP spid="61" grpId="0"/>
      <p:bldP spid="63" grpId="0"/>
      <p:bldP spid="11" grpId="0"/>
      <p:bldP spid="6" grpId="0"/>
      <p:bldP spid="52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312280" y="1513113"/>
            <a:ext cx="9605520" cy="4979303"/>
            <a:chOff x="1617160" y="1646691"/>
            <a:chExt cx="10222019" cy="5442857"/>
          </a:xfrm>
        </p:grpSpPr>
        <p:pic>
          <p:nvPicPr>
            <p:cNvPr id="1026" name="Picture 2" descr="C:\Users\user\Downloads\pngwing.com (24)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35"/>
            <a:stretch/>
          </p:blipFill>
          <p:spPr bwMode="auto">
            <a:xfrm>
              <a:off x="1617160" y="1646691"/>
              <a:ext cx="10222019" cy="544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\Downloads\pngwing.com (25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31754" y="4730300"/>
              <a:ext cx="1589120" cy="119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user\Downloads\pngwing.com (25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8533" y="3549138"/>
              <a:ext cx="1589120" cy="119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user\Downloads\pngwing.com (25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994" y="2517550"/>
              <a:ext cx="1408442" cy="106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1077686" y="348343"/>
            <a:ext cx="9954179" cy="11647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Склади задачу про тварин, у якій потрібно знайти невідомий від’ємник.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2395" y="1692924"/>
            <a:ext cx="25971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24- __= 20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39512" y="1692924"/>
            <a:ext cx="235427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13-__=8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32395" y="3119138"/>
            <a:ext cx="25971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15- __=7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353083" y="3109315"/>
            <a:ext cx="234070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70-__=60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0718" y="1597225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30671" y="3042193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93613" y="3042193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chemeClr val="bg1"/>
                </a:solidFill>
              </a:rPr>
              <a:t>1</a:t>
            </a:r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403030" y="1597225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4" name="Picture 2" descr="C:\Users\user\Downloads\hotpng.com (22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 bwMode="auto">
          <a:xfrm flipH="1">
            <a:off x="1054100" y="1196139"/>
            <a:ext cx="2773516" cy="45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54100" y="499454"/>
            <a:ext cx="9954179" cy="718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числа, пропущені в рівностях.</a:t>
            </a: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93187" y="1708299"/>
            <a:ext cx="204895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21+5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0914" y="2949875"/>
            <a:ext cx="1120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67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57208" y="4108961"/>
            <a:ext cx="25170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20+10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507" y="1708301"/>
            <a:ext cx="6591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8604" y="2949875"/>
            <a:ext cx="16001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28604" y="4108960"/>
            <a:ext cx="23711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20-10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9990" y="1708301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pic>
        <p:nvPicPr>
          <p:cNvPr id="2051" name="Picture 3" descr="C:\Users\user\Downloads\pngwing.com (100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7" y="1537965"/>
            <a:ext cx="3370595" cy="418936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630996" y="4074336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64575" y="2874007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54100" y="499454"/>
            <a:ext cx="9954179" cy="7184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Порівняй . Встав  знаки </a:t>
            </a:r>
            <a:r>
              <a:rPr lang="uk-UA" sz="4000" b="1" dirty="0" smtClean="0">
                <a:solidFill>
                  <a:schemeClr val="bg1"/>
                </a:solidFill>
                <a:sym typeface="Symbol"/>
              </a:rPr>
              <a:t>  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 №34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33999" y="444237"/>
            <a:ext cx="5608865" cy="73624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333999" y="1820159"/>
            <a:ext cx="5608865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8 </a:t>
            </a:r>
            <a:r>
              <a:rPr lang="uk-UA" sz="3200" b="1" dirty="0">
                <a:solidFill>
                  <a:schemeClr val="bg1"/>
                </a:solidFill>
              </a:rPr>
              <a:t>розв’язати вирази </a:t>
            </a:r>
            <a:r>
              <a:rPr lang="uk-UA" sz="3200" b="1" dirty="0" smtClean="0">
                <a:solidFill>
                  <a:schemeClr val="bg1"/>
                </a:solidFill>
              </a:rPr>
              <a:t>№35 </a:t>
            </a:r>
            <a:r>
              <a:rPr lang="uk-UA" sz="3200" b="1" dirty="0">
                <a:solidFill>
                  <a:schemeClr val="bg1"/>
                </a:solidFill>
              </a:rPr>
              <a:t>та задачу </a:t>
            </a:r>
            <a:r>
              <a:rPr lang="uk-UA" sz="3200" b="1" dirty="0" smtClean="0">
                <a:solidFill>
                  <a:schemeClr val="bg1"/>
                </a:solidFill>
              </a:rPr>
              <a:t>№36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1088585" y="444237"/>
            <a:ext cx="3755558" cy="27518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3 клас\03 МАТЕМ\Листопад\01 Повторення вивченого в 2 кл\№004-Дії віднімання та їхні компоненти. Задачі на знаходження невідомого від’ємника\2025-08-23_132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6" y="3396344"/>
            <a:ext cx="9241957" cy="25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7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431" y="350262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2286" y="350262"/>
            <a:ext cx="6917802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315329"/>
            <a:ext cx="4438932" cy="1044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3629" y="2837657"/>
            <a:ext cx="4025645" cy="108802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називаються числа при </a:t>
            </a:r>
            <a:r>
              <a:rPr lang="uk-UA" sz="2400" b="1" dirty="0" smtClean="0"/>
              <a:t>відніманні?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8857" y="4424193"/>
            <a:ext cx="4429482" cy="10416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знайти невідомий </a:t>
            </a:r>
            <a:r>
              <a:rPr lang="uk-UA" sz="2400" b="1" dirty="0" smtClean="0"/>
              <a:t>від’ємника?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55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6898371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275340" y="1492168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2005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981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8418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6800" y="1884393"/>
            <a:ext cx="4093029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уроці.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справдились твої очікування від </a:t>
            </a:r>
            <a:r>
              <a:rPr lang="uk-UA" sz="2400" b="1" dirty="0" smtClean="0">
                <a:solidFill>
                  <a:srgbClr val="0070C0"/>
                </a:solidFill>
              </a:rPr>
              <a:t>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9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296619" y="2096555"/>
            <a:ext cx="5599982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Добрий день, малече щира,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Хай </a:t>
            </a:r>
            <a:r>
              <a:rPr lang="uk-UA" sz="3200" b="1" dirty="0" err="1">
                <a:solidFill>
                  <a:schemeClr val="bg1"/>
                </a:solidFill>
              </a:rPr>
              <a:t>живеться</a:t>
            </a:r>
            <a:r>
              <a:rPr lang="uk-UA" sz="3200" b="1" dirty="0">
                <a:solidFill>
                  <a:schemeClr val="bg1"/>
                </a:solidFill>
              </a:rPr>
              <a:t> вам у мирі.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Хай луна дитячий сміх!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Почнемо урок для всіх!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Новая папка\діти  та школа для презентац\pngwing.com - 2020-05-22T010506.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956096"/>
            <a:ext cx="3854276" cy="229315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</p:spTree>
    <p:extLst>
      <p:ext uri="{BB962C8B-B14F-4D97-AF65-F5344CB8AC3E}">
        <p14:creationId xmlns:p14="http://schemas.microsoft.com/office/powerpoint/2010/main" val="24379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2292" y="592500"/>
            <a:ext cx="10460622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95400" y="1791438"/>
            <a:ext cx="3897086" cy="3118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Уяви, що в тебе є твій внутрішній компас.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17573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3D51A2-932C-4596-ACA7-C741AC68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7914108" y="1382392"/>
            <a:ext cx="3149774" cy="334200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12372" y="570729"/>
            <a:ext cx="1005151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№9-10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2470" y="3342811"/>
            <a:ext cx="66025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27. Прочитайте </a:t>
            </a:r>
            <a:r>
              <a:rPr lang="uk-UA" sz="2800" b="1" dirty="0"/>
              <a:t>вираз і його значення.</a:t>
            </a:r>
            <a:endParaRPr lang="ru-RU" sz="2800" b="1" dirty="0"/>
          </a:p>
          <a:p>
            <a:r>
              <a:rPr lang="uk-UA" sz="2800" b="1" dirty="0"/>
              <a:t>№ </a:t>
            </a:r>
            <a:r>
              <a:rPr lang="uk-UA" sz="2800" b="1" dirty="0" smtClean="0"/>
              <a:t>26.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відповідь</a:t>
            </a:r>
            <a:endParaRPr lang="ru-RU" sz="2800" b="1" dirty="0"/>
          </a:p>
        </p:txBody>
      </p:sp>
      <p:pic>
        <p:nvPicPr>
          <p:cNvPr id="1026" name="Picture 2" descr="D:\3 клас\03 МАТЕМ\Листопад\01 Повторення вивченого в 2 кл\№003-Дії додавання та їхні компоненти. Годинник, час\2025-08-21_143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2" y="1382392"/>
            <a:ext cx="6554079" cy="147229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7172898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70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12033" y="636044"/>
            <a:ext cx="10256709" cy="6725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всі двоцифрові числа, які мають 2 десятки.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BC705F-1348-4807-A2AB-EECEE610AFB6}"/>
              </a:ext>
            </a:extLst>
          </p:cNvPr>
          <p:cNvSpPr txBox="1"/>
          <p:nvPr/>
        </p:nvSpPr>
        <p:spPr>
          <a:xfrm>
            <a:off x="1123991" y="1320845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C000"/>
                </a:solidFill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DB2815-30CA-4090-A242-C5EE259CC364}"/>
              </a:ext>
            </a:extLst>
          </p:cNvPr>
          <p:cNvSpPr txBox="1"/>
          <p:nvPr/>
        </p:nvSpPr>
        <p:spPr>
          <a:xfrm>
            <a:off x="3190916" y="1309818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1694E9"/>
                </a:solidFill>
              </a:rPr>
              <a:t>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FAD937-B75A-45BF-8784-8C3FD22E4BFF}"/>
              </a:ext>
            </a:extLst>
          </p:cNvPr>
          <p:cNvSpPr txBox="1"/>
          <p:nvPr/>
        </p:nvSpPr>
        <p:spPr>
          <a:xfrm>
            <a:off x="5132546" y="1270438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BA1CBA"/>
                </a:solidFill>
              </a:rPr>
              <a:t>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C83980-625C-4D0A-93C5-B869697A071E}"/>
              </a:ext>
            </a:extLst>
          </p:cNvPr>
          <p:cNvSpPr txBox="1"/>
          <p:nvPr/>
        </p:nvSpPr>
        <p:spPr>
          <a:xfrm>
            <a:off x="1123991" y="2978195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E5CC5F-2277-434E-8006-71C1A7E0D82C}"/>
              </a:ext>
            </a:extLst>
          </p:cNvPr>
          <p:cNvSpPr txBox="1"/>
          <p:nvPr/>
        </p:nvSpPr>
        <p:spPr>
          <a:xfrm>
            <a:off x="3190916" y="2976012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FF3131"/>
                </a:solidFill>
              </a:rPr>
              <a:t>24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7AE07EF-C993-44DC-A980-D9F7C1BF53D1}"/>
              </a:ext>
            </a:extLst>
          </p:cNvPr>
          <p:cNvSpPr txBox="1"/>
          <p:nvPr/>
        </p:nvSpPr>
        <p:spPr>
          <a:xfrm>
            <a:off x="5097004" y="2976012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9E0000"/>
                </a:solidFill>
              </a:rPr>
              <a:t>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CEBD0FA-A55F-4420-87E5-8F5D95D0BD7F}"/>
              </a:ext>
            </a:extLst>
          </p:cNvPr>
          <p:cNvSpPr txBox="1"/>
          <p:nvPr/>
        </p:nvSpPr>
        <p:spPr>
          <a:xfrm>
            <a:off x="1123990" y="4526602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295FFF"/>
                </a:solidFill>
              </a:rPr>
              <a:t>26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7C1ADC3-7555-437C-A27B-52F08FD14A44}"/>
              </a:ext>
            </a:extLst>
          </p:cNvPr>
          <p:cNvSpPr txBox="1"/>
          <p:nvPr/>
        </p:nvSpPr>
        <p:spPr>
          <a:xfrm>
            <a:off x="3190915" y="4526602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00B050"/>
                </a:solidFill>
              </a:rPr>
              <a:t>27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21A7648-84DF-4C02-9D31-6CB8A83D8161}"/>
              </a:ext>
            </a:extLst>
          </p:cNvPr>
          <p:cNvSpPr txBox="1"/>
          <p:nvPr/>
        </p:nvSpPr>
        <p:spPr>
          <a:xfrm>
            <a:off x="5044205" y="4526602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/>
              <a:t>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C453BD-FE98-4B23-99D4-F7384CB26E2F}"/>
              </a:ext>
            </a:extLst>
          </p:cNvPr>
          <p:cNvSpPr txBox="1"/>
          <p:nvPr/>
        </p:nvSpPr>
        <p:spPr>
          <a:xfrm>
            <a:off x="6805124" y="4526602"/>
            <a:ext cx="17834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solidFill>
                  <a:srgbClr val="BA1CBA"/>
                </a:solidFill>
              </a:rPr>
              <a:t>29</a:t>
            </a:r>
          </a:p>
        </p:txBody>
      </p:sp>
      <p:pic>
        <p:nvPicPr>
          <p:cNvPr id="27" name="Picture 2" descr="C:\Users\user\Desktop\0fdcc0676a9420a4b7ea693c59b6be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7823" r="4066" b="5149"/>
          <a:stretch/>
        </p:blipFill>
        <p:spPr bwMode="auto">
          <a:xfrm>
            <a:off x="7719309" y="1495333"/>
            <a:ext cx="3599141" cy="32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0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875486" y="1213873"/>
            <a:ext cx="10599394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35705" y="391886"/>
            <a:ext cx="9867723" cy="7225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68" y="1366283"/>
            <a:ext cx="2002451" cy="338876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8182" y="2479740"/>
            <a:ext cx="328692" cy="21577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91250" y="3287719"/>
            <a:ext cx="328692" cy="21577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63139" y="-511912"/>
            <a:ext cx="440143" cy="28893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94115" y="2465659"/>
            <a:ext cx="328692" cy="21577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34786" y="3249850"/>
            <a:ext cx="328692" cy="21577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550377" y="3807651"/>
            <a:ext cx="714467" cy="608932"/>
            <a:chOff x="5456548" y="3800937"/>
            <a:chExt cx="714467" cy="608932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5456548" y="3842208"/>
              <a:ext cx="455016" cy="567661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715999" y="3800937"/>
              <a:ext cx="455016" cy="567661"/>
            </a:xfrm>
            <a:prstGeom prst="rect">
              <a:avLst/>
            </a:prstGeom>
          </p:spPr>
        </p:pic>
      </p:grp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03488" y="4007068"/>
            <a:ext cx="328692" cy="21577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64767" y="4769323"/>
            <a:ext cx="328692" cy="21577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7384415" y="2322890"/>
            <a:ext cx="794847" cy="581136"/>
            <a:chOff x="7732180" y="4550055"/>
            <a:chExt cx="794847" cy="581136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32180" y="4563530"/>
              <a:ext cx="455016" cy="567661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8072011" y="4550055"/>
              <a:ext cx="455016" cy="567661"/>
            </a:xfrm>
            <a:prstGeom prst="rect">
              <a:avLst/>
            </a:prstGeom>
          </p:spPr>
        </p:pic>
      </p:grp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95794" y="-556405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7681" y="-528672"/>
            <a:ext cx="394062" cy="35505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668896" y="2333642"/>
            <a:ext cx="864539" cy="567661"/>
            <a:chOff x="1668896" y="2333642"/>
            <a:chExt cx="864539" cy="567661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668896" y="2333642"/>
              <a:ext cx="455016" cy="567661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112614" y="2340773"/>
              <a:ext cx="420821" cy="534599"/>
            </a:xfrm>
            <a:prstGeom prst="rect">
              <a:avLst/>
            </a:prstGeom>
          </p:spPr>
        </p:pic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58437" y="2437686"/>
            <a:ext cx="394062" cy="355057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52459" y="2319560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34694" y="3162049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29831" y="2326298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52061" y="3831695"/>
            <a:ext cx="420821" cy="534599"/>
          </a:xfrm>
          <a:prstGeom prst="rect">
            <a:avLst/>
          </a:prstGeom>
        </p:spPr>
      </p:pic>
      <p:grpSp>
        <p:nvGrpSpPr>
          <p:cNvPr id="170" name="Группа 169"/>
          <p:cNvGrpSpPr/>
          <p:nvPr/>
        </p:nvGrpSpPr>
        <p:grpSpPr>
          <a:xfrm>
            <a:off x="1662290" y="3026586"/>
            <a:ext cx="738042" cy="576205"/>
            <a:chOff x="2831396" y="3805726"/>
            <a:chExt cx="738042" cy="576205"/>
          </a:xfrm>
        </p:grpSpPr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36149" y="3075168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5597" y="3073904"/>
            <a:ext cx="455016" cy="567661"/>
          </a:xfrm>
          <a:prstGeom prst="rect">
            <a:avLst/>
          </a:prstGeom>
        </p:spPr>
      </p:pic>
      <p:grpSp>
        <p:nvGrpSpPr>
          <p:cNvPr id="175" name="Группа 174"/>
          <p:cNvGrpSpPr/>
          <p:nvPr/>
        </p:nvGrpSpPr>
        <p:grpSpPr>
          <a:xfrm>
            <a:off x="1642054" y="3815165"/>
            <a:ext cx="891381" cy="572023"/>
            <a:chOff x="7635646" y="3834312"/>
            <a:chExt cx="891381" cy="572023"/>
          </a:xfrm>
        </p:grpSpPr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7635646" y="3834312"/>
              <a:ext cx="455016" cy="567661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106206" y="3871736"/>
              <a:ext cx="420821" cy="534599"/>
            </a:xfrm>
            <a:prstGeom prst="rect">
              <a:avLst/>
            </a:prstGeom>
          </p:spPr>
        </p:pic>
      </p:grpSp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51346" y="3898140"/>
            <a:ext cx="394062" cy="355057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75572" y="3958946"/>
            <a:ext cx="328692" cy="215770"/>
          </a:xfrm>
          <a:prstGeom prst="rect">
            <a:avLst/>
          </a:prstGeom>
        </p:spPr>
      </p:pic>
      <p:grpSp>
        <p:nvGrpSpPr>
          <p:cNvPr id="183" name="Группа 182"/>
          <p:cNvGrpSpPr/>
          <p:nvPr/>
        </p:nvGrpSpPr>
        <p:grpSpPr>
          <a:xfrm>
            <a:off x="3572180" y="4519314"/>
            <a:ext cx="788631" cy="597940"/>
            <a:chOff x="2802052" y="2310097"/>
            <a:chExt cx="788631" cy="597940"/>
          </a:xfrm>
        </p:grpSpPr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02052" y="2340376"/>
              <a:ext cx="455016" cy="567661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5667" y="2310097"/>
              <a:ext cx="455016" cy="567661"/>
            </a:xfrm>
            <a:prstGeom prst="rect">
              <a:avLst/>
            </a:prstGeom>
          </p:spPr>
        </p:pic>
      </p:grpSp>
      <p:grpSp>
        <p:nvGrpSpPr>
          <p:cNvPr id="187" name="Группа 186"/>
          <p:cNvGrpSpPr/>
          <p:nvPr/>
        </p:nvGrpSpPr>
        <p:grpSpPr>
          <a:xfrm>
            <a:off x="3596874" y="3785396"/>
            <a:ext cx="770286" cy="576933"/>
            <a:chOff x="2815046" y="4537979"/>
            <a:chExt cx="770286" cy="576933"/>
          </a:xfrm>
        </p:grpSpPr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815046" y="4547251"/>
              <a:ext cx="455016" cy="567661"/>
            </a:xfrm>
            <a:prstGeom prst="rect">
              <a:avLst/>
            </a:prstGeom>
          </p:spPr>
        </p:pic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0316" y="4537979"/>
              <a:ext cx="455016" cy="567661"/>
            </a:xfrm>
            <a:prstGeom prst="rect">
              <a:avLst/>
            </a:prstGeom>
          </p:spPr>
        </p:pic>
      </p:grpSp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84597" y="4630036"/>
            <a:ext cx="394062" cy="355057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35558" y="4762050"/>
            <a:ext cx="328692" cy="21577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585483" y="4521779"/>
            <a:ext cx="968317" cy="600132"/>
            <a:chOff x="-2778594" y="184148"/>
            <a:chExt cx="968317" cy="600132"/>
          </a:xfrm>
        </p:grpSpPr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-2778594" y="184148"/>
              <a:ext cx="455016" cy="567661"/>
            </a:xfrm>
            <a:prstGeom prst="rect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xmlns="" id="{3192FEA7-0B23-4FFB-8A71-047DC8F93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-2265293" y="216619"/>
              <a:ext cx="455016" cy="567661"/>
            </a:xfrm>
            <a:prstGeom prst="rect">
              <a:avLst/>
            </a:prstGeom>
          </p:spPr>
        </p:pic>
      </p:grp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02052" y="4558558"/>
            <a:ext cx="455016" cy="567661"/>
          </a:xfrm>
          <a:prstGeom prst="rect">
            <a:avLst/>
          </a:prstGeom>
        </p:spPr>
      </p:pic>
      <p:grpSp>
        <p:nvGrpSpPr>
          <p:cNvPr id="195" name="Группа 194"/>
          <p:cNvGrpSpPr/>
          <p:nvPr/>
        </p:nvGrpSpPr>
        <p:grpSpPr>
          <a:xfrm>
            <a:off x="5504250" y="3051269"/>
            <a:ext cx="738042" cy="577056"/>
            <a:chOff x="2831396" y="3076967"/>
            <a:chExt cx="738042" cy="577056"/>
          </a:xfrm>
        </p:grpSpPr>
        <p:pic>
          <p:nvPicPr>
            <p:cNvPr id="196" name="Рисунок 195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076967"/>
              <a:ext cx="455016" cy="567661"/>
            </a:xfrm>
            <a:prstGeom prst="rect">
              <a:avLst/>
            </a:prstGeom>
          </p:spPr>
        </p:pic>
        <p:pic>
          <p:nvPicPr>
            <p:cNvPr id="197" name="Рисунок 196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2831396" y="3086362"/>
              <a:ext cx="455016" cy="567661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5374424" y="2289713"/>
            <a:ext cx="868328" cy="611328"/>
            <a:chOff x="3536457" y="4491081"/>
            <a:chExt cx="868328" cy="611328"/>
          </a:xfrm>
        </p:grpSpPr>
        <p:pic>
          <p:nvPicPr>
            <p:cNvPr id="199" name="Рисунок 198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949769" y="4491081"/>
              <a:ext cx="455016" cy="567661"/>
            </a:xfrm>
            <a:prstGeom prst="rect">
              <a:avLst/>
            </a:prstGeom>
          </p:spPr>
        </p:pic>
        <p:pic>
          <p:nvPicPr>
            <p:cNvPr id="200" name="Рисунок 199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42292" y="2384590"/>
            <a:ext cx="394062" cy="355057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77355" y="2326298"/>
            <a:ext cx="455016" cy="567661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16045" y="3921465"/>
            <a:ext cx="394062" cy="355057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58583" y="3181469"/>
            <a:ext cx="394062" cy="355057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33913" y="4621733"/>
            <a:ext cx="394062" cy="355057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15408" y="3082017"/>
            <a:ext cx="455016" cy="567661"/>
          </a:xfrm>
          <a:prstGeom prst="rect">
            <a:avLst/>
          </a:prstGeom>
        </p:spPr>
      </p:pic>
      <p:grpSp>
        <p:nvGrpSpPr>
          <p:cNvPr id="210" name="Группа 209"/>
          <p:cNvGrpSpPr/>
          <p:nvPr/>
        </p:nvGrpSpPr>
        <p:grpSpPr>
          <a:xfrm>
            <a:off x="6615408" y="3811178"/>
            <a:ext cx="877416" cy="572523"/>
            <a:chOff x="1883089" y="1300266"/>
            <a:chExt cx="702384" cy="572523"/>
          </a:xfrm>
        </p:grpSpPr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883089" y="1305128"/>
              <a:ext cx="455016" cy="567661"/>
            </a:xfrm>
            <a:prstGeom prst="rect">
              <a:avLst/>
            </a:prstGeom>
          </p:spPr>
        </p:pic>
        <p:pic>
          <p:nvPicPr>
            <p:cNvPr id="212" name="Рисунок 211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30457" y="1300266"/>
              <a:ext cx="455016" cy="567661"/>
            </a:xfrm>
            <a:prstGeom prst="rect">
              <a:avLst/>
            </a:prstGeom>
          </p:spPr>
        </p:pic>
      </p:grpSp>
      <p:grpSp>
        <p:nvGrpSpPr>
          <p:cNvPr id="214" name="Группа 213"/>
          <p:cNvGrpSpPr/>
          <p:nvPr/>
        </p:nvGrpSpPr>
        <p:grpSpPr>
          <a:xfrm>
            <a:off x="6630199" y="4559184"/>
            <a:ext cx="709323" cy="600970"/>
            <a:chOff x="5067593" y="3059172"/>
            <a:chExt cx="709323" cy="600970"/>
          </a:xfrm>
        </p:grpSpPr>
        <p:pic>
          <p:nvPicPr>
            <p:cNvPr id="215" name="Рисунок 214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067593" y="3059172"/>
              <a:ext cx="455016" cy="567661"/>
            </a:xfrm>
            <a:prstGeom prst="rect">
              <a:avLst/>
            </a:prstGeom>
          </p:spPr>
        </p:pic>
        <p:pic>
          <p:nvPicPr>
            <p:cNvPr id="216" name="Рисунок 215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321900" y="3092481"/>
              <a:ext cx="455016" cy="56766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452595" y="4559184"/>
            <a:ext cx="789697" cy="594581"/>
            <a:chOff x="5452595" y="4559184"/>
            <a:chExt cx="789697" cy="594581"/>
          </a:xfrm>
        </p:grpSpPr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5452595" y="4586104"/>
              <a:ext cx="455016" cy="567661"/>
            </a:xfrm>
            <a:prstGeom prst="rect">
              <a:avLst/>
            </a:prstGeom>
          </p:spPr>
        </p:pic>
        <p:pic>
          <p:nvPicPr>
            <p:cNvPr id="219" name="Рисунок 218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5787276" y="4559184"/>
              <a:ext cx="455016" cy="567661"/>
            </a:xfrm>
            <a:prstGeom prst="rect">
              <a:avLst/>
            </a:prstGeom>
          </p:spPr>
        </p:pic>
      </p:grpSp>
      <p:grpSp>
        <p:nvGrpSpPr>
          <p:cNvPr id="220" name="Группа 219"/>
          <p:cNvGrpSpPr/>
          <p:nvPr/>
        </p:nvGrpSpPr>
        <p:grpSpPr>
          <a:xfrm>
            <a:off x="7716727" y="4569866"/>
            <a:ext cx="709323" cy="600970"/>
            <a:chOff x="5067593" y="3059172"/>
            <a:chExt cx="709323" cy="600970"/>
          </a:xfrm>
        </p:grpSpPr>
        <p:pic>
          <p:nvPicPr>
            <p:cNvPr id="222" name="Рисунок 221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067593" y="3059172"/>
              <a:ext cx="455016" cy="567661"/>
            </a:xfrm>
            <a:prstGeom prst="rect">
              <a:avLst/>
            </a:prstGeom>
          </p:spPr>
        </p:pic>
        <p:pic>
          <p:nvPicPr>
            <p:cNvPr id="223" name="Рисунок 222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321900" y="3092481"/>
              <a:ext cx="455016" cy="567661"/>
            </a:xfrm>
            <a:prstGeom prst="rect">
              <a:avLst/>
            </a:prstGeom>
          </p:spPr>
        </p:pic>
      </p:grpSp>
      <p:grpSp>
        <p:nvGrpSpPr>
          <p:cNvPr id="227" name="Группа 226"/>
          <p:cNvGrpSpPr/>
          <p:nvPr/>
        </p:nvGrpSpPr>
        <p:grpSpPr>
          <a:xfrm>
            <a:off x="7383433" y="3082016"/>
            <a:ext cx="710222" cy="567662"/>
            <a:chOff x="10473640" y="5321120"/>
            <a:chExt cx="710222" cy="567662"/>
          </a:xfrm>
        </p:grpSpPr>
        <p:pic>
          <p:nvPicPr>
            <p:cNvPr id="228" name="Рисунок 227">
              <a:extLst>
                <a:ext uri="{FF2B5EF4-FFF2-40B4-BE49-F238E27FC236}">
                  <a16:creationId xmlns:a16="http://schemas.microsoft.com/office/drawing/2014/main" xmlns="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10473640" y="5321121"/>
              <a:ext cx="455016" cy="567661"/>
            </a:xfrm>
            <a:prstGeom prst="rect">
              <a:avLst/>
            </a:prstGeom>
          </p:spPr>
        </p:pic>
        <p:pic>
          <p:nvPicPr>
            <p:cNvPr id="229" name="Рисунок 228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0728846" y="5321120"/>
              <a:ext cx="455016" cy="567661"/>
            </a:xfrm>
            <a:prstGeom prst="rect">
              <a:avLst/>
            </a:prstGeom>
          </p:spPr>
        </p:pic>
      </p:grpSp>
      <p:grpSp>
        <p:nvGrpSpPr>
          <p:cNvPr id="230" name="Группа 229"/>
          <p:cNvGrpSpPr/>
          <p:nvPr/>
        </p:nvGrpSpPr>
        <p:grpSpPr>
          <a:xfrm>
            <a:off x="7673396" y="3807651"/>
            <a:ext cx="840518" cy="624473"/>
            <a:chOff x="4248371" y="1947194"/>
            <a:chExt cx="840518" cy="624473"/>
          </a:xfrm>
        </p:grpSpPr>
        <p:pic>
          <p:nvPicPr>
            <p:cNvPr id="231" name="Рисунок 230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4248371" y="1947194"/>
              <a:ext cx="500554" cy="624473"/>
            </a:xfrm>
            <a:prstGeom prst="rect">
              <a:avLst/>
            </a:prstGeom>
          </p:spPr>
        </p:pic>
        <p:pic>
          <p:nvPicPr>
            <p:cNvPr id="232" name="Рисунок 231">
              <a:extLst>
                <a:ext uri="{FF2B5EF4-FFF2-40B4-BE49-F238E27FC236}">
                  <a16:creationId xmlns:a16="http://schemas.microsoft.com/office/drawing/2014/main" xmlns="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633873" y="1960707"/>
              <a:ext cx="455016" cy="567661"/>
            </a:xfrm>
            <a:prstGeom prst="rect">
              <a:avLst/>
            </a:prstGeom>
          </p:spPr>
        </p:pic>
      </p:grpSp>
      <p:sp>
        <p:nvSpPr>
          <p:cNvPr id="9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59761" y="2946438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38587" y="2968210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31248" y="2956517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926484" y="2939325"/>
            <a:ext cx="502266" cy="6266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70351" y="2987825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37287" y="2964665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92082" y="3021169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491864" y="2953779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900189" y="-614569"/>
            <a:ext cx="456896" cy="57000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19264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54" y="1244999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6992" y="3728326"/>
            <a:ext cx="91102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Прочитайте </a:t>
            </a:r>
            <a:r>
              <a:rPr lang="uk-UA" sz="2400" b="1" dirty="0" smtClean="0"/>
              <a:t>числа</a:t>
            </a:r>
            <a:r>
              <a:rPr lang="uk-UA" sz="2400" b="1" dirty="0" smtClean="0"/>
              <a:t>. </a:t>
            </a:r>
            <a:r>
              <a:rPr lang="uk-UA" sz="2400" b="1" dirty="0"/>
              <a:t>Назвіть найменше </a:t>
            </a:r>
            <a:r>
              <a:rPr lang="uk-UA" sz="2400" b="1" dirty="0" smtClean="0"/>
              <a:t>число,</a:t>
            </a:r>
            <a:r>
              <a:rPr lang="uk-UA" sz="2400" b="1" dirty="0"/>
              <a:t> </a:t>
            </a:r>
            <a:r>
              <a:rPr lang="uk-UA" sz="2400" b="1" dirty="0" smtClean="0"/>
              <a:t>найбільше число.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10633" y="296027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2" y="2946438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50710" y="2970481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43241" y="2971502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5344" y="3019210"/>
            <a:ext cx="389689" cy="4950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13686" y="2980124"/>
            <a:ext cx="468252" cy="58417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21731" y="-627672"/>
            <a:ext cx="456896" cy="57000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15439" y="4198172"/>
            <a:ext cx="91218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Запишіть числа в порядку зростання. На одиниці чи десятки звертаємо увагу в першу чергу? </a:t>
            </a:r>
            <a:endParaRPr lang="ru-RU" sz="2400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16630" y="-614569"/>
            <a:ext cx="490865" cy="61238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81197" y="2950559"/>
            <a:ext cx="490865" cy="612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61522" y="-678078"/>
            <a:ext cx="481714" cy="6009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9937" y="2954964"/>
            <a:ext cx="492332" cy="61421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309074" y="2994192"/>
            <a:ext cx="481714" cy="6009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73238" y="-678078"/>
            <a:ext cx="492332" cy="61421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876" y="5199781"/>
            <a:ext cx="513477" cy="64059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81198" y="5209861"/>
            <a:ext cx="490865" cy="61238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72582" y="5185099"/>
            <a:ext cx="481714" cy="60096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31248" y="5199781"/>
            <a:ext cx="492332" cy="61421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81314" y="5198532"/>
            <a:ext cx="492332" cy="61421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0423" y="5205715"/>
            <a:ext cx="502266" cy="62660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309074" y="5199633"/>
            <a:ext cx="513477" cy="64059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89018" y="5209861"/>
            <a:ext cx="490865" cy="61238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46103" y="5225875"/>
            <a:ext cx="469946" cy="58628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91864" y="5219197"/>
            <a:ext cx="469946" cy="586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48391" y="5250403"/>
            <a:ext cx="389689" cy="49505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7959" y="5249968"/>
            <a:ext cx="389689" cy="49505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06682" y="5199633"/>
            <a:ext cx="468252" cy="58417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03082" y="5228254"/>
            <a:ext cx="468252" cy="58417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873213" y="5192100"/>
            <a:ext cx="502266" cy="62660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876631" y="5184020"/>
            <a:ext cx="493282" cy="6154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163793" y="5204515"/>
            <a:ext cx="481714" cy="60096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02379" y="2962388"/>
            <a:ext cx="493282" cy="6154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207605" y="5205715"/>
            <a:ext cx="493282" cy="615400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15439" y="5783807"/>
            <a:ext cx="38766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/>
              <a:t>Чим цікаві записані числа?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434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027" y="651608"/>
            <a:ext cx="10018516" cy="7694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Пригадай, як називають числа </a:t>
            </a:r>
            <a:r>
              <a:rPr lang="uk-UA" sz="3600" b="1" dirty="0" smtClean="0">
                <a:solidFill>
                  <a:schemeClr val="bg1"/>
                </a:solidFill>
              </a:rPr>
              <a:t>при </a:t>
            </a:r>
            <a:r>
              <a:rPr lang="uk-UA" sz="3600" b="1" dirty="0">
                <a:solidFill>
                  <a:schemeClr val="bg1"/>
                </a:solidFill>
              </a:rPr>
              <a:t>відніманні. 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64286"/>
              </p:ext>
            </p:extLst>
          </p:nvPr>
        </p:nvGraphicFramePr>
        <p:xfrm>
          <a:off x="1186078" y="2029058"/>
          <a:ext cx="8329524" cy="2604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88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0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8035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Зменшуване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74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89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41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Від’ємник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035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Різниця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8365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36022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3820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19622" y="296899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777086" y="298978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63851" y="296899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9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46" y="4745513"/>
            <a:ext cx="5175589" cy="15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7328"/>
            <a:ext cx="1077686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 №29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6077" y="1431988"/>
            <a:ext cx="9794415" cy="5541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 знайти невідомий </a:t>
            </a:r>
            <a:r>
              <a:rPr lang="uk-UA" sz="2400" b="1" dirty="0" smtClean="0">
                <a:solidFill>
                  <a:srgbClr val="7030A0"/>
                </a:solidFill>
              </a:rPr>
              <a:t>від’ємник? Назви </a:t>
            </a:r>
            <a:r>
              <a:rPr lang="uk-UA" sz="2400" b="1" dirty="0">
                <a:solidFill>
                  <a:srgbClr val="7030A0"/>
                </a:solidFill>
              </a:rPr>
              <a:t>числа пропущені в таблиці. </a:t>
            </a: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0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4847</TotalTime>
  <Words>483</Words>
  <Application>Microsoft Office PowerPoint</Application>
  <PresentationFormat>Произвольный</PresentationFormat>
  <Paragraphs>140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721</cp:revision>
  <dcterms:created xsi:type="dcterms:W3CDTF">2018-01-05T16:38:53Z</dcterms:created>
  <dcterms:modified xsi:type="dcterms:W3CDTF">2025-08-24T19:09:17Z</dcterms:modified>
</cp:coreProperties>
</file>