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560" r:id="rId3"/>
    <p:sldId id="762" r:id="rId4"/>
    <p:sldId id="727" r:id="rId5"/>
    <p:sldId id="749" r:id="rId6"/>
    <p:sldId id="751" r:id="rId7"/>
    <p:sldId id="753" r:id="rId8"/>
    <p:sldId id="756" r:id="rId9"/>
    <p:sldId id="734" r:id="rId10"/>
    <p:sldId id="422" r:id="rId11"/>
    <p:sldId id="757" r:id="rId12"/>
    <p:sldId id="736" r:id="rId13"/>
    <p:sldId id="712" r:id="rId14"/>
    <p:sldId id="737" r:id="rId15"/>
    <p:sldId id="739" r:id="rId16"/>
    <p:sldId id="742" r:id="rId17"/>
    <p:sldId id="744" r:id="rId18"/>
    <p:sldId id="764" r:id="rId19"/>
    <p:sldId id="763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AE78D6"/>
    <a:srgbClr val="2F3242"/>
    <a:srgbClr val="FF5050"/>
    <a:srgbClr val="FF7C80"/>
    <a:srgbClr val="295FFF"/>
    <a:srgbClr val="00B050"/>
    <a:srgbClr val="E6E6E6"/>
    <a:srgbClr val="1694E9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4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5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27.08.2025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27.08.2025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27.08.2025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27.08.2025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27.08.2025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27.08.2025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23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5" Type="http://schemas.openxmlformats.org/officeDocument/2006/relationships/image" Target="../media/image35.png"/><Relationship Id="rId10" Type="http://schemas.microsoft.com/office/2007/relationships/hdphoto" Target="../media/hdphoto3.wdp"/><Relationship Id="rId19" Type="http://schemas.microsoft.com/office/2007/relationships/hdphoto" Target="../media/hdphoto4.wdp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6.png"/><Relationship Id="rId18" Type="http://schemas.openxmlformats.org/officeDocument/2006/relationships/image" Target="../media/image47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12" Type="http://schemas.microsoft.com/office/2007/relationships/hdphoto" Target="../media/hdphoto8.wdp"/><Relationship Id="rId17" Type="http://schemas.openxmlformats.org/officeDocument/2006/relationships/image" Target="../media/image33.png"/><Relationship Id="rId2" Type="http://schemas.openxmlformats.org/officeDocument/2006/relationships/image" Target="../media/image39.png"/><Relationship Id="rId16" Type="http://schemas.microsoft.com/office/2007/relationships/hdphoto" Target="../media/hdphoto1.wdp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5" Type="http://schemas.openxmlformats.org/officeDocument/2006/relationships/image" Target="../media/image1.png"/><Relationship Id="rId10" Type="http://schemas.microsoft.com/office/2007/relationships/hdphoto" Target="../media/hdphoto7.wdp"/><Relationship Id="rId19" Type="http://schemas.openxmlformats.org/officeDocument/2006/relationships/image" Target="../media/image48.png"/><Relationship Id="rId4" Type="http://schemas.openxmlformats.org/officeDocument/2006/relationships/image" Target="../media/image41.png"/><Relationship Id="rId9" Type="http://schemas.openxmlformats.org/officeDocument/2006/relationships/image" Target="../media/image44.png"/><Relationship Id="rId1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7.png"/><Relationship Id="rId10" Type="http://schemas.openxmlformats.org/officeDocument/2006/relationships/image" Target="../media/image62.jpeg"/><Relationship Id="rId4" Type="http://schemas.openxmlformats.org/officeDocument/2006/relationships/image" Target="../media/image59.png"/><Relationship Id="rId9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65.pn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563" b="97465" l="3056" r="97682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3179" t="8122" r="2029" b="1201"/>
          <a:stretch/>
        </p:blipFill>
        <p:spPr>
          <a:xfrm>
            <a:off x="1891798" y="3364427"/>
            <a:ext cx="3701144" cy="264885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643743" y="873425"/>
            <a:ext cx="8806540" cy="2145268"/>
          </a:xfrm>
          <a:prstGeom prst="round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002060"/>
                </a:solidFill>
              </a:rPr>
              <a:t>Знайомство з підручником. </a:t>
            </a:r>
            <a:endParaRPr lang="uk-UA" sz="4000" b="1" dirty="0" smtClean="0">
              <a:solidFill>
                <a:srgbClr val="002060"/>
              </a:solidFill>
            </a:endParaRPr>
          </a:p>
          <a:p>
            <a:pPr algn="ctr"/>
            <a:r>
              <a:rPr lang="uk-UA" sz="4000" b="1" dirty="0" smtClean="0">
                <a:solidFill>
                  <a:srgbClr val="002060"/>
                </a:solidFill>
              </a:rPr>
              <a:t>Державні символи України. </a:t>
            </a:r>
          </a:p>
          <a:p>
            <a:pPr algn="ctr"/>
            <a:r>
              <a:rPr lang="uk-UA" sz="4000" b="1" dirty="0" smtClean="0">
                <a:solidFill>
                  <a:srgbClr val="002060"/>
                </a:solidFill>
              </a:rPr>
              <a:t>Розрізняю </a:t>
            </a:r>
            <a:r>
              <a:rPr lang="uk-UA" sz="4000" b="1" dirty="0">
                <a:solidFill>
                  <a:srgbClr val="002060"/>
                </a:solidFill>
              </a:rPr>
              <a:t>голосні і приголосні звуки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69" y="4688856"/>
            <a:ext cx="1758855" cy="15300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7260768" y="3868017"/>
            <a:ext cx="3189515" cy="2145268"/>
          </a:xfrm>
          <a:prstGeom prst="round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Українська мова</a:t>
            </a:r>
          </a:p>
          <a:p>
            <a:pPr algn="ctr"/>
            <a:r>
              <a:rPr lang="uk-UA" sz="2400" b="1" i="1" dirty="0" smtClean="0">
                <a:solidFill>
                  <a:srgbClr val="002060"/>
                </a:solidFill>
              </a:rPr>
              <a:t>3 клас. Розділ 1</a:t>
            </a:r>
            <a:r>
              <a:rPr lang="uk-UA" sz="2400" b="1" dirty="0" smtClean="0">
                <a:solidFill>
                  <a:srgbClr val="002060"/>
                </a:solidFill>
              </a:rPr>
              <a:t>. </a:t>
            </a:r>
          </a:p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Пригадую знання про звуки і букви. </a:t>
            </a:r>
          </a:p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Урок 1-2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49" b="56561"/>
          <a:stretch/>
        </p:blipFill>
        <p:spPr>
          <a:xfrm>
            <a:off x="1139129" y="1237659"/>
            <a:ext cx="9972000" cy="5328117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980200" y="447359"/>
            <a:ext cx="10057913" cy="6230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Хвилинка </a:t>
            </a:r>
            <a:r>
              <a:rPr lang="uk-UA" sz="4000" b="1" dirty="0" smtClean="0">
                <a:solidFill>
                  <a:schemeClr val="bg1"/>
                </a:solidFill>
              </a:rPr>
              <a:t>каліграфії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0" t="41425" r="16950" b="31937"/>
          <a:stretch/>
        </p:blipFill>
        <p:spPr>
          <a:xfrm>
            <a:off x="4042991" y="2020670"/>
            <a:ext cx="5053226" cy="15530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9961" y="-721575"/>
            <a:ext cx="578402" cy="72159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83901" y="-726179"/>
            <a:ext cx="578402" cy="72159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50860" y="-745175"/>
            <a:ext cx="578402" cy="72159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4161" y="-712704"/>
            <a:ext cx="578402" cy="72159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9320" y="-684379"/>
            <a:ext cx="578402" cy="72159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7625" y="-705166"/>
            <a:ext cx="578402" cy="72159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27608" y="-684151"/>
            <a:ext cx="534934" cy="67956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5233" y="-726179"/>
            <a:ext cx="578402" cy="72159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7885" y="-745175"/>
            <a:ext cx="578402" cy="72159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523645" y="-721593"/>
            <a:ext cx="578402" cy="721593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>
            <a:off x="6569603" y="4262977"/>
            <a:ext cx="1490105" cy="1249027"/>
            <a:chOff x="5440061" y="5222833"/>
            <a:chExt cx="1650718" cy="1249027"/>
          </a:xfrm>
        </p:grpSpPr>
        <p:pic>
          <p:nvPicPr>
            <p:cNvPr id="72" name="Рисунок 7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69" t="47958" r="23430" b="35097"/>
            <a:stretch/>
          </p:blipFill>
          <p:spPr>
            <a:xfrm>
              <a:off x="5704106" y="5222833"/>
              <a:ext cx="1386673" cy="1249027"/>
            </a:xfrm>
            <a:prstGeom prst="rect">
              <a:avLst/>
            </a:prstGeom>
          </p:spPr>
        </p:pic>
        <p:pic>
          <p:nvPicPr>
            <p:cNvPr id="74" name="Рисунок 73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376" t="1468" r="30328" b="88736"/>
            <a:stretch/>
          </p:blipFill>
          <p:spPr>
            <a:xfrm>
              <a:off x="5440061" y="5561250"/>
              <a:ext cx="714503" cy="473925"/>
            </a:xfrm>
            <a:prstGeom prst="rect">
              <a:avLst/>
            </a:prstGeom>
          </p:spPr>
        </p:pic>
      </p:grpSp>
      <p:grpSp>
        <p:nvGrpSpPr>
          <p:cNvPr id="21" name="Группа 20"/>
          <p:cNvGrpSpPr/>
          <p:nvPr/>
        </p:nvGrpSpPr>
        <p:grpSpPr>
          <a:xfrm>
            <a:off x="4965594" y="4230570"/>
            <a:ext cx="1477705" cy="1215571"/>
            <a:chOff x="3943276" y="5152171"/>
            <a:chExt cx="1531996" cy="1263829"/>
          </a:xfrm>
        </p:grpSpPr>
        <p:pic>
          <p:nvPicPr>
            <p:cNvPr id="71" name="Рисунок 7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56" t="63509" r="49099" b="19546"/>
            <a:stretch/>
          </p:blipFill>
          <p:spPr>
            <a:xfrm>
              <a:off x="3943276" y="5152171"/>
              <a:ext cx="1531996" cy="1263829"/>
            </a:xfrm>
            <a:prstGeom prst="rect">
              <a:avLst/>
            </a:prstGeom>
          </p:spPr>
        </p:pic>
        <p:pic>
          <p:nvPicPr>
            <p:cNvPr id="84" name="Рисунок 83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76" t="1602" r="21428" b="88602"/>
            <a:stretch/>
          </p:blipFill>
          <p:spPr>
            <a:xfrm>
              <a:off x="4121955" y="5572764"/>
              <a:ext cx="704746" cy="467453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8059707" y="4620769"/>
            <a:ext cx="1660437" cy="560674"/>
            <a:chOff x="6969321" y="5573899"/>
            <a:chExt cx="1769948" cy="596258"/>
          </a:xfrm>
        </p:grpSpPr>
        <p:pic>
          <p:nvPicPr>
            <p:cNvPr id="73" name="Рисунок 72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38" t="36389" r="41544" b="55278"/>
            <a:stretch/>
          </p:blipFill>
          <p:spPr>
            <a:xfrm>
              <a:off x="7407625" y="5573899"/>
              <a:ext cx="1331644" cy="596258"/>
            </a:xfrm>
            <a:prstGeom prst="rect">
              <a:avLst/>
            </a:prstGeom>
          </p:spPr>
        </p:pic>
        <p:pic>
          <p:nvPicPr>
            <p:cNvPr id="85" name="Рисунок 84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24" t="1594" r="65880" b="88610"/>
            <a:stretch/>
          </p:blipFill>
          <p:spPr>
            <a:xfrm>
              <a:off x="6969321" y="5609483"/>
              <a:ext cx="700583" cy="464692"/>
            </a:xfrm>
            <a:prstGeom prst="rect">
              <a:avLst/>
            </a:prstGeom>
          </p:spPr>
        </p:pic>
      </p:grpSp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0" t="84338" r="36758" b="7838"/>
          <a:stretch/>
        </p:blipFill>
        <p:spPr>
          <a:xfrm>
            <a:off x="4408692" y="4605045"/>
            <a:ext cx="556902" cy="652508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3" t="45740" r="69320" b="31307"/>
          <a:stretch/>
        </p:blipFill>
        <p:spPr>
          <a:xfrm>
            <a:off x="6348857" y="1330477"/>
            <a:ext cx="2169950" cy="13292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" t="14701" r="77656" b="71282"/>
          <a:stretch/>
        </p:blipFill>
        <p:spPr>
          <a:xfrm>
            <a:off x="1953808" y="3311067"/>
            <a:ext cx="832338" cy="961293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1" t="19145" r="60976" b="66838"/>
          <a:stretch/>
        </p:blipFill>
        <p:spPr>
          <a:xfrm>
            <a:off x="2415297" y="3573742"/>
            <a:ext cx="832338" cy="96129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1" t="15449" r="19842" b="68034"/>
          <a:stretch/>
        </p:blipFill>
        <p:spPr>
          <a:xfrm>
            <a:off x="5854071" y="3335360"/>
            <a:ext cx="1807301" cy="11327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55" t="78607" r="20639" b="7662"/>
          <a:stretch/>
        </p:blipFill>
        <p:spPr>
          <a:xfrm>
            <a:off x="3318215" y="3260324"/>
            <a:ext cx="1023582" cy="941695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1" t="19145" r="60976" b="66838"/>
          <a:stretch/>
        </p:blipFill>
        <p:spPr>
          <a:xfrm>
            <a:off x="3573819" y="3596998"/>
            <a:ext cx="832338" cy="96129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0" t="13513" r="43769" b="66985"/>
          <a:stretch/>
        </p:blipFill>
        <p:spPr>
          <a:xfrm>
            <a:off x="1962350" y="4174523"/>
            <a:ext cx="2320119" cy="133748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5" t="47293" r="29641" b="34598"/>
          <a:stretch/>
        </p:blipFill>
        <p:spPr>
          <a:xfrm>
            <a:off x="8138059" y="3300391"/>
            <a:ext cx="2156346" cy="1241946"/>
          </a:xfrm>
          <a:prstGeom prst="rect">
            <a:avLst/>
          </a:prstGeom>
        </p:spPr>
      </p:pic>
      <p:cxnSp>
        <p:nvCxnSpPr>
          <p:cNvPr id="61" name="Прямая соединительная линия 60"/>
          <p:cNvCxnSpPr/>
          <p:nvPr/>
        </p:nvCxnSpPr>
        <p:spPr>
          <a:xfrm flipH="1">
            <a:off x="2735430" y="4605045"/>
            <a:ext cx="166748" cy="4130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flipH="1">
            <a:off x="3238540" y="4537026"/>
            <a:ext cx="204026" cy="496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015504" y="4872709"/>
            <a:ext cx="232787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002060"/>
                </a:solidFill>
              </a:rPr>
              <a:t>–</a:t>
            </a:r>
            <a:r>
              <a:rPr lang="uk-UA" sz="3200" b="1" dirty="0" smtClean="0">
                <a:solidFill>
                  <a:srgbClr val="FF0000"/>
                </a:solidFill>
              </a:rPr>
              <a:t> о </a:t>
            </a:r>
            <a:r>
              <a:rPr lang="uk-UA" sz="3200" b="1" dirty="0" smtClean="0">
                <a:solidFill>
                  <a:srgbClr val="002060"/>
                </a:solidFill>
              </a:rPr>
              <a:t>–</a:t>
            </a:r>
            <a:r>
              <a:rPr lang="uk-UA" sz="3200" b="1" dirty="0" smtClean="0">
                <a:solidFill>
                  <a:srgbClr val="FF0000"/>
                </a:solidFill>
              </a:rPr>
              <a:t> о </a:t>
            </a:r>
            <a:r>
              <a:rPr lang="uk-UA" sz="3200" b="1" dirty="0" smtClean="0">
                <a:solidFill>
                  <a:srgbClr val="002060"/>
                </a:solidFill>
              </a:rPr>
              <a:t>–</a:t>
            </a:r>
            <a:r>
              <a:rPr lang="uk-UA" sz="3200" b="1" dirty="0" smtClean="0">
                <a:solidFill>
                  <a:srgbClr val="FF0000"/>
                </a:solidFill>
              </a:rPr>
              <a:t> о </a:t>
            </a:r>
            <a:r>
              <a:rPr lang="uk-UA" sz="3200" b="1" dirty="0" smtClean="0">
                <a:solidFill>
                  <a:srgbClr val="002060"/>
                </a:solidFill>
              </a:rPr>
              <a:t>=</a:t>
            </a:r>
            <a:r>
              <a:rPr lang="uk-UA" sz="3200" b="1" dirty="0" smtClean="0">
                <a:solidFill>
                  <a:srgbClr val="FF0000"/>
                </a:solidFill>
              </a:rPr>
              <a:t> </a:t>
            </a:r>
            <a:endParaRPr lang="uk-UA" sz="3200" b="1" dirty="0">
              <a:solidFill>
                <a:srgbClr val="FF0000"/>
              </a:solidFill>
            </a:endParaRPr>
          </a:p>
        </p:txBody>
      </p:sp>
      <p:sp>
        <p:nvSpPr>
          <p:cNvPr id="63" name="Равнобедренный треугольник 62"/>
          <p:cNvSpPr/>
          <p:nvPr/>
        </p:nvSpPr>
        <p:spPr>
          <a:xfrm rot="12915615">
            <a:off x="2754632" y="4497796"/>
            <a:ext cx="45719" cy="7845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098" b="88462" l="273" r="99591">
                        <a14:foregroundMark x1="42019" y1="71678" x2="42019" y2="71678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622"/>
          <a:stretch/>
        </p:blipFill>
        <p:spPr>
          <a:xfrm>
            <a:off x="9248570" y="4986629"/>
            <a:ext cx="2339404" cy="1612663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1" t="19145" r="60976" b="66838"/>
          <a:stretch/>
        </p:blipFill>
        <p:spPr>
          <a:xfrm>
            <a:off x="4474110" y="3573742"/>
            <a:ext cx="832338" cy="961293"/>
          </a:xfrm>
          <a:prstGeom prst="rect">
            <a:avLst/>
          </a:prstGeom>
        </p:spPr>
      </p:pic>
      <p:sp>
        <p:nvSpPr>
          <p:cNvPr id="56" name="Полилиния 55"/>
          <p:cNvSpPr/>
          <p:nvPr/>
        </p:nvSpPr>
        <p:spPr>
          <a:xfrm>
            <a:off x="5161542" y="3461656"/>
            <a:ext cx="411950" cy="570959"/>
          </a:xfrm>
          <a:custGeom>
            <a:avLst/>
            <a:gdLst>
              <a:gd name="connsiteX0" fmla="*/ 318494 w 1312793"/>
              <a:gd name="connsiteY0" fmla="*/ 1487800 h 2432595"/>
              <a:gd name="connsiteX1" fmla="*/ 780132 w 1312793"/>
              <a:gd name="connsiteY1" fmla="*/ 1026161 h 2432595"/>
              <a:gd name="connsiteX2" fmla="*/ 1161872 w 1312793"/>
              <a:gd name="connsiteY2" fmla="*/ 537889 h 2432595"/>
              <a:gd name="connsiteX3" fmla="*/ 1312793 w 1312793"/>
              <a:gd name="connsiteY3" fmla="*/ 156149 h 2432595"/>
              <a:gd name="connsiteX4" fmla="*/ 1161872 w 1312793"/>
              <a:gd name="connsiteY4" fmla="*/ 5229 h 2432595"/>
              <a:gd name="connsiteX5" fmla="*/ 860032 w 1312793"/>
              <a:gd name="connsiteY5" fmla="*/ 324825 h 2432595"/>
              <a:gd name="connsiteX6" fmla="*/ 7775 w 1312793"/>
              <a:gd name="connsiteY6" fmla="*/ 2153625 h 2432595"/>
              <a:gd name="connsiteX7" fmla="*/ 451659 w 1312793"/>
              <a:gd name="connsiteY7" fmla="*/ 2402200 h 2432595"/>
              <a:gd name="connsiteX8" fmla="*/ 691356 w 1312793"/>
              <a:gd name="connsiteY8" fmla="*/ 1913928 h 2432595"/>
              <a:gd name="connsiteX9" fmla="*/ 602579 w 1312793"/>
              <a:gd name="connsiteY9" fmla="*/ 1541066 h 2432595"/>
              <a:gd name="connsiteX10" fmla="*/ 229717 w 1312793"/>
              <a:gd name="connsiteY10" fmla="*/ 1683108 h 2432595"/>
              <a:gd name="connsiteX0" fmla="*/ 322928 w 1317227"/>
              <a:gd name="connsiteY0" fmla="*/ 1487800 h 2506226"/>
              <a:gd name="connsiteX1" fmla="*/ 784566 w 1317227"/>
              <a:gd name="connsiteY1" fmla="*/ 1026161 h 2506226"/>
              <a:gd name="connsiteX2" fmla="*/ 1166306 w 1317227"/>
              <a:gd name="connsiteY2" fmla="*/ 537889 h 2506226"/>
              <a:gd name="connsiteX3" fmla="*/ 1317227 w 1317227"/>
              <a:gd name="connsiteY3" fmla="*/ 156149 h 2506226"/>
              <a:gd name="connsiteX4" fmla="*/ 1166306 w 1317227"/>
              <a:gd name="connsiteY4" fmla="*/ 5229 h 2506226"/>
              <a:gd name="connsiteX5" fmla="*/ 864466 w 1317227"/>
              <a:gd name="connsiteY5" fmla="*/ 324825 h 2506226"/>
              <a:gd name="connsiteX6" fmla="*/ 12209 w 1317227"/>
              <a:gd name="connsiteY6" fmla="*/ 2153625 h 2506226"/>
              <a:gd name="connsiteX7" fmla="*/ 383068 w 1317227"/>
              <a:gd name="connsiteY7" fmla="*/ 2491100 h 2506226"/>
              <a:gd name="connsiteX8" fmla="*/ 695790 w 1317227"/>
              <a:gd name="connsiteY8" fmla="*/ 1913928 h 2506226"/>
              <a:gd name="connsiteX9" fmla="*/ 607013 w 1317227"/>
              <a:gd name="connsiteY9" fmla="*/ 1541066 h 2506226"/>
              <a:gd name="connsiteX10" fmla="*/ 234151 w 1317227"/>
              <a:gd name="connsiteY10" fmla="*/ 1683108 h 2506226"/>
              <a:gd name="connsiteX0" fmla="*/ 323279 w 1317578"/>
              <a:gd name="connsiteY0" fmla="*/ 1487800 h 2502195"/>
              <a:gd name="connsiteX1" fmla="*/ 784917 w 1317578"/>
              <a:gd name="connsiteY1" fmla="*/ 1026161 h 2502195"/>
              <a:gd name="connsiteX2" fmla="*/ 1166657 w 1317578"/>
              <a:gd name="connsiteY2" fmla="*/ 537889 h 2502195"/>
              <a:gd name="connsiteX3" fmla="*/ 1317578 w 1317578"/>
              <a:gd name="connsiteY3" fmla="*/ 156149 h 2502195"/>
              <a:gd name="connsiteX4" fmla="*/ 1166657 w 1317578"/>
              <a:gd name="connsiteY4" fmla="*/ 5229 h 2502195"/>
              <a:gd name="connsiteX5" fmla="*/ 864817 w 1317578"/>
              <a:gd name="connsiteY5" fmla="*/ 324825 h 2502195"/>
              <a:gd name="connsiteX6" fmla="*/ 12560 w 1317578"/>
              <a:gd name="connsiteY6" fmla="*/ 2153625 h 2502195"/>
              <a:gd name="connsiteX7" fmla="*/ 383419 w 1317578"/>
              <a:gd name="connsiteY7" fmla="*/ 2491100 h 2502195"/>
              <a:gd name="connsiteX8" fmla="*/ 765991 w 1317578"/>
              <a:gd name="connsiteY8" fmla="*/ 1974253 h 2502195"/>
              <a:gd name="connsiteX9" fmla="*/ 607364 w 1317578"/>
              <a:gd name="connsiteY9" fmla="*/ 1541066 h 2502195"/>
              <a:gd name="connsiteX10" fmla="*/ 234502 w 1317578"/>
              <a:gd name="connsiteY10" fmla="*/ 1683108 h 2502195"/>
              <a:gd name="connsiteX0" fmla="*/ 323087 w 1317386"/>
              <a:gd name="connsiteY0" fmla="*/ 1487800 h 2501360"/>
              <a:gd name="connsiteX1" fmla="*/ 784725 w 1317386"/>
              <a:gd name="connsiteY1" fmla="*/ 1026161 h 2501360"/>
              <a:gd name="connsiteX2" fmla="*/ 1166465 w 1317386"/>
              <a:gd name="connsiteY2" fmla="*/ 537889 h 2501360"/>
              <a:gd name="connsiteX3" fmla="*/ 1317386 w 1317386"/>
              <a:gd name="connsiteY3" fmla="*/ 156149 h 2501360"/>
              <a:gd name="connsiteX4" fmla="*/ 1166465 w 1317386"/>
              <a:gd name="connsiteY4" fmla="*/ 5229 h 2501360"/>
              <a:gd name="connsiteX5" fmla="*/ 864625 w 1317386"/>
              <a:gd name="connsiteY5" fmla="*/ 324825 h 2501360"/>
              <a:gd name="connsiteX6" fmla="*/ 12368 w 1317386"/>
              <a:gd name="connsiteY6" fmla="*/ 2153625 h 2501360"/>
              <a:gd name="connsiteX7" fmla="*/ 383227 w 1317386"/>
              <a:gd name="connsiteY7" fmla="*/ 2491100 h 2501360"/>
              <a:gd name="connsiteX8" fmla="*/ 727699 w 1317386"/>
              <a:gd name="connsiteY8" fmla="*/ 1986953 h 2501360"/>
              <a:gd name="connsiteX9" fmla="*/ 607172 w 1317386"/>
              <a:gd name="connsiteY9" fmla="*/ 1541066 h 2501360"/>
              <a:gd name="connsiteX10" fmla="*/ 234310 w 1317386"/>
              <a:gd name="connsiteY10" fmla="*/ 1683108 h 2501360"/>
              <a:gd name="connsiteX0" fmla="*/ 323039 w 1317338"/>
              <a:gd name="connsiteY0" fmla="*/ 1487800 h 2501360"/>
              <a:gd name="connsiteX1" fmla="*/ 784677 w 1317338"/>
              <a:gd name="connsiteY1" fmla="*/ 1026161 h 2501360"/>
              <a:gd name="connsiteX2" fmla="*/ 1166417 w 1317338"/>
              <a:gd name="connsiteY2" fmla="*/ 537889 h 2501360"/>
              <a:gd name="connsiteX3" fmla="*/ 1317338 w 1317338"/>
              <a:gd name="connsiteY3" fmla="*/ 156149 h 2501360"/>
              <a:gd name="connsiteX4" fmla="*/ 1166417 w 1317338"/>
              <a:gd name="connsiteY4" fmla="*/ 5229 h 2501360"/>
              <a:gd name="connsiteX5" fmla="*/ 864577 w 1317338"/>
              <a:gd name="connsiteY5" fmla="*/ 324825 h 2501360"/>
              <a:gd name="connsiteX6" fmla="*/ 12320 w 1317338"/>
              <a:gd name="connsiteY6" fmla="*/ 2153625 h 2501360"/>
              <a:gd name="connsiteX7" fmla="*/ 383179 w 1317338"/>
              <a:gd name="connsiteY7" fmla="*/ 2491100 h 2501360"/>
              <a:gd name="connsiteX8" fmla="*/ 718126 w 1317338"/>
              <a:gd name="connsiteY8" fmla="*/ 1986953 h 2501360"/>
              <a:gd name="connsiteX9" fmla="*/ 607124 w 1317338"/>
              <a:gd name="connsiteY9" fmla="*/ 1541066 h 2501360"/>
              <a:gd name="connsiteX10" fmla="*/ 234262 w 1317338"/>
              <a:gd name="connsiteY10" fmla="*/ 1683108 h 2501360"/>
              <a:gd name="connsiteX0" fmla="*/ 323039 w 1317338"/>
              <a:gd name="connsiteY0" fmla="*/ 1487800 h 2501360"/>
              <a:gd name="connsiteX1" fmla="*/ 784677 w 1317338"/>
              <a:gd name="connsiteY1" fmla="*/ 1026161 h 2501360"/>
              <a:gd name="connsiteX2" fmla="*/ 1166417 w 1317338"/>
              <a:gd name="connsiteY2" fmla="*/ 537889 h 2501360"/>
              <a:gd name="connsiteX3" fmla="*/ 1317338 w 1317338"/>
              <a:gd name="connsiteY3" fmla="*/ 156149 h 2501360"/>
              <a:gd name="connsiteX4" fmla="*/ 1166417 w 1317338"/>
              <a:gd name="connsiteY4" fmla="*/ 5229 h 2501360"/>
              <a:gd name="connsiteX5" fmla="*/ 864577 w 1317338"/>
              <a:gd name="connsiteY5" fmla="*/ 324825 h 2501360"/>
              <a:gd name="connsiteX6" fmla="*/ 12320 w 1317338"/>
              <a:gd name="connsiteY6" fmla="*/ 2153625 h 2501360"/>
              <a:gd name="connsiteX7" fmla="*/ 383179 w 1317338"/>
              <a:gd name="connsiteY7" fmla="*/ 2491100 h 2501360"/>
              <a:gd name="connsiteX8" fmla="*/ 718126 w 1317338"/>
              <a:gd name="connsiteY8" fmla="*/ 1986953 h 2501360"/>
              <a:gd name="connsiteX9" fmla="*/ 607124 w 1317338"/>
              <a:gd name="connsiteY9" fmla="*/ 1541066 h 2501360"/>
              <a:gd name="connsiteX10" fmla="*/ 221562 w 1317338"/>
              <a:gd name="connsiteY10" fmla="*/ 1619608 h 2501360"/>
              <a:gd name="connsiteX0" fmla="*/ 323039 w 1317338"/>
              <a:gd name="connsiteY0" fmla="*/ 1487800 h 2501360"/>
              <a:gd name="connsiteX1" fmla="*/ 784677 w 1317338"/>
              <a:gd name="connsiteY1" fmla="*/ 1026161 h 2501360"/>
              <a:gd name="connsiteX2" fmla="*/ 1166417 w 1317338"/>
              <a:gd name="connsiteY2" fmla="*/ 537889 h 2501360"/>
              <a:gd name="connsiteX3" fmla="*/ 1317338 w 1317338"/>
              <a:gd name="connsiteY3" fmla="*/ 156149 h 2501360"/>
              <a:gd name="connsiteX4" fmla="*/ 1166417 w 1317338"/>
              <a:gd name="connsiteY4" fmla="*/ 5229 h 2501360"/>
              <a:gd name="connsiteX5" fmla="*/ 864577 w 1317338"/>
              <a:gd name="connsiteY5" fmla="*/ 324825 h 2501360"/>
              <a:gd name="connsiteX6" fmla="*/ 12320 w 1317338"/>
              <a:gd name="connsiteY6" fmla="*/ 2153625 h 2501360"/>
              <a:gd name="connsiteX7" fmla="*/ 383179 w 1317338"/>
              <a:gd name="connsiteY7" fmla="*/ 2491100 h 2501360"/>
              <a:gd name="connsiteX8" fmla="*/ 718126 w 1317338"/>
              <a:gd name="connsiteY8" fmla="*/ 1986953 h 2501360"/>
              <a:gd name="connsiteX9" fmla="*/ 613474 w 1317338"/>
              <a:gd name="connsiteY9" fmla="*/ 1569641 h 2501360"/>
              <a:gd name="connsiteX10" fmla="*/ 221562 w 1317338"/>
              <a:gd name="connsiteY10" fmla="*/ 1619608 h 2501360"/>
              <a:gd name="connsiteX0" fmla="*/ 323039 w 1317338"/>
              <a:gd name="connsiteY0" fmla="*/ 1487800 h 2501360"/>
              <a:gd name="connsiteX1" fmla="*/ 784677 w 1317338"/>
              <a:gd name="connsiteY1" fmla="*/ 1026161 h 2501360"/>
              <a:gd name="connsiteX2" fmla="*/ 1166417 w 1317338"/>
              <a:gd name="connsiteY2" fmla="*/ 537889 h 2501360"/>
              <a:gd name="connsiteX3" fmla="*/ 1317338 w 1317338"/>
              <a:gd name="connsiteY3" fmla="*/ 156149 h 2501360"/>
              <a:gd name="connsiteX4" fmla="*/ 1166417 w 1317338"/>
              <a:gd name="connsiteY4" fmla="*/ 5229 h 2501360"/>
              <a:gd name="connsiteX5" fmla="*/ 864577 w 1317338"/>
              <a:gd name="connsiteY5" fmla="*/ 324825 h 2501360"/>
              <a:gd name="connsiteX6" fmla="*/ 12320 w 1317338"/>
              <a:gd name="connsiteY6" fmla="*/ 2153625 h 2501360"/>
              <a:gd name="connsiteX7" fmla="*/ 383179 w 1317338"/>
              <a:gd name="connsiteY7" fmla="*/ 2491100 h 2501360"/>
              <a:gd name="connsiteX8" fmla="*/ 718126 w 1317338"/>
              <a:gd name="connsiteY8" fmla="*/ 1986953 h 2501360"/>
              <a:gd name="connsiteX9" fmla="*/ 613474 w 1317338"/>
              <a:gd name="connsiteY9" fmla="*/ 1569641 h 2501360"/>
              <a:gd name="connsiteX10" fmla="*/ 221562 w 1317338"/>
              <a:gd name="connsiteY10" fmla="*/ 1619608 h 2501360"/>
              <a:gd name="connsiteX0" fmla="*/ 323149 w 1317448"/>
              <a:gd name="connsiteY0" fmla="*/ 1487800 h 2495717"/>
              <a:gd name="connsiteX1" fmla="*/ 784787 w 1317448"/>
              <a:gd name="connsiteY1" fmla="*/ 1026161 h 2495717"/>
              <a:gd name="connsiteX2" fmla="*/ 1166527 w 1317448"/>
              <a:gd name="connsiteY2" fmla="*/ 537889 h 2495717"/>
              <a:gd name="connsiteX3" fmla="*/ 1317448 w 1317448"/>
              <a:gd name="connsiteY3" fmla="*/ 156149 h 2495717"/>
              <a:gd name="connsiteX4" fmla="*/ 1166527 w 1317448"/>
              <a:gd name="connsiteY4" fmla="*/ 5229 h 2495717"/>
              <a:gd name="connsiteX5" fmla="*/ 864687 w 1317448"/>
              <a:gd name="connsiteY5" fmla="*/ 324825 h 2495717"/>
              <a:gd name="connsiteX6" fmla="*/ 12430 w 1317448"/>
              <a:gd name="connsiteY6" fmla="*/ 2153625 h 2495717"/>
              <a:gd name="connsiteX7" fmla="*/ 383289 w 1317448"/>
              <a:gd name="connsiteY7" fmla="*/ 2491100 h 2495717"/>
              <a:gd name="connsiteX8" fmla="*/ 740461 w 1317448"/>
              <a:gd name="connsiteY8" fmla="*/ 2075853 h 2495717"/>
              <a:gd name="connsiteX9" fmla="*/ 613584 w 1317448"/>
              <a:gd name="connsiteY9" fmla="*/ 1569641 h 2495717"/>
              <a:gd name="connsiteX10" fmla="*/ 221672 w 1317448"/>
              <a:gd name="connsiteY10" fmla="*/ 1619608 h 2495717"/>
              <a:gd name="connsiteX0" fmla="*/ 323149 w 1317448"/>
              <a:gd name="connsiteY0" fmla="*/ 1487800 h 2495717"/>
              <a:gd name="connsiteX1" fmla="*/ 784787 w 1317448"/>
              <a:gd name="connsiteY1" fmla="*/ 1026161 h 2495717"/>
              <a:gd name="connsiteX2" fmla="*/ 1166527 w 1317448"/>
              <a:gd name="connsiteY2" fmla="*/ 537889 h 2495717"/>
              <a:gd name="connsiteX3" fmla="*/ 1317448 w 1317448"/>
              <a:gd name="connsiteY3" fmla="*/ 156149 h 2495717"/>
              <a:gd name="connsiteX4" fmla="*/ 1166527 w 1317448"/>
              <a:gd name="connsiteY4" fmla="*/ 5229 h 2495717"/>
              <a:gd name="connsiteX5" fmla="*/ 864687 w 1317448"/>
              <a:gd name="connsiteY5" fmla="*/ 324825 h 2495717"/>
              <a:gd name="connsiteX6" fmla="*/ 12430 w 1317448"/>
              <a:gd name="connsiteY6" fmla="*/ 2153625 h 2495717"/>
              <a:gd name="connsiteX7" fmla="*/ 383289 w 1317448"/>
              <a:gd name="connsiteY7" fmla="*/ 2491100 h 2495717"/>
              <a:gd name="connsiteX8" fmla="*/ 740461 w 1317448"/>
              <a:gd name="connsiteY8" fmla="*/ 2075853 h 2495717"/>
              <a:gd name="connsiteX9" fmla="*/ 613584 w 1317448"/>
              <a:gd name="connsiteY9" fmla="*/ 1569641 h 2495717"/>
              <a:gd name="connsiteX10" fmla="*/ 221672 w 1317448"/>
              <a:gd name="connsiteY10" fmla="*/ 1619608 h 2495717"/>
              <a:gd name="connsiteX0" fmla="*/ 323102 w 1317401"/>
              <a:gd name="connsiteY0" fmla="*/ 1487800 h 2495333"/>
              <a:gd name="connsiteX1" fmla="*/ 784740 w 1317401"/>
              <a:gd name="connsiteY1" fmla="*/ 1026161 h 2495333"/>
              <a:gd name="connsiteX2" fmla="*/ 1166480 w 1317401"/>
              <a:gd name="connsiteY2" fmla="*/ 537889 h 2495333"/>
              <a:gd name="connsiteX3" fmla="*/ 1317401 w 1317401"/>
              <a:gd name="connsiteY3" fmla="*/ 156149 h 2495333"/>
              <a:gd name="connsiteX4" fmla="*/ 1166480 w 1317401"/>
              <a:gd name="connsiteY4" fmla="*/ 5229 h 2495333"/>
              <a:gd name="connsiteX5" fmla="*/ 864640 w 1317401"/>
              <a:gd name="connsiteY5" fmla="*/ 324825 h 2495333"/>
              <a:gd name="connsiteX6" fmla="*/ 12383 w 1317401"/>
              <a:gd name="connsiteY6" fmla="*/ 2153625 h 2495333"/>
              <a:gd name="connsiteX7" fmla="*/ 383242 w 1317401"/>
              <a:gd name="connsiteY7" fmla="*/ 2491100 h 2495333"/>
              <a:gd name="connsiteX8" fmla="*/ 730889 w 1317401"/>
              <a:gd name="connsiteY8" fmla="*/ 2082203 h 2495333"/>
              <a:gd name="connsiteX9" fmla="*/ 613537 w 1317401"/>
              <a:gd name="connsiteY9" fmla="*/ 1569641 h 2495333"/>
              <a:gd name="connsiteX10" fmla="*/ 221625 w 1317401"/>
              <a:gd name="connsiteY10" fmla="*/ 1619608 h 2495333"/>
              <a:gd name="connsiteX0" fmla="*/ 259602 w 1317401"/>
              <a:gd name="connsiteY0" fmla="*/ 1541775 h 2495333"/>
              <a:gd name="connsiteX1" fmla="*/ 784740 w 1317401"/>
              <a:gd name="connsiteY1" fmla="*/ 1026161 h 2495333"/>
              <a:gd name="connsiteX2" fmla="*/ 1166480 w 1317401"/>
              <a:gd name="connsiteY2" fmla="*/ 537889 h 2495333"/>
              <a:gd name="connsiteX3" fmla="*/ 1317401 w 1317401"/>
              <a:gd name="connsiteY3" fmla="*/ 156149 h 2495333"/>
              <a:gd name="connsiteX4" fmla="*/ 1166480 w 1317401"/>
              <a:gd name="connsiteY4" fmla="*/ 5229 h 2495333"/>
              <a:gd name="connsiteX5" fmla="*/ 864640 w 1317401"/>
              <a:gd name="connsiteY5" fmla="*/ 324825 h 2495333"/>
              <a:gd name="connsiteX6" fmla="*/ 12383 w 1317401"/>
              <a:gd name="connsiteY6" fmla="*/ 2153625 h 2495333"/>
              <a:gd name="connsiteX7" fmla="*/ 383242 w 1317401"/>
              <a:gd name="connsiteY7" fmla="*/ 2491100 h 2495333"/>
              <a:gd name="connsiteX8" fmla="*/ 730889 w 1317401"/>
              <a:gd name="connsiteY8" fmla="*/ 2082203 h 2495333"/>
              <a:gd name="connsiteX9" fmla="*/ 613537 w 1317401"/>
              <a:gd name="connsiteY9" fmla="*/ 1569641 h 2495333"/>
              <a:gd name="connsiteX10" fmla="*/ 221625 w 1317401"/>
              <a:gd name="connsiteY10" fmla="*/ 1619608 h 2495333"/>
              <a:gd name="connsiteX0" fmla="*/ 259602 w 1317401"/>
              <a:gd name="connsiteY0" fmla="*/ 1537917 h 2491475"/>
              <a:gd name="connsiteX1" fmla="*/ 784740 w 1317401"/>
              <a:gd name="connsiteY1" fmla="*/ 1022303 h 2491475"/>
              <a:gd name="connsiteX2" fmla="*/ 1166480 w 1317401"/>
              <a:gd name="connsiteY2" fmla="*/ 534031 h 2491475"/>
              <a:gd name="connsiteX3" fmla="*/ 1317401 w 1317401"/>
              <a:gd name="connsiteY3" fmla="*/ 152291 h 2491475"/>
              <a:gd name="connsiteX4" fmla="*/ 1166480 w 1317401"/>
              <a:gd name="connsiteY4" fmla="*/ 1371 h 2491475"/>
              <a:gd name="connsiteX5" fmla="*/ 864640 w 1317401"/>
              <a:gd name="connsiteY5" fmla="*/ 320967 h 2491475"/>
              <a:gd name="connsiteX6" fmla="*/ 12383 w 1317401"/>
              <a:gd name="connsiteY6" fmla="*/ 2149767 h 2491475"/>
              <a:gd name="connsiteX7" fmla="*/ 383242 w 1317401"/>
              <a:gd name="connsiteY7" fmla="*/ 2487242 h 2491475"/>
              <a:gd name="connsiteX8" fmla="*/ 730889 w 1317401"/>
              <a:gd name="connsiteY8" fmla="*/ 2078345 h 2491475"/>
              <a:gd name="connsiteX9" fmla="*/ 613537 w 1317401"/>
              <a:gd name="connsiteY9" fmla="*/ 1565783 h 2491475"/>
              <a:gd name="connsiteX10" fmla="*/ 221625 w 1317401"/>
              <a:gd name="connsiteY10" fmla="*/ 1615750 h 2491475"/>
              <a:gd name="connsiteX0" fmla="*/ 247220 w 1305019"/>
              <a:gd name="connsiteY0" fmla="*/ 1537917 h 2493118"/>
              <a:gd name="connsiteX1" fmla="*/ 772358 w 1305019"/>
              <a:gd name="connsiteY1" fmla="*/ 1022303 h 2493118"/>
              <a:gd name="connsiteX2" fmla="*/ 1154098 w 1305019"/>
              <a:gd name="connsiteY2" fmla="*/ 534031 h 2493118"/>
              <a:gd name="connsiteX3" fmla="*/ 1305019 w 1305019"/>
              <a:gd name="connsiteY3" fmla="*/ 152291 h 2493118"/>
              <a:gd name="connsiteX4" fmla="*/ 1154098 w 1305019"/>
              <a:gd name="connsiteY4" fmla="*/ 1371 h 2493118"/>
              <a:gd name="connsiteX5" fmla="*/ 852258 w 1305019"/>
              <a:gd name="connsiteY5" fmla="*/ 320967 h 2493118"/>
              <a:gd name="connsiteX6" fmla="*/ 1 w 1305019"/>
              <a:gd name="connsiteY6" fmla="*/ 2149767 h 2493118"/>
              <a:gd name="connsiteX7" fmla="*/ 370860 w 1305019"/>
              <a:gd name="connsiteY7" fmla="*/ 2487242 h 2493118"/>
              <a:gd name="connsiteX8" fmla="*/ 718507 w 1305019"/>
              <a:gd name="connsiteY8" fmla="*/ 2078345 h 2493118"/>
              <a:gd name="connsiteX9" fmla="*/ 601155 w 1305019"/>
              <a:gd name="connsiteY9" fmla="*/ 1565783 h 2493118"/>
              <a:gd name="connsiteX10" fmla="*/ 209243 w 1305019"/>
              <a:gd name="connsiteY10" fmla="*/ 1615750 h 2493118"/>
              <a:gd name="connsiteX0" fmla="*/ 258490 w 1316289"/>
              <a:gd name="connsiteY0" fmla="*/ 1541775 h 2495333"/>
              <a:gd name="connsiteX1" fmla="*/ 783628 w 1316289"/>
              <a:gd name="connsiteY1" fmla="*/ 1026161 h 2495333"/>
              <a:gd name="connsiteX2" fmla="*/ 1165368 w 1316289"/>
              <a:gd name="connsiteY2" fmla="*/ 537889 h 2495333"/>
              <a:gd name="connsiteX3" fmla="*/ 1316289 w 1316289"/>
              <a:gd name="connsiteY3" fmla="*/ 156149 h 2495333"/>
              <a:gd name="connsiteX4" fmla="*/ 1165368 w 1316289"/>
              <a:gd name="connsiteY4" fmla="*/ 5229 h 2495333"/>
              <a:gd name="connsiteX5" fmla="*/ 836895 w 1316289"/>
              <a:gd name="connsiteY5" fmla="*/ 324825 h 2495333"/>
              <a:gd name="connsiteX6" fmla="*/ 11271 w 1316289"/>
              <a:gd name="connsiteY6" fmla="*/ 2153625 h 2495333"/>
              <a:gd name="connsiteX7" fmla="*/ 382130 w 1316289"/>
              <a:gd name="connsiteY7" fmla="*/ 2491100 h 2495333"/>
              <a:gd name="connsiteX8" fmla="*/ 729777 w 1316289"/>
              <a:gd name="connsiteY8" fmla="*/ 2082203 h 2495333"/>
              <a:gd name="connsiteX9" fmla="*/ 612425 w 1316289"/>
              <a:gd name="connsiteY9" fmla="*/ 1569641 h 2495333"/>
              <a:gd name="connsiteX10" fmla="*/ 220513 w 1316289"/>
              <a:gd name="connsiteY10" fmla="*/ 1619608 h 2495333"/>
              <a:gd name="connsiteX0" fmla="*/ 258490 w 1316289"/>
              <a:gd name="connsiteY0" fmla="*/ 1540525 h 2494083"/>
              <a:gd name="connsiteX1" fmla="*/ 783628 w 1316289"/>
              <a:gd name="connsiteY1" fmla="*/ 1024911 h 2494083"/>
              <a:gd name="connsiteX2" fmla="*/ 1165368 w 1316289"/>
              <a:gd name="connsiteY2" fmla="*/ 536639 h 2494083"/>
              <a:gd name="connsiteX3" fmla="*/ 1316289 w 1316289"/>
              <a:gd name="connsiteY3" fmla="*/ 154899 h 2494083"/>
              <a:gd name="connsiteX4" fmla="*/ 1165368 w 1316289"/>
              <a:gd name="connsiteY4" fmla="*/ 3979 h 2494083"/>
              <a:gd name="connsiteX5" fmla="*/ 836895 w 1316289"/>
              <a:gd name="connsiteY5" fmla="*/ 323575 h 2494083"/>
              <a:gd name="connsiteX6" fmla="*/ 11271 w 1316289"/>
              <a:gd name="connsiteY6" fmla="*/ 2152375 h 2494083"/>
              <a:gd name="connsiteX7" fmla="*/ 382130 w 1316289"/>
              <a:gd name="connsiteY7" fmla="*/ 2489850 h 2494083"/>
              <a:gd name="connsiteX8" fmla="*/ 729777 w 1316289"/>
              <a:gd name="connsiteY8" fmla="*/ 2080953 h 2494083"/>
              <a:gd name="connsiteX9" fmla="*/ 612425 w 1316289"/>
              <a:gd name="connsiteY9" fmla="*/ 1568391 h 2494083"/>
              <a:gd name="connsiteX10" fmla="*/ 220513 w 1316289"/>
              <a:gd name="connsiteY10" fmla="*/ 1618358 h 2494083"/>
              <a:gd name="connsiteX0" fmla="*/ 257738 w 1315537"/>
              <a:gd name="connsiteY0" fmla="*/ 1540525 h 2491741"/>
              <a:gd name="connsiteX1" fmla="*/ 782876 w 1315537"/>
              <a:gd name="connsiteY1" fmla="*/ 1024911 h 2491741"/>
              <a:gd name="connsiteX2" fmla="*/ 1164616 w 1315537"/>
              <a:gd name="connsiteY2" fmla="*/ 536639 h 2491741"/>
              <a:gd name="connsiteX3" fmla="*/ 1315537 w 1315537"/>
              <a:gd name="connsiteY3" fmla="*/ 154899 h 2491741"/>
              <a:gd name="connsiteX4" fmla="*/ 1164616 w 1315537"/>
              <a:gd name="connsiteY4" fmla="*/ 3979 h 2491741"/>
              <a:gd name="connsiteX5" fmla="*/ 836143 w 1315537"/>
              <a:gd name="connsiteY5" fmla="*/ 323575 h 2491741"/>
              <a:gd name="connsiteX6" fmla="*/ 10519 w 1315537"/>
              <a:gd name="connsiteY6" fmla="*/ 2152375 h 2491741"/>
              <a:gd name="connsiteX7" fmla="*/ 381378 w 1315537"/>
              <a:gd name="connsiteY7" fmla="*/ 2489850 h 2491741"/>
              <a:gd name="connsiteX8" fmla="*/ 556997 w 1315537"/>
              <a:gd name="connsiteY8" fmla="*/ 2121432 h 2491741"/>
              <a:gd name="connsiteX9" fmla="*/ 611673 w 1315537"/>
              <a:gd name="connsiteY9" fmla="*/ 1568391 h 2491741"/>
              <a:gd name="connsiteX10" fmla="*/ 219761 w 1315537"/>
              <a:gd name="connsiteY10" fmla="*/ 1618358 h 2491741"/>
              <a:gd name="connsiteX0" fmla="*/ 264172 w 1321971"/>
              <a:gd name="connsiteY0" fmla="*/ 1540525 h 2463838"/>
              <a:gd name="connsiteX1" fmla="*/ 789310 w 1321971"/>
              <a:gd name="connsiteY1" fmla="*/ 1024911 h 2463838"/>
              <a:gd name="connsiteX2" fmla="*/ 1171050 w 1321971"/>
              <a:gd name="connsiteY2" fmla="*/ 536639 h 2463838"/>
              <a:gd name="connsiteX3" fmla="*/ 1321971 w 1321971"/>
              <a:gd name="connsiteY3" fmla="*/ 154899 h 2463838"/>
              <a:gd name="connsiteX4" fmla="*/ 1171050 w 1321971"/>
              <a:gd name="connsiteY4" fmla="*/ 3979 h 2463838"/>
              <a:gd name="connsiteX5" fmla="*/ 842577 w 1321971"/>
              <a:gd name="connsiteY5" fmla="*/ 323575 h 2463838"/>
              <a:gd name="connsiteX6" fmla="*/ 16953 w 1321971"/>
              <a:gd name="connsiteY6" fmla="*/ 2152375 h 2463838"/>
              <a:gd name="connsiteX7" fmla="*/ 306858 w 1321971"/>
              <a:gd name="connsiteY7" fmla="*/ 2459490 h 2463838"/>
              <a:gd name="connsiteX8" fmla="*/ 563431 w 1321971"/>
              <a:gd name="connsiteY8" fmla="*/ 2121432 h 2463838"/>
              <a:gd name="connsiteX9" fmla="*/ 618107 w 1321971"/>
              <a:gd name="connsiteY9" fmla="*/ 1568391 h 2463838"/>
              <a:gd name="connsiteX10" fmla="*/ 226195 w 1321971"/>
              <a:gd name="connsiteY10" fmla="*/ 1618358 h 2463838"/>
              <a:gd name="connsiteX0" fmla="*/ 264172 w 1321971"/>
              <a:gd name="connsiteY0" fmla="*/ 1540525 h 2463838"/>
              <a:gd name="connsiteX1" fmla="*/ 789310 w 1321971"/>
              <a:gd name="connsiteY1" fmla="*/ 1024911 h 2463838"/>
              <a:gd name="connsiteX2" fmla="*/ 1171050 w 1321971"/>
              <a:gd name="connsiteY2" fmla="*/ 536639 h 2463838"/>
              <a:gd name="connsiteX3" fmla="*/ 1321971 w 1321971"/>
              <a:gd name="connsiteY3" fmla="*/ 154899 h 2463838"/>
              <a:gd name="connsiteX4" fmla="*/ 1171050 w 1321971"/>
              <a:gd name="connsiteY4" fmla="*/ 3979 h 2463838"/>
              <a:gd name="connsiteX5" fmla="*/ 842577 w 1321971"/>
              <a:gd name="connsiteY5" fmla="*/ 323575 h 2463838"/>
              <a:gd name="connsiteX6" fmla="*/ 16953 w 1321971"/>
              <a:gd name="connsiteY6" fmla="*/ 2152375 h 2463838"/>
              <a:gd name="connsiteX7" fmla="*/ 306858 w 1321971"/>
              <a:gd name="connsiteY7" fmla="*/ 2459490 h 2463838"/>
              <a:gd name="connsiteX8" fmla="*/ 563431 w 1321971"/>
              <a:gd name="connsiteY8" fmla="*/ 2121432 h 2463838"/>
              <a:gd name="connsiteX9" fmla="*/ 780018 w 1321971"/>
              <a:gd name="connsiteY9" fmla="*/ 1760658 h 2463838"/>
              <a:gd name="connsiteX10" fmla="*/ 226195 w 1321971"/>
              <a:gd name="connsiteY10" fmla="*/ 1618358 h 2463838"/>
              <a:gd name="connsiteX0" fmla="*/ 264172 w 1321971"/>
              <a:gd name="connsiteY0" fmla="*/ 1540525 h 2463838"/>
              <a:gd name="connsiteX1" fmla="*/ 789310 w 1321971"/>
              <a:gd name="connsiteY1" fmla="*/ 1024911 h 2463838"/>
              <a:gd name="connsiteX2" fmla="*/ 1171050 w 1321971"/>
              <a:gd name="connsiteY2" fmla="*/ 536639 h 2463838"/>
              <a:gd name="connsiteX3" fmla="*/ 1321971 w 1321971"/>
              <a:gd name="connsiteY3" fmla="*/ 154899 h 2463838"/>
              <a:gd name="connsiteX4" fmla="*/ 1171050 w 1321971"/>
              <a:gd name="connsiteY4" fmla="*/ 3979 h 2463838"/>
              <a:gd name="connsiteX5" fmla="*/ 842577 w 1321971"/>
              <a:gd name="connsiteY5" fmla="*/ 323575 h 2463838"/>
              <a:gd name="connsiteX6" fmla="*/ 16953 w 1321971"/>
              <a:gd name="connsiteY6" fmla="*/ 2152375 h 2463838"/>
              <a:gd name="connsiteX7" fmla="*/ 306858 w 1321971"/>
              <a:gd name="connsiteY7" fmla="*/ 2459490 h 2463838"/>
              <a:gd name="connsiteX8" fmla="*/ 563431 w 1321971"/>
              <a:gd name="connsiteY8" fmla="*/ 2121432 h 2463838"/>
              <a:gd name="connsiteX9" fmla="*/ 780018 w 1321971"/>
              <a:gd name="connsiteY9" fmla="*/ 1760658 h 2463838"/>
              <a:gd name="connsiteX10" fmla="*/ 1116709 w 1321971"/>
              <a:gd name="connsiteY10" fmla="*/ 1749915 h 2463838"/>
              <a:gd name="connsiteX0" fmla="*/ 264172 w 1321971"/>
              <a:gd name="connsiteY0" fmla="*/ 1540525 h 2463838"/>
              <a:gd name="connsiteX1" fmla="*/ 789310 w 1321971"/>
              <a:gd name="connsiteY1" fmla="*/ 1024911 h 2463838"/>
              <a:gd name="connsiteX2" fmla="*/ 1171050 w 1321971"/>
              <a:gd name="connsiteY2" fmla="*/ 536639 h 2463838"/>
              <a:gd name="connsiteX3" fmla="*/ 1321971 w 1321971"/>
              <a:gd name="connsiteY3" fmla="*/ 154899 h 2463838"/>
              <a:gd name="connsiteX4" fmla="*/ 1171050 w 1321971"/>
              <a:gd name="connsiteY4" fmla="*/ 3979 h 2463838"/>
              <a:gd name="connsiteX5" fmla="*/ 842577 w 1321971"/>
              <a:gd name="connsiteY5" fmla="*/ 323575 h 2463838"/>
              <a:gd name="connsiteX6" fmla="*/ 16953 w 1321971"/>
              <a:gd name="connsiteY6" fmla="*/ 2152375 h 2463838"/>
              <a:gd name="connsiteX7" fmla="*/ 306858 w 1321971"/>
              <a:gd name="connsiteY7" fmla="*/ 2459490 h 2463838"/>
              <a:gd name="connsiteX8" fmla="*/ 563431 w 1321971"/>
              <a:gd name="connsiteY8" fmla="*/ 2121432 h 2463838"/>
              <a:gd name="connsiteX9" fmla="*/ 446077 w 1321971"/>
              <a:gd name="connsiteY9" fmla="*/ 1902328 h 2463838"/>
              <a:gd name="connsiteX10" fmla="*/ 1116709 w 1321971"/>
              <a:gd name="connsiteY10" fmla="*/ 1749915 h 2463838"/>
              <a:gd name="connsiteX0" fmla="*/ 264172 w 1321971"/>
              <a:gd name="connsiteY0" fmla="*/ 1540525 h 2463838"/>
              <a:gd name="connsiteX1" fmla="*/ 789310 w 1321971"/>
              <a:gd name="connsiteY1" fmla="*/ 1024911 h 2463838"/>
              <a:gd name="connsiteX2" fmla="*/ 1171050 w 1321971"/>
              <a:gd name="connsiteY2" fmla="*/ 536639 h 2463838"/>
              <a:gd name="connsiteX3" fmla="*/ 1321971 w 1321971"/>
              <a:gd name="connsiteY3" fmla="*/ 154899 h 2463838"/>
              <a:gd name="connsiteX4" fmla="*/ 1171050 w 1321971"/>
              <a:gd name="connsiteY4" fmla="*/ 3979 h 2463838"/>
              <a:gd name="connsiteX5" fmla="*/ 842577 w 1321971"/>
              <a:gd name="connsiteY5" fmla="*/ 323575 h 2463838"/>
              <a:gd name="connsiteX6" fmla="*/ 16953 w 1321971"/>
              <a:gd name="connsiteY6" fmla="*/ 2152375 h 2463838"/>
              <a:gd name="connsiteX7" fmla="*/ 306858 w 1321971"/>
              <a:gd name="connsiteY7" fmla="*/ 2459490 h 2463838"/>
              <a:gd name="connsiteX8" fmla="*/ 563431 w 1321971"/>
              <a:gd name="connsiteY8" fmla="*/ 2121432 h 2463838"/>
              <a:gd name="connsiteX9" fmla="*/ 446077 w 1321971"/>
              <a:gd name="connsiteY9" fmla="*/ 1902328 h 2463838"/>
              <a:gd name="connsiteX10" fmla="*/ 863719 w 1321971"/>
              <a:gd name="connsiteY10" fmla="*/ 1871348 h 2463838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902328 h 2460251"/>
              <a:gd name="connsiteX10" fmla="*/ 863519 w 1321771"/>
              <a:gd name="connsiteY10" fmla="*/ 1871348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902328 h 2460251"/>
              <a:gd name="connsiteX10" fmla="*/ 863519 w 1321771"/>
              <a:gd name="connsiteY10" fmla="*/ 1871348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32384 w 1321771"/>
              <a:gd name="connsiteY9" fmla="*/ 1902328 h 2460251"/>
              <a:gd name="connsiteX10" fmla="*/ 863519 w 1321771"/>
              <a:gd name="connsiteY10" fmla="*/ 1871348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863519 w 1321771"/>
              <a:gd name="connsiteY10" fmla="*/ 1871348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863519 w 1321771"/>
              <a:gd name="connsiteY10" fmla="*/ 1871348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833164 w 1321771"/>
              <a:gd name="connsiteY10" fmla="*/ 1921944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833164 w 1321771"/>
              <a:gd name="connsiteY10" fmla="*/ 1921944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853405 w 1321771"/>
              <a:gd name="connsiteY10" fmla="*/ 1840989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634238 w 1321771"/>
              <a:gd name="connsiteY10" fmla="*/ 1837835 h 2460251"/>
              <a:gd name="connsiteX11" fmla="*/ 853405 w 1321771"/>
              <a:gd name="connsiteY11" fmla="*/ 1840989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654475 w 1321771"/>
              <a:gd name="connsiteY10" fmla="*/ 1898550 h 2460251"/>
              <a:gd name="connsiteX11" fmla="*/ 853405 w 1321771"/>
              <a:gd name="connsiteY11" fmla="*/ 1840989 h 2460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1771" h="2460251">
                <a:moveTo>
                  <a:pt x="263972" y="1540525"/>
                </a:moveTo>
                <a:cubicBezTo>
                  <a:pt x="424509" y="1388864"/>
                  <a:pt x="637964" y="1192225"/>
                  <a:pt x="789110" y="1024911"/>
                </a:cubicBezTo>
                <a:cubicBezTo>
                  <a:pt x="940256" y="857597"/>
                  <a:pt x="1082073" y="681641"/>
                  <a:pt x="1170850" y="536639"/>
                </a:cubicBezTo>
                <a:cubicBezTo>
                  <a:pt x="1259627" y="391637"/>
                  <a:pt x="1321771" y="243676"/>
                  <a:pt x="1321771" y="154899"/>
                </a:cubicBezTo>
                <a:cubicBezTo>
                  <a:pt x="1321771" y="66122"/>
                  <a:pt x="1224116" y="11377"/>
                  <a:pt x="1170850" y="3979"/>
                </a:cubicBezTo>
                <a:cubicBezTo>
                  <a:pt x="1117584" y="-3419"/>
                  <a:pt x="1034727" y="-34491"/>
                  <a:pt x="842377" y="323575"/>
                </a:cubicBezTo>
                <a:cubicBezTo>
                  <a:pt x="650027" y="681641"/>
                  <a:pt x="106039" y="1796389"/>
                  <a:pt x="16753" y="2152375"/>
                </a:cubicBezTo>
                <a:cubicBezTo>
                  <a:pt x="-72533" y="2508361"/>
                  <a:pt x="220076" y="2455652"/>
                  <a:pt x="306658" y="2459490"/>
                </a:cubicBezTo>
                <a:cubicBezTo>
                  <a:pt x="393240" y="2463328"/>
                  <a:pt x="513042" y="2270511"/>
                  <a:pt x="536245" y="2175402"/>
                </a:cubicBezTo>
                <a:cubicBezTo>
                  <a:pt x="559448" y="2080293"/>
                  <a:pt x="426172" y="1934977"/>
                  <a:pt x="445877" y="1888835"/>
                </a:cubicBezTo>
                <a:cubicBezTo>
                  <a:pt x="465582" y="1842693"/>
                  <a:pt x="586554" y="1906524"/>
                  <a:pt x="654475" y="1898550"/>
                </a:cubicBezTo>
                <a:cubicBezTo>
                  <a:pt x="722396" y="1890576"/>
                  <a:pt x="816877" y="1840463"/>
                  <a:pt x="853405" y="184098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7639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63" grpId="0" animBg="1"/>
      <p:bldP spid="5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" t="7273" r="65550" b="75313"/>
          <a:stretch/>
        </p:blipFill>
        <p:spPr>
          <a:xfrm>
            <a:off x="1044166" y="4484775"/>
            <a:ext cx="6055114" cy="1764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006363" y="555192"/>
            <a:ext cx="10154631" cy="6484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</a:t>
            </a:r>
            <a:r>
              <a:rPr lang="uk-UA" sz="4000" b="1" dirty="0" smtClean="0">
                <a:solidFill>
                  <a:schemeClr val="bg1"/>
                </a:solidFill>
              </a:rPr>
              <a:t>Словникове слово»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3469" y="3154107"/>
            <a:ext cx="643599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Впізнай слово за першими літерами</a:t>
            </a:r>
            <a:r>
              <a:rPr lang="uk-UA" sz="2800" b="1" dirty="0" smtClean="0">
                <a:solidFill>
                  <a:schemeClr val="bg1"/>
                </a:solidFill>
              </a:rPr>
              <a:t>.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044166" y="1316928"/>
            <a:ext cx="10079024" cy="1285948"/>
          </a:xfrm>
          <a:prstGeom prst="roundRect">
            <a:avLst/>
          </a:prstGeom>
          <a:solidFill>
            <a:srgbClr val="00B05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Lenagold - Клипарт - Ананас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895" y="1299019"/>
            <a:ext cx="767592" cy="126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493" y="1334891"/>
            <a:ext cx="768757" cy="114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ᐈ Золотая рыбка клипарт на прозрачном фоне векторные картинки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67" b="99333" l="3204" r="97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72" y="1366872"/>
            <a:ext cx="908371" cy="124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s, Autobus Scolaire, Royaltyfree PNG - Bus, Autobus Scolaire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19" l="0" r="100000">
                        <a14:foregroundMark x1="1889" y1="32258" x2="1889" y2="32258"/>
                        <a14:foregroundMark x1="2444" y1="37097" x2="2444" y2="37097"/>
                        <a14:foregroundMark x1="51667" y1="35000" x2="51667" y2="35000"/>
                        <a14:foregroundMark x1="43444" y1="48871" x2="43444" y2="48871"/>
                        <a14:foregroundMark x1="25333" y1="67742" x2="25333" y2="67742"/>
                        <a14:foregroundMark x1="10778" y1="71935" x2="10778" y2="71935"/>
                        <a14:foregroundMark x1="10111" y1="75968" x2="10111" y2="75968"/>
                        <a14:foregroundMark x1="12556" y1="78871" x2="12556" y2="78871"/>
                        <a14:foregroundMark x1="14333" y1="80645" x2="14333" y2="80645"/>
                        <a14:foregroundMark x1="26667" y1="86290" x2="26667" y2="86290"/>
                        <a14:foregroundMark x1="48111" y1="72903" x2="48111" y2="72903"/>
                        <a14:foregroundMark x1="44556" y1="80645" x2="44556" y2="80645"/>
                        <a14:foregroundMark x1="48333" y1="76290" x2="48333" y2="76290"/>
                        <a14:foregroundMark x1="44556" y1="75484" x2="44556" y2="75484"/>
                        <a14:foregroundMark x1="1000" y1="34355" x2="1000" y2="34355"/>
                        <a14:foregroundMark x1="8444" y1="72742" x2="8444" y2="72742"/>
                        <a14:foregroundMark x1="13667" y1="83065" x2="13667" y2="83065"/>
                        <a14:foregroundMark x1="47444" y1="78710" x2="47444" y2="78710"/>
                        <a14:foregroundMark x1="42778" y1="83065" x2="42778" y2="83065"/>
                        <a14:foregroundMark x1="50778" y1="71290" x2="50778" y2="71290"/>
                        <a14:foregroundMark x1="49667" y1="75968" x2="49667" y2="75968"/>
                        <a14:foregroundMark x1="49111" y1="82419" x2="49111" y2="82419"/>
                        <a14:foregroundMark x1="56333" y1="77258" x2="56333" y2="77258"/>
                        <a14:foregroundMark x1="59889" y1="71935" x2="59889" y2="71935"/>
                        <a14:foregroundMark x1="58444" y1="80000" x2="58444" y2="80000"/>
                        <a14:foregroundMark x1="57667" y1="84677" x2="57667" y2="84677"/>
                        <a14:foregroundMark x1="58111" y1="70484" x2="58111" y2="70484"/>
                        <a14:foregroundMark x1="61111" y1="77903" x2="61111" y2="77903"/>
                        <a14:foregroundMark x1="46111" y1="74677" x2="46111" y2="74677"/>
                        <a14:foregroundMark x1="53778" y1="30000" x2="53778" y2="30000"/>
                        <a14:foregroundMark x1="59222" y1="84355" x2="59222" y2="84355"/>
                        <a14:foregroundMark x1="11111" y1="77903" x2="11111" y2="77903"/>
                        <a14:foregroundMark x1="87444" y1="81129" x2="87444" y2="81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366" y="1505816"/>
            <a:ext cx="1407054" cy="96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Змеиная удав Боа, ручная роспись змеи PNG | Hot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3263" y1="10821" x2="43263" y2="10821"/>
                        <a14:foregroundMark x1="51647" y1="9328" x2="51647" y2="9328"/>
                        <a14:foregroundMark x1="39820" y1="2488" x2="39820" y2="2488"/>
                        <a14:foregroundMark x1="57186" y1="1119" x2="57186" y2="1119"/>
                        <a14:foregroundMark x1="49102" y1="15299" x2="49102" y2="15299"/>
                        <a14:foregroundMark x1="42365" y1="14925" x2="42365" y2="14925"/>
                        <a14:foregroundMark x1="39970" y1="12189" x2="39970" y2="12189"/>
                        <a14:foregroundMark x1="53144" y1="12313" x2="53144" y2="12313"/>
                        <a14:foregroundMark x1="44910" y1="12687" x2="44910" y2="12687"/>
                        <a14:foregroundMark x1="51347" y1="17289" x2="51347" y2="172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86" y="1423689"/>
            <a:ext cx="891020" cy="107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Абетка для наймолодших. Альбом для творчого та веселого вивчення літер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31" b="89931" l="10000" r="90000">
                        <a14:foregroundMark x1="38194" y1="31250" x2="38194" y2="31250"/>
                        <a14:foregroundMark x1="44306" y1="29688" x2="44306" y2="2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2" r="28440"/>
          <a:stretch/>
        </p:blipFill>
        <p:spPr bwMode="auto">
          <a:xfrm>
            <a:off x="103994" y="4883097"/>
            <a:ext cx="1045290" cy="190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носорог, рисунок, мультфильм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39" b="95417" l="3889" r="90889">
                        <a14:foregroundMark x1="43444" y1="10556" x2="43444" y2="10556"/>
                        <a14:foregroundMark x1="35000" y1="28333" x2="35000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066" y="1459883"/>
            <a:ext cx="1348214" cy="107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Рисунок 89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563" b="97465" l="3056" r="97682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986"/>
          <a:stretch/>
        </p:blipFill>
        <p:spPr>
          <a:xfrm>
            <a:off x="7351996" y="2798284"/>
            <a:ext cx="4426876" cy="3279340"/>
          </a:xfrm>
          <a:prstGeom prst="rect">
            <a:avLst/>
          </a:prstGeom>
          <a:ln w="38100">
            <a:noFill/>
          </a:ln>
        </p:spPr>
      </p:pic>
      <p:pic>
        <p:nvPicPr>
          <p:cNvPr id="108" name="Рисунок 107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0" t="84338" r="36758" b="7838"/>
          <a:stretch/>
        </p:blipFill>
        <p:spPr>
          <a:xfrm>
            <a:off x="3087163" y="4936480"/>
            <a:ext cx="556902" cy="652508"/>
          </a:xfrm>
          <a:prstGeom prst="rect">
            <a:avLst/>
          </a:prstGeom>
        </p:spPr>
      </p:pic>
      <p:grpSp>
        <p:nvGrpSpPr>
          <p:cNvPr id="115" name="Группа 114"/>
          <p:cNvGrpSpPr/>
          <p:nvPr/>
        </p:nvGrpSpPr>
        <p:grpSpPr>
          <a:xfrm>
            <a:off x="1149284" y="4555993"/>
            <a:ext cx="2106043" cy="1159873"/>
            <a:chOff x="6092316" y="3500543"/>
            <a:chExt cx="2323853" cy="1360814"/>
          </a:xfrm>
        </p:grpSpPr>
        <p:pic>
          <p:nvPicPr>
            <p:cNvPr id="116" name="Рисунок 115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7" t="13802" r="57545" b="67438"/>
            <a:stretch/>
          </p:blipFill>
          <p:spPr>
            <a:xfrm>
              <a:off x="6092316" y="3500543"/>
              <a:ext cx="1882432" cy="1360814"/>
            </a:xfrm>
            <a:prstGeom prst="rect">
              <a:avLst/>
            </a:prstGeom>
          </p:spPr>
        </p:pic>
        <p:pic>
          <p:nvPicPr>
            <p:cNvPr id="117" name="Рисунок 116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54" t="37397" r="58945" b="56229"/>
            <a:stretch/>
          </p:blipFill>
          <p:spPr>
            <a:xfrm>
              <a:off x="7981890" y="4033137"/>
              <a:ext cx="434279" cy="444821"/>
            </a:xfrm>
            <a:prstGeom prst="rect">
              <a:avLst/>
            </a:prstGeom>
          </p:spPr>
        </p:pic>
      </p:grpSp>
      <p:sp>
        <p:nvSpPr>
          <p:cNvPr id="45" name="TextBox 44"/>
          <p:cNvSpPr txBox="1"/>
          <p:nvPr/>
        </p:nvSpPr>
        <p:spPr>
          <a:xfrm>
            <a:off x="9270688" y="1585424"/>
            <a:ext cx="1852502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FFFF00"/>
                </a:solidFill>
              </a:rPr>
              <a:t>Укра</a:t>
            </a:r>
            <a:r>
              <a:rPr lang="uk-UA" sz="3600" b="1" dirty="0" smtClean="0">
                <a:solidFill>
                  <a:srgbClr val="FF0000"/>
                </a:solidFill>
              </a:rPr>
              <a:t>ї</a:t>
            </a:r>
            <a:r>
              <a:rPr lang="uk-UA" sz="3600" b="1" dirty="0" smtClean="0">
                <a:solidFill>
                  <a:srgbClr val="FFFF00"/>
                </a:solidFill>
              </a:rPr>
              <a:t>на</a:t>
            </a:r>
            <a:endParaRPr lang="uk-UA" sz="3600" b="1" dirty="0">
              <a:solidFill>
                <a:srgbClr val="FFFF00"/>
              </a:solidFill>
            </a:endParaRPr>
          </a:p>
        </p:txBody>
      </p:sp>
      <p:sp>
        <p:nvSpPr>
          <p:cNvPr id="114" name="Равнобедренный треугольник 113"/>
          <p:cNvSpPr/>
          <p:nvPr/>
        </p:nvSpPr>
        <p:spPr>
          <a:xfrm rot="12915615">
            <a:off x="2577007" y="4719489"/>
            <a:ext cx="45719" cy="7845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405125" y="2359179"/>
            <a:ext cx="43794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FF00"/>
                </a:solidFill>
              </a:rPr>
              <a:t>У</a:t>
            </a:r>
            <a:endParaRPr lang="uk-UA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574756" y="2419270"/>
            <a:ext cx="41229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FF00"/>
                </a:solidFill>
              </a:rPr>
              <a:t>к</a:t>
            </a:r>
            <a:endParaRPr lang="uk-UA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633646" y="2395086"/>
            <a:ext cx="43313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uk-UA" sz="3600" b="1" dirty="0">
                <a:solidFill>
                  <a:srgbClr val="FFFF00"/>
                </a:solidFill>
              </a:rPr>
              <a:t>р</a:t>
            </a:r>
            <a:endParaRPr lang="uk-UA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551136" y="2395086"/>
            <a:ext cx="41229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uk-UA" sz="3600" b="1" dirty="0">
                <a:solidFill>
                  <a:srgbClr val="FFFF00"/>
                </a:solidFill>
              </a:rPr>
              <a:t>а</a:t>
            </a:r>
            <a:endParaRPr lang="uk-UA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918864" y="2419269"/>
            <a:ext cx="43313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FF00"/>
                </a:solidFill>
              </a:rPr>
              <a:t>н</a:t>
            </a:r>
            <a:endParaRPr lang="uk-UA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289872" y="2475119"/>
            <a:ext cx="41229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FF00"/>
                </a:solidFill>
              </a:rPr>
              <a:t>а</a:t>
            </a:r>
            <a:endParaRPr lang="uk-UA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734023" y="2434457"/>
            <a:ext cx="298479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FF00"/>
                </a:solidFill>
              </a:rPr>
              <a:t>ї</a:t>
            </a:r>
            <a:endParaRPr lang="uk-UA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Picture 2" descr="Казка про Їжачка, Який Мріяв Стати Художником - Казки для Дітей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494" y="1683492"/>
            <a:ext cx="948792" cy="71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13888" y="3788234"/>
            <a:ext cx="643599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Склади </a:t>
            </a:r>
            <a:r>
              <a:rPr lang="uk-UA" sz="2800" b="1" dirty="0">
                <a:solidFill>
                  <a:schemeClr val="bg1"/>
                </a:solidFill>
              </a:rPr>
              <a:t>з цим словом </a:t>
            </a:r>
            <a:r>
              <a:rPr lang="uk-UA" sz="2800" b="1" dirty="0" smtClean="0">
                <a:solidFill>
                  <a:schemeClr val="bg1"/>
                </a:solidFill>
              </a:rPr>
              <a:t>речення і запиши.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835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14" grpId="0" animBg="1"/>
      <p:bldP spid="3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5914" y="494528"/>
            <a:ext cx="10058400" cy="6049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Розглянь малюнок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32" b="35592"/>
          <a:stretch/>
        </p:blipFill>
        <p:spPr>
          <a:xfrm>
            <a:off x="668485" y="2019299"/>
            <a:ext cx="6063343" cy="348947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00056"/>
            <a:ext cx="1055914" cy="9579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4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55914" y="1168386"/>
            <a:ext cx="10058400" cy="77471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Пригадай</a:t>
            </a:r>
            <a:r>
              <a:rPr lang="uk-UA" sz="2400" b="1" dirty="0">
                <a:solidFill>
                  <a:srgbClr val="002060"/>
                </a:solidFill>
              </a:rPr>
              <a:t>, як звати зображених друзів. Якщо ти бачиш цих дітей уперше, то познайомся з ними. Прочитай їхні імена.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49408" y="2019299"/>
            <a:ext cx="4667677" cy="832758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Продовж </a:t>
            </a:r>
            <a:r>
              <a:rPr lang="uk-UA" sz="2400" b="1" dirty="0">
                <a:solidFill>
                  <a:srgbClr val="002060"/>
                </a:solidFill>
              </a:rPr>
              <a:t>речення і запиши. Пригадай, як треба писати імена</a:t>
            </a:r>
            <a:r>
              <a:rPr lang="ru-RU" sz="24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57224" y="5535084"/>
            <a:ext cx="664580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Імена </a:t>
            </a:r>
            <a:r>
              <a:rPr lang="uk-UA" sz="2800" b="1" dirty="0">
                <a:solidFill>
                  <a:schemeClr val="bg1"/>
                </a:solidFill>
              </a:rPr>
              <a:t>людей пишемо з </a:t>
            </a:r>
            <a:r>
              <a:rPr lang="uk-UA" sz="2800" b="1" dirty="0" smtClean="0">
                <a:solidFill>
                  <a:schemeClr val="bg1"/>
                </a:solidFill>
              </a:rPr>
              <a:t>________ </a:t>
            </a:r>
            <a:r>
              <a:rPr lang="uk-UA" sz="2800" b="1" dirty="0">
                <a:solidFill>
                  <a:schemeClr val="bg1"/>
                </a:solidFill>
              </a:rPr>
              <a:t>букви.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16594" y="5498462"/>
            <a:ext cx="1451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</a:rPr>
              <a:t>великої</a:t>
            </a:r>
            <a:endParaRPr lang="uk-UA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" t="1248" r="65633" b="73521"/>
          <a:stretch/>
        </p:blipFill>
        <p:spPr>
          <a:xfrm>
            <a:off x="6860542" y="2949309"/>
            <a:ext cx="4947787" cy="2556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" t="31689" r="48295" b="51794"/>
          <a:stretch/>
        </p:blipFill>
        <p:spPr>
          <a:xfrm>
            <a:off x="6912613" y="2966365"/>
            <a:ext cx="2013642" cy="98036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" t="48441" r="54022" b="35042"/>
          <a:stretch/>
        </p:blipFill>
        <p:spPr>
          <a:xfrm>
            <a:off x="8926255" y="2991792"/>
            <a:ext cx="1712404" cy="9803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1" t="79724" r="22759" b="3759"/>
          <a:stretch/>
        </p:blipFill>
        <p:spPr>
          <a:xfrm>
            <a:off x="6912613" y="3719006"/>
            <a:ext cx="2253519" cy="98036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3" t="14619" r="30336" b="72390"/>
          <a:stretch/>
        </p:blipFill>
        <p:spPr>
          <a:xfrm>
            <a:off x="9094784" y="3686805"/>
            <a:ext cx="2587321" cy="77112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7" t="31200" r="22684" b="52065"/>
          <a:stretch/>
        </p:blipFill>
        <p:spPr>
          <a:xfrm>
            <a:off x="8824098" y="4541711"/>
            <a:ext cx="2888213" cy="99337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7" t="47540" r="47646" b="36168"/>
          <a:stretch/>
        </p:blipFill>
        <p:spPr>
          <a:xfrm>
            <a:off x="6912613" y="4519283"/>
            <a:ext cx="1840438" cy="96706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07" t="65878" r="47298" b="17605"/>
          <a:stretch/>
        </p:blipFill>
        <p:spPr>
          <a:xfrm>
            <a:off x="8872837" y="3885214"/>
            <a:ext cx="310409" cy="98036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07" t="65878" r="47298" b="17605"/>
          <a:stretch/>
        </p:blipFill>
        <p:spPr>
          <a:xfrm>
            <a:off x="11486786" y="3894242"/>
            <a:ext cx="310409" cy="98036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07" t="65878" r="47298" b="17605"/>
          <a:stretch/>
        </p:blipFill>
        <p:spPr>
          <a:xfrm>
            <a:off x="8513689" y="4674602"/>
            <a:ext cx="310409" cy="98036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7" t="82118" r="83798" b="1365"/>
          <a:stretch/>
        </p:blipFill>
        <p:spPr>
          <a:xfrm>
            <a:off x="11514291" y="4598428"/>
            <a:ext cx="358646" cy="113271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68485" y="2082142"/>
            <a:ext cx="6086391" cy="34163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FFFF00"/>
                </a:solidFill>
              </a:rPr>
              <a:t>Проведи дослідження!</a:t>
            </a:r>
            <a:endParaRPr lang="ru-RU" sz="2400" b="1" dirty="0">
              <a:solidFill>
                <a:srgbClr val="FFFF00"/>
              </a:solidFill>
            </a:endParaRPr>
          </a:p>
          <a:p>
            <a:pPr marL="358775" indent="-358775">
              <a:buAutoNum type="arabicPeriod"/>
            </a:pPr>
            <a:r>
              <a:rPr lang="uk-UA" sz="2400" b="1" dirty="0" smtClean="0">
                <a:solidFill>
                  <a:schemeClr val="bg1"/>
                </a:solidFill>
              </a:rPr>
              <a:t>Підкресли </a:t>
            </a:r>
            <a:r>
              <a:rPr lang="uk-UA" sz="2400" b="1" dirty="0">
                <a:solidFill>
                  <a:schemeClr val="bg1"/>
                </a:solidFill>
              </a:rPr>
              <a:t>в записаних іменах букви, які позначають голосні звуки. </a:t>
            </a:r>
          </a:p>
          <a:p>
            <a:pPr marL="358775" indent="-358775">
              <a:buAutoNum type="arabicPeriod"/>
            </a:pPr>
            <a:r>
              <a:rPr lang="uk-UA" sz="2400" b="1" dirty="0" smtClean="0">
                <a:solidFill>
                  <a:schemeClr val="bg1"/>
                </a:solidFill>
              </a:rPr>
              <a:t>Назви </a:t>
            </a:r>
            <a:r>
              <a:rPr lang="uk-UA" sz="2400" b="1" dirty="0">
                <a:solidFill>
                  <a:schemeClr val="bg1"/>
                </a:solidFill>
              </a:rPr>
              <a:t>в цих іменах букви, які позначають приголосні звуки. </a:t>
            </a:r>
          </a:p>
          <a:p>
            <a:pPr marL="358775" indent="-358775">
              <a:buAutoNum type="arabicPeriod"/>
            </a:pPr>
            <a:r>
              <a:rPr lang="uk-UA" sz="2400" b="1" dirty="0">
                <a:solidFill>
                  <a:schemeClr val="bg1"/>
                </a:solidFill>
              </a:rPr>
              <a:t>У якому імені є буква, що позначає два звуки? Назви її. </a:t>
            </a:r>
          </a:p>
          <a:p>
            <a:pPr marL="358775" indent="-358775">
              <a:buAutoNum type="arabicPeriod"/>
            </a:pPr>
            <a:r>
              <a:rPr lang="uk-UA" sz="2400" b="1" dirty="0" smtClean="0">
                <a:solidFill>
                  <a:schemeClr val="bg1"/>
                </a:solidFill>
              </a:rPr>
              <a:t>У </a:t>
            </a:r>
            <a:r>
              <a:rPr lang="uk-UA" sz="2400" b="1" dirty="0">
                <a:solidFill>
                  <a:schemeClr val="bg1"/>
                </a:solidFill>
              </a:rPr>
              <a:t>яких іменах є звуки, що позначаються двома буквами? Вимов їх.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7282543" y="4384425"/>
            <a:ext cx="2394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7930515" y="4392793"/>
            <a:ext cx="2394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8668893" y="4392793"/>
            <a:ext cx="2394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9443630" y="4431120"/>
            <a:ext cx="2394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10028718" y="4398643"/>
            <a:ext cx="2394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10638659" y="4392793"/>
            <a:ext cx="2394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11277599" y="4375397"/>
            <a:ext cx="2394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7162800" y="5164785"/>
            <a:ext cx="2394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8170001" y="5181521"/>
            <a:ext cx="2394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9438459" y="5187371"/>
            <a:ext cx="2394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9903804" y="5187371"/>
            <a:ext cx="2394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10399173" y="5263650"/>
            <a:ext cx="2394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11152685" y="5247729"/>
            <a:ext cx="2394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Овал 3"/>
          <p:cNvSpPr/>
          <p:nvPr/>
        </p:nvSpPr>
        <p:spPr>
          <a:xfrm>
            <a:off x="8870471" y="4506606"/>
            <a:ext cx="649904" cy="757044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7492609" y="3946732"/>
            <a:ext cx="541592" cy="704186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7402286" y="4699373"/>
            <a:ext cx="735602" cy="548356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1240821" y="6047418"/>
            <a:ext cx="1003160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Чим відрізняється вимова голосного звуку від приголосного?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465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/>
      <p:bldP spid="23" grpId="0" animBg="1"/>
      <p:bldP spid="4" grpId="0" animBg="1"/>
      <p:bldP spid="36" grpId="0" animBg="1"/>
      <p:bldP spid="37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3802" t="4220" r="4673" b="3952"/>
          <a:stretch/>
        </p:blipFill>
        <p:spPr>
          <a:xfrm flipH="1">
            <a:off x="610262" y="1799452"/>
            <a:ext cx="2561638" cy="278278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055915" y="494529"/>
            <a:ext cx="10276114" cy="63823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</a:t>
            </a:r>
            <a:r>
              <a:rPr lang="uk-UA" sz="4000" b="1" dirty="0">
                <a:solidFill>
                  <a:schemeClr val="bg1"/>
                </a:solidFill>
              </a:rPr>
              <a:t>повідомлення </a:t>
            </a:r>
            <a:r>
              <a:rPr lang="uk-UA" sz="4000" b="1" dirty="0" smtClean="0">
                <a:solidFill>
                  <a:schemeClr val="bg1"/>
                </a:solidFill>
              </a:rPr>
              <a:t>друзів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48103" y="1799452"/>
            <a:ext cx="8225440" cy="28623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600" b="1" dirty="0"/>
              <a:t>      Улітку ми подорожували. </a:t>
            </a:r>
            <a:r>
              <a:rPr lang="uk-UA" sz="3600" b="1" dirty="0" smtClean="0"/>
              <a:t>Побували </a:t>
            </a:r>
            <a:r>
              <a:rPr lang="uk-UA" sz="3600" b="1" dirty="0"/>
              <a:t>в різних куточках </a:t>
            </a:r>
            <a:r>
              <a:rPr lang="uk-UA" sz="3600" b="1" dirty="0" smtClean="0"/>
              <a:t>України. Дізналися </a:t>
            </a:r>
            <a:r>
              <a:rPr lang="uk-UA" sz="3600" b="1" dirty="0"/>
              <a:t>багато цікавого. </a:t>
            </a:r>
            <a:r>
              <a:rPr lang="uk-UA" sz="3600" b="1" dirty="0" smtClean="0"/>
              <a:t>Познайомилися </a:t>
            </a:r>
            <a:r>
              <a:rPr lang="uk-UA" sz="3600" b="1" dirty="0"/>
              <a:t>з </a:t>
            </a:r>
            <a:r>
              <a:rPr lang="uk-UA" sz="3600" b="1" dirty="0" err="1" smtClean="0"/>
              <a:t>нови</a:t>
            </a:r>
            <a:r>
              <a:rPr lang="uk-UA" sz="3600" b="1" dirty="0" smtClean="0"/>
              <a:t>-ми </a:t>
            </a:r>
            <a:r>
              <a:rPr lang="uk-UA" sz="3600" b="1" dirty="0"/>
              <a:t>друзями. </a:t>
            </a:r>
            <a:r>
              <a:rPr lang="uk-UA" sz="3600" b="1" dirty="0">
                <a:solidFill>
                  <a:srgbClr val="FFFF00"/>
                </a:solidFill>
              </a:rPr>
              <a:t>А як </a:t>
            </a:r>
            <a:r>
              <a:rPr lang="uk-UA" sz="3600" b="1" dirty="0" smtClean="0">
                <a:solidFill>
                  <a:srgbClr val="FFFF00"/>
                </a:solidFill>
              </a:rPr>
              <a:t>ти провів/провела </a:t>
            </a:r>
            <a:r>
              <a:rPr lang="uk-UA" sz="3600" b="1" dirty="0">
                <a:solidFill>
                  <a:srgbClr val="FFFF00"/>
                </a:solidFill>
              </a:rPr>
              <a:t>літо?</a:t>
            </a:r>
          </a:p>
        </p:txBody>
      </p:sp>
      <p:pic>
        <p:nvPicPr>
          <p:cNvPr id="12" name="Picture 2" descr="Стихи про летние каникулы Детский отдых лето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886" y="4146382"/>
            <a:ext cx="3608247" cy="2330618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00056"/>
            <a:ext cx="1055914" cy="9579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24943" y="1187050"/>
            <a:ext cx="6901544" cy="507871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2060"/>
                </a:solidFill>
              </a:rPr>
              <a:t>Дай відповідь на їхнє запитання</a:t>
            </a:r>
            <a:r>
              <a:rPr lang="ru-RU" sz="2400" b="1" dirty="0">
                <a:solidFill>
                  <a:srgbClr val="002060"/>
                </a:solidFill>
              </a:rPr>
              <a:t>. </a:t>
            </a:r>
            <a:endParaRPr lang="uk-UA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225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28" t="11681" b="900"/>
          <a:stretch/>
        </p:blipFill>
        <p:spPr>
          <a:xfrm flipH="1">
            <a:off x="805543" y="1320610"/>
            <a:ext cx="2060243" cy="2952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969042" y="1290026"/>
            <a:ext cx="6535978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1. </a:t>
            </a:r>
            <a:r>
              <a:rPr lang="uk-UA" sz="3200" b="1" dirty="0">
                <a:solidFill>
                  <a:schemeClr val="bg1"/>
                </a:solidFill>
              </a:rPr>
              <a:t>Де ти побував/побувала влітку? </a:t>
            </a:r>
          </a:p>
          <a:p>
            <a:r>
              <a:rPr lang="uk-UA" sz="3200" b="1" dirty="0">
                <a:solidFill>
                  <a:schemeClr val="bg1"/>
                </a:solidFill>
              </a:rPr>
              <a:t>2. Що найбільше сподобалось? </a:t>
            </a:r>
          </a:p>
          <a:p>
            <a:r>
              <a:rPr lang="uk-UA" sz="3200" b="1" dirty="0">
                <a:solidFill>
                  <a:schemeClr val="bg1"/>
                </a:solidFill>
              </a:rPr>
              <a:t>3. З яким настроєм ти прийшов</a:t>
            </a:r>
            <a:r>
              <a:rPr lang="uk-UA" sz="3200" b="1" dirty="0" smtClean="0">
                <a:solidFill>
                  <a:schemeClr val="bg1"/>
                </a:solidFill>
              </a:rPr>
              <a:t>/ прийшла </a:t>
            </a:r>
            <a:r>
              <a:rPr lang="uk-UA" sz="3200" b="1" dirty="0">
                <a:solidFill>
                  <a:schemeClr val="bg1"/>
                </a:solidFill>
              </a:rPr>
              <a:t>до школи?</a:t>
            </a:r>
          </a:p>
        </p:txBody>
      </p:sp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00056"/>
            <a:ext cx="1055914" cy="9579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5543" y="494529"/>
            <a:ext cx="10526486" cy="63823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Запиши </a:t>
            </a:r>
            <a:r>
              <a:rPr lang="uk-UA" sz="3600" b="1" dirty="0" smtClean="0">
                <a:solidFill>
                  <a:schemeClr val="bg1"/>
                </a:solidFill>
              </a:rPr>
              <a:t>відповідь </a:t>
            </a:r>
            <a:r>
              <a:rPr lang="uk-UA" sz="3600" b="1" dirty="0">
                <a:solidFill>
                  <a:schemeClr val="bg1"/>
                </a:solidFill>
              </a:rPr>
              <a:t>на </a:t>
            </a:r>
            <a:r>
              <a:rPr lang="uk-UA" sz="3600" b="1" dirty="0" smtClean="0">
                <a:solidFill>
                  <a:schemeClr val="bg1"/>
                </a:solidFill>
              </a:rPr>
              <a:t>одне із запитань Щебетунчика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963588" y="3422642"/>
            <a:ext cx="6529641" cy="507871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2060"/>
                </a:solidFill>
              </a:rPr>
              <a:t>Пригадай, як правильно записувати речення</a:t>
            </a:r>
            <a:r>
              <a:rPr lang="ru-RU" sz="2400" b="1" dirty="0">
                <a:solidFill>
                  <a:srgbClr val="002060"/>
                </a:solidFill>
              </a:rPr>
              <a:t>. </a:t>
            </a:r>
            <a:endParaRPr lang="uk-UA" sz="2400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1040" y="4109587"/>
            <a:ext cx="8038207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Перше </a:t>
            </a:r>
            <a:r>
              <a:rPr lang="ru-RU" sz="3200" b="1" dirty="0"/>
              <a:t>слово в </a:t>
            </a:r>
            <a:r>
              <a:rPr lang="uk-UA" sz="3200" b="1" dirty="0"/>
              <a:t>реченні пишемо з ________ букви. У кінці речення ставимо _______, знак </a:t>
            </a:r>
            <a:r>
              <a:rPr lang="uk-UA" sz="3200" b="1" dirty="0" smtClean="0"/>
              <a:t>________ </a:t>
            </a:r>
            <a:r>
              <a:rPr lang="uk-UA" sz="3200" b="1" dirty="0"/>
              <a:t>або  знак </a:t>
            </a:r>
            <a:r>
              <a:rPr lang="uk-UA" sz="3200" b="1" dirty="0" smtClean="0"/>
              <a:t>_______.  </a:t>
            </a:r>
            <a:r>
              <a:rPr lang="uk-UA" sz="3200" b="1" dirty="0"/>
              <a:t>Слова в реченні </a:t>
            </a:r>
            <a:r>
              <a:rPr lang="uk-UA" sz="3200" b="1" dirty="0" smtClean="0"/>
              <a:t>пишемо  </a:t>
            </a:r>
            <a:r>
              <a:rPr lang="uk-UA" sz="3200" b="1" dirty="0"/>
              <a:t>_______ одне від </a:t>
            </a:r>
            <a:r>
              <a:rPr lang="ru-RU" sz="3200" b="1" dirty="0"/>
              <a:t>одного.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089564" y="4102636"/>
            <a:ext cx="1632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великої</a:t>
            </a:r>
            <a:endParaRPr lang="uk-UA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87739" y="4581400"/>
            <a:ext cx="1560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крапку</a:t>
            </a:r>
            <a:endParaRPr lang="uk-UA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49871" y="5031779"/>
            <a:ext cx="1480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оклику</a:t>
            </a:r>
            <a:endParaRPr lang="uk-UA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63606" y="5031779"/>
            <a:ext cx="1702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питання</a:t>
            </a:r>
            <a:endParaRPr lang="uk-UA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51042" y="5515783"/>
            <a:ext cx="1709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окремо</a:t>
            </a:r>
            <a:endParaRPr lang="uk-UA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1" name="Picture 4" descr="Июль 2016 — Золотые Ру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111" y="1345063"/>
            <a:ext cx="2598474" cy="263635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864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18" b="99133" l="1103" r="45379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510" r="54310"/>
          <a:stretch/>
        </p:blipFill>
        <p:spPr>
          <a:xfrm>
            <a:off x="658587" y="1273425"/>
            <a:ext cx="2035628" cy="285405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715984" y="1771439"/>
            <a:ext cx="4377359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/>
              <a:t>В   </a:t>
            </a:r>
            <a:r>
              <a:rPr lang="uk-UA" sz="3600" b="1" dirty="0">
                <a:solidFill>
                  <a:srgbClr val="FF0000"/>
                </a:solidFill>
              </a:rPr>
              <a:t>Е</a:t>
            </a:r>
            <a:r>
              <a:rPr lang="uk-UA" sz="3600" b="1" dirty="0"/>
              <a:t>   Р   </a:t>
            </a:r>
            <a:r>
              <a:rPr lang="uk-UA" sz="3600" b="1" dirty="0">
                <a:solidFill>
                  <a:srgbClr val="FF0000"/>
                </a:solidFill>
              </a:rPr>
              <a:t>Е</a:t>
            </a:r>
            <a:r>
              <a:rPr lang="uk-UA" sz="3600" b="1" dirty="0"/>
              <a:t>   С   </a:t>
            </a:r>
            <a:r>
              <a:rPr lang="uk-UA" sz="3600" b="1" dirty="0">
                <a:solidFill>
                  <a:srgbClr val="FF0000"/>
                </a:solidFill>
              </a:rPr>
              <a:t>Е</a:t>
            </a:r>
            <a:r>
              <a:rPr lang="uk-UA" sz="3600" b="1" dirty="0"/>
              <a:t>   Н   </a:t>
            </a:r>
            <a:r>
              <a:rPr lang="uk-UA" sz="3600" b="1" dirty="0">
                <a:solidFill>
                  <a:srgbClr val="00B050"/>
                </a:solidFill>
              </a:rPr>
              <a:t>Ь</a:t>
            </a:r>
            <a:r>
              <a:rPr lang="uk-UA" sz="3600" b="1" dirty="0"/>
              <a:t>   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15984" y="2542679"/>
            <a:ext cx="323111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/>
              <a:t>Ш   </a:t>
            </a:r>
            <a:r>
              <a:rPr lang="uk-UA" sz="3600" b="1" dirty="0" smtClean="0"/>
              <a:t>К   </a:t>
            </a:r>
            <a:r>
              <a:rPr lang="uk-UA" sz="3600" b="1" dirty="0" smtClean="0">
                <a:solidFill>
                  <a:srgbClr val="FF0000"/>
                </a:solidFill>
              </a:rPr>
              <a:t>О</a:t>
            </a:r>
            <a:r>
              <a:rPr lang="uk-UA" sz="3600" b="1" dirty="0" smtClean="0"/>
              <a:t>   Л  </a:t>
            </a:r>
            <a:r>
              <a:rPr lang="uk-UA" sz="3600" b="1" dirty="0" smtClean="0">
                <a:solidFill>
                  <a:srgbClr val="FF0000"/>
                </a:solidFill>
              </a:rPr>
              <a:t>А</a:t>
            </a:r>
            <a:endParaRPr lang="uk-UA" sz="36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15984" y="3288487"/>
            <a:ext cx="2339115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/>
              <a:t>Д   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/>
              <a:t>  </a:t>
            </a:r>
            <a:r>
              <a:rPr lang="uk-UA" sz="3600" b="1" dirty="0" smtClean="0"/>
              <a:t> Т   </a:t>
            </a:r>
            <a:r>
              <a:rPr lang="uk-UA" sz="3600" b="1" dirty="0" smtClean="0">
                <a:solidFill>
                  <a:srgbClr val="FF0000"/>
                </a:solidFill>
              </a:rPr>
              <a:t>И</a:t>
            </a:r>
            <a:endParaRPr lang="uk-UA" sz="3600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13125" y="1854365"/>
            <a:ext cx="460346" cy="48047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367691" y="1854365"/>
            <a:ext cx="460346" cy="48047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5486748" y="1886518"/>
            <a:ext cx="460346" cy="48047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4177761" y="2625604"/>
            <a:ext cx="460346" cy="48047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288975" y="2625604"/>
            <a:ext cx="460346" cy="48047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3351653" y="3385275"/>
            <a:ext cx="460346" cy="48047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4440670" y="3371413"/>
            <a:ext cx="460346" cy="48047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00056"/>
            <a:ext cx="1055914" cy="9579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805543" y="494529"/>
            <a:ext cx="10526486" cy="63823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Розпізнай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</a:rPr>
              <a:t>слова. Що вони </a:t>
            </a:r>
            <a:r>
              <a:rPr lang="ru-RU" sz="4000" b="1" dirty="0" err="1" smtClean="0">
                <a:solidFill>
                  <a:schemeClr val="bg1"/>
                </a:solidFill>
              </a:rPr>
              <a:t>позначають</a:t>
            </a:r>
            <a:r>
              <a:rPr lang="ru-RU" sz="4000" b="1" dirty="0" smtClean="0">
                <a:solidFill>
                  <a:schemeClr val="bg1"/>
                </a:solidFill>
              </a:rPr>
              <a:t>?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715983" y="1187050"/>
            <a:ext cx="8616045" cy="507871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Перевір за словником, </a:t>
            </a:r>
            <a:r>
              <a:rPr lang="uk-UA" sz="2400" b="1" dirty="0" smtClean="0">
                <a:solidFill>
                  <a:srgbClr val="002060"/>
                </a:solidFill>
              </a:rPr>
              <a:t>що позначає </a:t>
            </a:r>
            <a:r>
              <a:rPr lang="ru-RU" sz="2400" b="1" dirty="0" smtClean="0">
                <a:solidFill>
                  <a:srgbClr val="002060"/>
                </a:solidFill>
              </a:rPr>
              <a:t>перше </a:t>
            </a:r>
            <a:r>
              <a:rPr lang="ru-RU" sz="2400" b="1" dirty="0">
                <a:solidFill>
                  <a:srgbClr val="002060"/>
                </a:solidFill>
              </a:rPr>
              <a:t>слово. </a:t>
            </a:r>
            <a:endParaRPr lang="uk-UA" sz="2400" b="1" dirty="0">
              <a:solidFill>
                <a:srgbClr val="00206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230828" y="1742459"/>
            <a:ext cx="4115331" cy="22467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</a:rPr>
              <a:t>Вересень</a:t>
            </a:r>
            <a:r>
              <a:rPr lang="uk-UA" sz="2800" b="1" dirty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 – </a:t>
            </a:r>
            <a:r>
              <a:rPr lang="uk-UA" sz="2800" b="1" dirty="0">
                <a:solidFill>
                  <a:schemeClr val="bg1"/>
                </a:solidFill>
              </a:rPr>
              <a:t>дев'ятий місяць року, має 30 днів. Назва походить від рослини – </a:t>
            </a:r>
            <a:r>
              <a:rPr lang="uk-UA" sz="2800" b="1" i="1" dirty="0">
                <a:solidFill>
                  <a:schemeClr val="bg1"/>
                </a:solidFill>
              </a:rPr>
              <a:t>верес </a:t>
            </a:r>
            <a:r>
              <a:rPr lang="uk-UA" sz="2800" b="1" dirty="0">
                <a:solidFill>
                  <a:schemeClr val="bg1"/>
                </a:solidFill>
              </a:rPr>
              <a:t>(цінна медоносна рослина).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34" name="Picture 2" descr="Calluna vulgaris 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494" y="3988077"/>
            <a:ext cx="2043536" cy="272199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Скругленный прямоугольник 34"/>
          <p:cNvSpPr/>
          <p:nvPr/>
        </p:nvSpPr>
        <p:spPr>
          <a:xfrm>
            <a:off x="1429990" y="3989228"/>
            <a:ext cx="7717970" cy="178968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FFFF00"/>
                </a:solidFill>
              </a:rPr>
              <a:t>Проведи дослідження!</a:t>
            </a:r>
            <a:endParaRPr lang="ru-RU" sz="2400" b="1" dirty="0">
              <a:solidFill>
                <a:srgbClr val="FFFF00"/>
              </a:solidFill>
            </a:endParaRPr>
          </a:p>
          <a:p>
            <a:pPr marL="358775" indent="-358775">
              <a:buAutoNum type="arabicPeriod"/>
            </a:pPr>
            <a:r>
              <a:rPr lang="uk-UA" sz="2400" b="1" dirty="0">
                <a:solidFill>
                  <a:schemeClr val="bg1"/>
                </a:solidFill>
              </a:rPr>
              <a:t>Що спільного мають </a:t>
            </a:r>
            <a:r>
              <a:rPr lang="uk-UA" sz="2400" b="1" dirty="0" smtClean="0">
                <a:solidFill>
                  <a:schemeClr val="bg1"/>
                </a:solidFill>
              </a:rPr>
              <a:t>в </a:t>
            </a:r>
            <a:r>
              <a:rPr lang="uk-UA" sz="2400" b="1" dirty="0">
                <a:solidFill>
                  <a:schemeClr val="bg1"/>
                </a:solidFill>
              </a:rPr>
              <a:t>словах </a:t>
            </a:r>
            <a:r>
              <a:rPr lang="uk-UA" sz="2400" b="1" dirty="0" smtClean="0">
                <a:solidFill>
                  <a:schemeClr val="bg1"/>
                </a:solidFill>
              </a:rPr>
              <a:t>букви білого кольору? </a:t>
            </a:r>
            <a:endParaRPr lang="uk-UA" sz="2400" b="1" dirty="0">
              <a:solidFill>
                <a:schemeClr val="bg1"/>
              </a:solidFill>
            </a:endParaRPr>
          </a:p>
          <a:p>
            <a:pPr marL="358775" indent="-358775">
              <a:buAutoNum type="arabicPeriod"/>
            </a:pPr>
            <a:r>
              <a:rPr lang="uk-UA" sz="2400" b="1" dirty="0">
                <a:solidFill>
                  <a:schemeClr val="bg1"/>
                </a:solidFill>
              </a:rPr>
              <a:t>Що спільного мають </a:t>
            </a:r>
            <a:r>
              <a:rPr lang="uk-UA" sz="2400" b="1" dirty="0" smtClean="0">
                <a:solidFill>
                  <a:schemeClr val="bg1"/>
                </a:solidFill>
              </a:rPr>
              <a:t>в </a:t>
            </a:r>
            <a:r>
              <a:rPr lang="uk-UA" sz="2400" b="1" dirty="0">
                <a:solidFill>
                  <a:schemeClr val="bg1"/>
                </a:solidFill>
              </a:rPr>
              <a:t>словах </a:t>
            </a:r>
            <a:r>
              <a:rPr lang="uk-UA" sz="2400" b="1" dirty="0" smtClean="0">
                <a:solidFill>
                  <a:schemeClr val="bg1"/>
                </a:solidFill>
              </a:rPr>
              <a:t>червоні букви</a:t>
            </a:r>
            <a:r>
              <a:rPr lang="uk-UA" sz="2400" b="1" dirty="0">
                <a:solidFill>
                  <a:schemeClr val="bg1"/>
                </a:solidFill>
              </a:rPr>
              <a:t>? </a:t>
            </a:r>
          </a:p>
          <a:p>
            <a:pPr marL="358775" indent="-358775">
              <a:buAutoNum type="arabicPeriod"/>
            </a:pPr>
            <a:r>
              <a:rPr lang="uk-UA" sz="2400" b="1" dirty="0">
                <a:solidFill>
                  <a:schemeClr val="bg1"/>
                </a:solidFill>
              </a:rPr>
              <a:t>Чи всі букви в цих словах позначають </a:t>
            </a:r>
            <a:r>
              <a:rPr lang="ru-RU" sz="2400" b="1" dirty="0">
                <a:solidFill>
                  <a:schemeClr val="bg1"/>
                </a:solidFill>
              </a:rPr>
              <a:t>звук?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715983" y="5778916"/>
            <a:ext cx="5121677" cy="507871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2060"/>
                </a:solidFill>
              </a:rPr>
              <a:t>Склади два речення </a:t>
            </a:r>
            <a:r>
              <a:rPr lang="uk-UA" sz="2400" b="1" dirty="0" smtClean="0">
                <a:solidFill>
                  <a:srgbClr val="002060"/>
                </a:solidFill>
              </a:rPr>
              <a:t>з цими </a:t>
            </a:r>
            <a:r>
              <a:rPr lang="uk-UA" sz="2400" b="1" dirty="0">
                <a:solidFill>
                  <a:srgbClr val="002060"/>
                </a:solidFill>
              </a:rPr>
              <a:t>словами</a:t>
            </a:r>
          </a:p>
        </p:txBody>
      </p:sp>
      <p:sp>
        <p:nvSpPr>
          <p:cNvPr id="3" name="Овал 2"/>
          <p:cNvSpPr/>
          <p:nvPr/>
        </p:nvSpPr>
        <p:spPr>
          <a:xfrm>
            <a:off x="6636143" y="1771439"/>
            <a:ext cx="457200" cy="62363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4797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5" grpId="0" animBg="1"/>
      <p:bldP spid="19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77710" y="482226"/>
            <a:ext cx="10740842" cy="7043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 smtClean="0">
                <a:solidFill>
                  <a:schemeClr val="bg1"/>
                </a:solidFill>
              </a:rPr>
              <a:t>Самодиктант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" t="-42" r="63397" b="72450"/>
          <a:stretch/>
        </p:blipFill>
        <p:spPr>
          <a:xfrm>
            <a:off x="4529590" y="2081820"/>
            <a:ext cx="6888961" cy="322940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9" t="19408" r="50188" b="68254"/>
          <a:stretch/>
        </p:blipFill>
        <p:spPr>
          <a:xfrm>
            <a:off x="9003457" y="2519177"/>
            <a:ext cx="2060813" cy="84616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1" t="33935" r="51876" b="53727"/>
          <a:stretch/>
        </p:blipFill>
        <p:spPr>
          <a:xfrm>
            <a:off x="5111925" y="3310908"/>
            <a:ext cx="2060813" cy="84616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22" t="32940" r="12760" b="54722"/>
          <a:stretch/>
        </p:blipFill>
        <p:spPr>
          <a:xfrm>
            <a:off x="7172740" y="3249126"/>
            <a:ext cx="1528551" cy="84616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" t="63651" r="58348" b="24872"/>
          <a:stretch/>
        </p:blipFill>
        <p:spPr>
          <a:xfrm>
            <a:off x="8837767" y="3161268"/>
            <a:ext cx="1924337" cy="78712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4" t="66437" r="12197" b="22086"/>
          <a:stretch/>
        </p:blipFill>
        <p:spPr>
          <a:xfrm>
            <a:off x="5180164" y="4225805"/>
            <a:ext cx="1924337" cy="7871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0" t="13513" r="43769" b="66985"/>
          <a:stretch/>
        </p:blipFill>
        <p:spPr>
          <a:xfrm>
            <a:off x="5797176" y="2114088"/>
            <a:ext cx="2320119" cy="13374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5" t="49184" r="81866" b="37085"/>
          <a:stretch/>
        </p:blipFill>
        <p:spPr>
          <a:xfrm>
            <a:off x="8321540" y="2423641"/>
            <a:ext cx="477672" cy="94169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7" t="82118" r="83798" b="1365"/>
          <a:stretch/>
        </p:blipFill>
        <p:spPr>
          <a:xfrm>
            <a:off x="8548304" y="3281973"/>
            <a:ext cx="358646" cy="11327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" t="83582" r="29362" b="3483"/>
          <a:stretch/>
        </p:blipFill>
        <p:spPr>
          <a:xfrm>
            <a:off x="7406667" y="4294918"/>
            <a:ext cx="3138985" cy="887104"/>
          </a:xfrm>
          <a:prstGeom prst="rect">
            <a:avLst/>
          </a:prstGeom>
        </p:spPr>
      </p:pic>
      <p:pic>
        <p:nvPicPr>
          <p:cNvPr id="20" name="Picture 4" descr="Счастливые школьники идут в школу | Премиум векторы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10" y="1339693"/>
            <a:ext cx="3611262" cy="349588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00056"/>
            <a:ext cx="1055914" cy="9579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29591" y="1250823"/>
            <a:ext cx="6888961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Прочитай уважно речення і запиши з пам’яті. Після запису перевір свою роботу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18449219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6607628" y="2293374"/>
            <a:ext cx="3722916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ДРЖБ </a:t>
            </a: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07628" y="3147886"/>
            <a:ext cx="3722916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ТЛФН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07628" y="4144978"/>
            <a:ext cx="3722916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КМПТР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07628" y="2316889"/>
            <a:ext cx="3722915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ДРУЖБА </a:t>
            </a: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607628" y="3147886"/>
            <a:ext cx="3722915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607628" y="4127203"/>
            <a:ext cx="3722916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ЮТЕР</a:t>
            </a:r>
          </a:p>
        </p:txBody>
      </p:sp>
      <p:sp>
        <p:nvSpPr>
          <p:cNvPr id="1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00056"/>
            <a:ext cx="1055914" cy="9579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5543" y="494529"/>
            <a:ext cx="10526486" cy="63823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Пояснення домашнього завдання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805543" y="1187050"/>
            <a:ext cx="10526486" cy="97137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2060"/>
                </a:solidFill>
              </a:rPr>
              <a:t>Вправа 8. Утвори й запиши слова з поданих букв, додаючи букви, які позначають голосні звуки. Склади речення з кожним </a:t>
            </a:r>
            <a:r>
              <a:rPr lang="uk-UA" sz="2400" b="1" dirty="0" err="1">
                <a:solidFill>
                  <a:srgbClr val="002060"/>
                </a:solidFill>
              </a:rPr>
              <a:t>сл</a:t>
            </a:r>
            <a:r>
              <a:rPr lang="ru-RU" sz="2400" b="1" dirty="0" smtClean="0">
                <a:solidFill>
                  <a:srgbClr val="002060"/>
                </a:solidFill>
              </a:rPr>
              <a:t>овом і </a:t>
            </a:r>
            <a:r>
              <a:rPr lang="ru-RU" sz="2400" b="1" dirty="0">
                <a:solidFill>
                  <a:srgbClr val="002060"/>
                </a:solidFill>
              </a:rPr>
              <a:t>запиши.</a:t>
            </a:r>
          </a:p>
        </p:txBody>
      </p:sp>
      <p:pic>
        <p:nvPicPr>
          <p:cNvPr id="12" name="Picture 2" descr="D:\Картинки до тестів\Учні\Хлоп за парт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43" y="2363816"/>
            <a:ext cx="4240107" cy="3346027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1200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4" grpId="0" animBg="1"/>
      <p:bldP spid="22" grpId="0" animBg="1"/>
      <p:bldP spid="31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86024" y="494529"/>
            <a:ext cx="8732066" cy="7246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 </a:t>
            </a:r>
            <a:r>
              <a:rPr lang="uk-UA" sz="4000" b="1" dirty="0">
                <a:solidFill>
                  <a:schemeClr val="bg1"/>
                </a:solidFill>
              </a:rPr>
              <a:t>Вправа </a:t>
            </a:r>
            <a:r>
              <a:rPr lang="uk-UA" sz="4000" b="1" dirty="0" smtClean="0">
                <a:solidFill>
                  <a:schemeClr val="bg1"/>
                </a:solidFill>
              </a:rPr>
              <a:t>«Мікрофон»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67073" y="1285762"/>
            <a:ext cx="6409583" cy="353943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rgbClr val="002060"/>
                </a:solidFill>
              </a:rPr>
              <a:t>Що </a:t>
            </a:r>
            <a:r>
              <a:rPr lang="uk-UA" sz="2800" b="1" dirty="0">
                <a:solidFill>
                  <a:srgbClr val="002060"/>
                </a:solidFill>
              </a:rPr>
              <a:t>нового </a:t>
            </a:r>
            <a:r>
              <a:rPr lang="uk-UA" sz="2800" b="1" dirty="0" smtClean="0">
                <a:solidFill>
                  <a:srgbClr val="002060"/>
                </a:solidFill>
              </a:rPr>
              <a:t>ми </a:t>
            </a:r>
            <a:r>
              <a:rPr lang="uk-UA" sz="2800" b="1" dirty="0">
                <a:solidFill>
                  <a:srgbClr val="002060"/>
                </a:solidFill>
              </a:rPr>
              <a:t>дізналися сьогодні на уроці?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rgbClr val="002060"/>
                </a:solidFill>
              </a:rPr>
              <a:t>Що пригадали?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002060"/>
                </a:solidFill>
              </a:rPr>
              <a:t>Які </a:t>
            </a:r>
            <a:r>
              <a:rPr lang="ru-RU" sz="2800" b="1" dirty="0">
                <a:solidFill>
                  <a:srgbClr val="002060"/>
                </a:solidFill>
              </a:rPr>
              <a:t>розділові знаки </a:t>
            </a:r>
            <a:r>
              <a:rPr lang="ru-RU" sz="2800" b="1" dirty="0" smtClean="0">
                <a:solidFill>
                  <a:srgbClr val="002060"/>
                </a:solidFill>
              </a:rPr>
              <a:t>ти можеш </a:t>
            </a:r>
            <a:r>
              <a:rPr lang="ru-RU" sz="2800" b="1" dirty="0">
                <a:solidFill>
                  <a:srgbClr val="002060"/>
                </a:solidFill>
              </a:rPr>
              <a:t>поставити </a:t>
            </a:r>
            <a:r>
              <a:rPr lang="ru-RU" sz="2800" b="1" dirty="0" smtClean="0">
                <a:solidFill>
                  <a:srgbClr val="002060"/>
                </a:solidFill>
              </a:rPr>
              <a:t>в </a:t>
            </a:r>
            <a:r>
              <a:rPr lang="ru-RU" sz="2800" b="1" dirty="0">
                <a:solidFill>
                  <a:srgbClr val="002060"/>
                </a:solidFill>
              </a:rPr>
              <a:t>кінці речення?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002060"/>
                </a:solidFill>
              </a:rPr>
              <a:t>Як напишеш </a:t>
            </a:r>
            <a:r>
              <a:rPr lang="ru-RU" sz="2800" b="1" dirty="0">
                <a:solidFill>
                  <a:srgbClr val="002060"/>
                </a:solidFill>
              </a:rPr>
              <a:t>перше слово </a:t>
            </a:r>
            <a:r>
              <a:rPr lang="ru-RU" sz="2800" b="1" dirty="0" smtClean="0">
                <a:solidFill>
                  <a:srgbClr val="002060"/>
                </a:solidFill>
              </a:rPr>
              <a:t>в </a:t>
            </a:r>
            <a:r>
              <a:rPr lang="ru-RU" sz="2800" b="1" dirty="0">
                <a:solidFill>
                  <a:srgbClr val="002060"/>
                </a:solidFill>
              </a:rPr>
              <a:t>реченні?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002060"/>
                </a:solidFill>
              </a:rPr>
              <a:t>Як </a:t>
            </a:r>
            <a:r>
              <a:rPr lang="ru-RU" sz="2800" b="1" dirty="0">
                <a:solidFill>
                  <a:srgbClr val="002060"/>
                </a:solidFill>
              </a:rPr>
              <a:t>пишуться слова в реченні?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002060"/>
                </a:solidFill>
              </a:rPr>
              <a:t>Як утворюються голосні звуки?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8982816" y="1285762"/>
            <a:ext cx="2860842" cy="33641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18" b="99133" l="1103" r="45379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510" r="54310"/>
          <a:stretch/>
        </p:blipFill>
        <p:spPr>
          <a:xfrm>
            <a:off x="414722" y="1285762"/>
            <a:ext cx="2319693" cy="3252326"/>
          </a:xfrm>
          <a:prstGeom prst="rect">
            <a:avLst/>
          </a:prstGeom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1472817" y="4836078"/>
            <a:ext cx="8998094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/>
              <a:t>Голосні звуки </a:t>
            </a:r>
            <a:r>
              <a:rPr lang="ru-RU" sz="2800" b="1" dirty="0" smtClean="0"/>
              <a:t>утворюються</a:t>
            </a:r>
            <a:r>
              <a:rPr lang="ru-RU" sz="2800" b="1" dirty="0"/>
              <a:t> тільки за допомогою голосу. При </a:t>
            </a:r>
            <a:r>
              <a:rPr lang="ru-RU" sz="2800" b="1" dirty="0" err="1"/>
              <a:t>вимові</a:t>
            </a:r>
            <a:r>
              <a:rPr lang="ru-RU" sz="2800" b="1" dirty="0"/>
              <a:t> </a:t>
            </a:r>
            <a:r>
              <a:rPr lang="ru-RU" sz="2800" b="1" dirty="0" err="1"/>
              <a:t>голосних</a:t>
            </a:r>
            <a:r>
              <a:rPr lang="ru-RU" sz="2800" b="1" dirty="0"/>
              <a:t> звуків </a:t>
            </a:r>
            <a:r>
              <a:rPr lang="ru-RU" sz="2800" b="1" dirty="0" err="1"/>
              <a:t>повітря</a:t>
            </a:r>
            <a:r>
              <a:rPr lang="ru-RU" sz="2800" b="1" dirty="0"/>
              <a:t> </a:t>
            </a:r>
            <a:r>
              <a:rPr lang="ru-RU" sz="2800" b="1" dirty="0" err="1"/>
              <a:t>вільно</a:t>
            </a:r>
            <a:r>
              <a:rPr lang="ru-RU" sz="2800" b="1" dirty="0"/>
              <a:t> </a:t>
            </a:r>
            <a:r>
              <a:rPr lang="ru-RU" sz="2800" b="1" dirty="0" err="1"/>
              <a:t>виходить</a:t>
            </a:r>
            <a:r>
              <a:rPr lang="ru-RU" sz="2800" b="1" dirty="0"/>
              <a:t> через </a:t>
            </a:r>
            <a:r>
              <a:rPr lang="ru-RU" sz="2800" b="1" dirty="0" err="1"/>
              <a:t>ротову</a:t>
            </a:r>
            <a:r>
              <a:rPr lang="ru-RU" sz="2800" b="1" dirty="0"/>
              <a:t> </a:t>
            </a:r>
            <a:r>
              <a:rPr lang="ru-RU" sz="2800" b="1" dirty="0" err="1"/>
              <a:t>порожнину</a:t>
            </a:r>
            <a:r>
              <a:rPr lang="ru-RU" sz="2800" b="1" dirty="0"/>
              <a:t>, не </a:t>
            </a:r>
            <a:r>
              <a:rPr lang="ru-RU" sz="2800" b="1" dirty="0" err="1"/>
              <a:t>зустрічаючи</a:t>
            </a:r>
            <a:r>
              <a:rPr lang="ru-RU" sz="2800" b="1" dirty="0"/>
              <a:t> </a:t>
            </a:r>
            <a:r>
              <a:rPr lang="ru-RU" sz="2800" b="1" dirty="0" err="1" smtClean="0"/>
              <a:t>перешкод</a:t>
            </a:r>
            <a:r>
              <a:rPr lang="ru-RU" sz="2800" b="1" dirty="0" smtClean="0"/>
              <a:t>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0852044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50041" y="324021"/>
            <a:ext cx="7546350" cy="7848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 «Мій настрій»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96543" y="1644012"/>
            <a:ext cx="455339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Я</a:t>
            </a:r>
            <a:r>
              <a:rPr lang="uk-UA" sz="2800" b="1" dirty="0" smtClean="0">
                <a:solidFill>
                  <a:schemeClr val="bg1"/>
                </a:solidFill>
              </a:rPr>
              <a:t> втомив/</a:t>
            </a:r>
            <a:r>
              <a:rPr lang="uk-UA" sz="2800" b="1" dirty="0" err="1" smtClean="0">
                <a:solidFill>
                  <a:schemeClr val="bg1"/>
                </a:solidFill>
              </a:rPr>
              <a:t>лася</a:t>
            </a:r>
            <a:r>
              <a:rPr lang="uk-UA" sz="2800" b="1" dirty="0" smtClean="0">
                <a:solidFill>
                  <a:schemeClr val="bg1"/>
                </a:solidFill>
              </a:rPr>
              <a:t> на </a:t>
            </a:r>
            <a:r>
              <a:rPr lang="uk-UA" sz="2800" b="1" dirty="0" err="1" smtClean="0">
                <a:solidFill>
                  <a:schemeClr val="bg1"/>
                </a:solidFill>
              </a:rPr>
              <a:t>уроці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314" name="Picture 2" descr="Агрессивный ребенок - это сегодня не редкость». ЯСЛИ - САД № 69 г. Гродно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017" y="505530"/>
            <a:ext cx="2625199" cy="262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600778" y="2444400"/>
            <a:ext cx="385445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 smtClean="0">
                <a:solidFill>
                  <a:schemeClr val="bg1"/>
                </a:solidFill>
              </a:rPr>
              <a:t>Було цікаво на </a:t>
            </a:r>
            <a:r>
              <a:rPr lang="uk-UA" sz="2800" b="1" dirty="0" err="1" smtClean="0">
                <a:solidFill>
                  <a:schemeClr val="bg1"/>
                </a:solidFill>
              </a:rPr>
              <a:t>уроці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Blink, cartoon, character, emoji, emotion, face, smiley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8" y="1644012"/>
            <a:ext cx="1966433" cy="196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Смайлики, эмодзи Фейсбук - коды, что означают раcшифров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017" y="3498934"/>
            <a:ext cx="2142506" cy="199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996543" y="3498934"/>
            <a:ext cx="4101787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 smtClean="0">
                <a:solidFill>
                  <a:schemeClr val="bg1"/>
                </a:solidFill>
              </a:rPr>
              <a:t>Дуже сподобалось працювати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Пин от пользователя Светлана Андреева на доске Смайлики | Смайлики ..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8" y="4314800"/>
            <a:ext cx="2317794" cy="1888574"/>
          </a:xfrm>
          <a:prstGeom prst="rect">
            <a:avLst/>
          </a:prstGeom>
          <a:solidFill>
            <a:srgbClr val="7030A0"/>
          </a:solidFill>
          <a:extLst/>
        </p:spPr>
      </p:pic>
      <p:sp>
        <p:nvSpPr>
          <p:cNvPr id="16" name="TextBox 15"/>
          <p:cNvSpPr txBox="1"/>
          <p:nvPr/>
        </p:nvSpPr>
        <p:spPr>
          <a:xfrm>
            <a:off x="2945122" y="5130189"/>
            <a:ext cx="3880221" cy="954107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 smtClean="0">
                <a:solidFill>
                  <a:schemeClr val="bg1"/>
                </a:solidFill>
              </a:rPr>
              <a:t>Трохи відпочину і повернуся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081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39" y="1525595"/>
            <a:ext cx="4285232" cy="417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57944" y="329725"/>
            <a:ext cx="10145486" cy="8095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Емоційне </a:t>
            </a:r>
            <a:r>
              <a:rPr lang="uk-UA" sz="4000" b="1" dirty="0" smtClean="0">
                <a:solidFill>
                  <a:schemeClr val="bg1"/>
                </a:solidFill>
              </a:rPr>
              <a:t>налаштування 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7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44" y="2830965"/>
            <a:ext cx="2182971" cy="278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663353" y="2582089"/>
            <a:ext cx="5440077" cy="206210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b" anchorCtr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Всіх </a:t>
            </a:r>
            <a:r>
              <a:rPr lang="uk-UA" sz="3200" b="1" dirty="0">
                <a:solidFill>
                  <a:srgbClr val="002060"/>
                </a:solidFill>
                <a:latin typeface="Calibri" panose="020F0502020204030204" pitchFamily="34" charset="0"/>
              </a:rPr>
              <a:t>до класу він скликає</a:t>
            </a:r>
          </a:p>
          <a:p>
            <a:pPr algn="ctr"/>
            <a:r>
              <a:rPr lang="uk-UA" sz="3200" b="1" dirty="0">
                <a:solidFill>
                  <a:srgbClr val="002060"/>
                </a:solidFill>
              </a:rPr>
              <a:t>Голосистий наш дзвінок,</a:t>
            </a:r>
          </a:p>
          <a:p>
            <a:pPr algn="ctr"/>
            <a:r>
              <a:rPr lang="uk-UA" sz="3200" b="1" dirty="0">
                <a:solidFill>
                  <a:srgbClr val="002060"/>
                </a:solidFill>
              </a:rPr>
              <a:t>І ми радо поспішаєм</a:t>
            </a:r>
          </a:p>
          <a:p>
            <a:pPr algn="ctr"/>
            <a:r>
              <a:rPr lang="uk-UA" sz="3200" b="1" dirty="0">
                <a:solidFill>
                  <a:srgbClr val="002060"/>
                </a:solidFill>
              </a:rPr>
              <a:t>На цікавий наш… 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873106" y="4026758"/>
            <a:ext cx="1199135" cy="5847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b" anchorCtr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урок</a:t>
            </a:r>
            <a:r>
              <a:rPr lang="uk-UA" sz="3200" b="1" dirty="0">
                <a:solidFill>
                  <a:srgbClr val="FF0000"/>
                </a:solidFill>
              </a:rPr>
              <a:t>.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12" name="Picture 18" descr="Школьный звонок. Колокольчик. Анимированная картинка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201">
            <a:off x="9834478" y="1029401"/>
            <a:ext cx="1778836" cy="177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Фото, автор Soloveika на Яндекс.Фотках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7660" y1="27007" x2="27660" y2="27007"/>
                        <a14:foregroundMark x1="28191" y1="18613" x2="28191" y2="18613"/>
                        <a14:foregroundMark x1="41667" y1="11436" x2="41667" y2="11436"/>
                        <a14:foregroundMark x1="48404" y1="26156" x2="48404" y2="26156"/>
                        <a14:foregroundMark x1="42730" y1="39659" x2="42730" y2="39659"/>
                        <a14:foregroundMark x1="49645" y1="54866" x2="49645" y2="54866"/>
                        <a14:foregroundMark x1="28369" y1="52190" x2="28369" y2="52190"/>
                        <a14:foregroundMark x1="23936" y1="58394" x2="23936" y2="58394"/>
                        <a14:foregroundMark x1="36525" y1="57056" x2="36525" y2="57056"/>
                        <a14:foregroundMark x1="71277" y1="60219" x2="71277" y2="60219"/>
                        <a14:foregroundMark x1="82801" y1="63017" x2="82801" y2="63017"/>
                        <a14:foregroundMark x1="58688" y1="58637" x2="58688" y2="58637"/>
                        <a14:foregroundMark x1="56028" y1="55474" x2="56028" y2="55474"/>
                        <a14:foregroundMark x1="38121" y1="52190" x2="38121" y2="52190"/>
                        <a14:foregroundMark x1="10106" y1="15815" x2="10106" y2="15815"/>
                        <a14:foregroundMark x1="8688" y1="22141" x2="8688" y2="22141"/>
                        <a14:foregroundMark x1="11702" y1="28589" x2="11702" y2="28589"/>
                        <a14:foregroundMark x1="15603" y1="29684" x2="15603" y2="29684"/>
                        <a14:foregroundMark x1="22340" y1="22141" x2="22340" y2="22141"/>
                        <a14:foregroundMark x1="32092" y1="21776" x2="32092" y2="21776"/>
                        <a14:foregroundMark x1="41312" y1="18978" x2="41312" y2="18978"/>
                        <a14:foregroundMark x1="44504" y1="18613" x2="44504" y2="18613"/>
                        <a14:foregroundMark x1="42553" y1="21290" x2="42553" y2="21290"/>
                        <a14:foregroundMark x1="52660" y1="20803" x2="52660" y2="20803"/>
                        <a14:foregroundMark x1="55851" y1="23844" x2="55851" y2="23844"/>
                        <a14:foregroundMark x1="56206" y1="22628" x2="56206" y2="22628"/>
                        <a14:foregroundMark x1="58688" y1="24574" x2="58688" y2="24574"/>
                        <a14:foregroundMark x1="59929" y1="27616" x2="59929" y2="27616"/>
                        <a14:foregroundMark x1="62411" y1="26399" x2="62411" y2="26399"/>
                        <a14:foregroundMark x1="67908" y1="26034" x2="67908" y2="26034"/>
                        <a14:foregroundMark x1="67908" y1="22749" x2="67908" y2="22749"/>
                        <a14:foregroundMark x1="66312" y1="18978" x2="66312" y2="18978"/>
                        <a14:foregroundMark x1="68794" y1="19465" x2="68794" y2="19465"/>
                        <a14:foregroundMark x1="66135" y1="15328" x2="66135" y2="15328"/>
                        <a14:foregroundMark x1="60993" y1="14599" x2="60993" y2="14599"/>
                        <a14:foregroundMark x1="55496" y1="16788" x2="55496" y2="16788"/>
                        <a14:foregroundMark x1="52660" y1="17275" x2="52660" y2="17275"/>
                        <a14:foregroundMark x1="50355" y1="12530" x2="50355" y2="12530"/>
                        <a14:foregroundMark x1="55496" y1="10827" x2="55496" y2="10827"/>
                        <a14:foregroundMark x1="53723" y1="7421" x2="53723" y2="7421"/>
                        <a14:foregroundMark x1="44326" y1="10706" x2="44326" y2="10706"/>
                        <a14:foregroundMark x1="39716" y1="7664" x2="39716" y2="7664"/>
                        <a14:foregroundMark x1="29433" y1="9732" x2="29433" y2="9732"/>
                        <a14:foregroundMark x1="25355" y1="10706" x2="24645" y2="10706"/>
                        <a14:foregroundMark x1="17553" y1="12895" x2="17199" y2="13504"/>
                        <a14:foregroundMark x1="14184" y1="15572" x2="14184" y2="15572"/>
                        <a14:foregroundMark x1="13475" y1="19100" x2="13475" y2="19100"/>
                        <a14:foregroundMark x1="12589" y1="22749" x2="12589" y2="22749"/>
                        <a14:foregroundMark x1="13121" y1="25426" x2="13121" y2="25426"/>
                        <a14:foregroundMark x1="18262" y1="24574" x2="18262" y2="24574"/>
                        <a14:foregroundMark x1="16312" y1="27251" x2="16312" y2="27251"/>
                        <a14:foregroundMark x1="13121" y1="30170" x2="13121" y2="30170"/>
                        <a14:foregroundMark x1="12589" y1="27616" x2="12589" y2="27616"/>
                        <a14:foregroundMark x1="8511" y1="25547" x2="8511" y2="25547"/>
                        <a14:foregroundMark x1="11170" y1="25669" x2="11170" y2="25669"/>
                        <a14:foregroundMark x1="14184" y1="22628" x2="14184" y2="22628"/>
                        <a14:foregroundMark x1="15603" y1="25304" x2="15603" y2="25304"/>
                        <a14:foregroundMark x1="18794" y1="22019" x2="18794" y2="22019"/>
                        <a14:foregroundMark x1="9752" y1="22019" x2="9752" y2="22019"/>
                        <a14:foregroundMark x1="10106" y1="19586" x2="10106" y2="19586"/>
                        <a14:foregroundMark x1="11525" y1="18370" x2="11525" y2="18370"/>
                        <a14:foregroundMark x1="12057" y1="20560" x2="12057" y2="20560"/>
                        <a14:foregroundMark x1="14894" y1="20438" x2="14894" y2="20438"/>
                        <a14:foregroundMark x1="18262" y1="19586" x2="18262" y2="19586"/>
                        <a14:foregroundMark x1="15957" y1="21168" x2="15957" y2="21168"/>
                        <a14:foregroundMark x1="16312" y1="18491" x2="16312" y2="18491"/>
                        <a14:foregroundMark x1="14362" y1="17397" x2="14362" y2="17397"/>
                        <a14:foregroundMark x1="12057" y1="14842" x2="12057" y2="14842"/>
                        <a14:foregroundMark x1="12589" y1="13625" x2="12589" y2="13625"/>
                        <a14:foregroundMark x1="14894" y1="12895" x2="14894" y2="12895"/>
                        <a14:foregroundMark x1="16489" y1="12044" x2="16489" y2="12044"/>
                        <a14:foregroundMark x1="18262" y1="10462" x2="18262" y2="10462"/>
                        <a14:foregroundMark x1="20567" y1="9611" x2="20567" y2="9611"/>
                        <a14:foregroundMark x1="22163" y1="9124" x2="22163" y2="9124"/>
                        <a14:foregroundMark x1="16844" y1="16058" x2="16844" y2="16058"/>
                        <a14:foregroundMark x1="17908" y1="17397" x2="17908" y2="17397"/>
                        <a14:foregroundMark x1="19149" y1="18248" x2="19149" y2="18248"/>
                        <a14:foregroundMark x1="20745" y1="19708" x2="20745" y2="19708"/>
                        <a14:foregroundMark x1="23936" y1="19708" x2="23936" y2="19708"/>
                        <a14:foregroundMark x1="25177" y1="21290" x2="25177" y2="21290"/>
                        <a14:foregroundMark x1="27482" y1="20073" x2="27482" y2="20073"/>
                        <a14:foregroundMark x1="28369" y1="21533" x2="28369" y2="21533"/>
                        <a14:foregroundMark x1="25355" y1="19100" x2="25355" y2="19100"/>
                        <a14:foregroundMark x1="22163" y1="17883" x2="22163" y2="17883"/>
                        <a14:foregroundMark x1="20567" y1="15815" x2="20567" y2="15815"/>
                        <a14:foregroundMark x1="19504" y1="14234" x2="19504" y2="14234"/>
                        <a14:foregroundMark x1="19681" y1="13017" x2="19681" y2="13017"/>
                        <a14:foregroundMark x1="19504" y1="11922" x2="19504" y2="11922"/>
                        <a14:foregroundMark x1="21809" y1="11800" x2="21809" y2="11800"/>
                        <a14:foregroundMark x1="21277" y1="14234" x2="21277" y2="14234"/>
                        <a14:foregroundMark x1="23404" y1="15085" x2="23404" y2="15085"/>
                        <a14:foregroundMark x1="25177" y1="17153" x2="25177" y2="17153"/>
                        <a14:foregroundMark x1="29078" y1="17762" x2="29078" y2="17762"/>
                        <a14:foregroundMark x1="31738" y1="18248" x2="31738" y2="18248"/>
                        <a14:foregroundMark x1="32447" y1="19465" x2="32447" y2="19465"/>
                        <a14:foregroundMark x1="34220" y1="20681" x2="34220" y2="20681"/>
                        <a14:foregroundMark x1="35816" y1="20073" x2="35816" y2="20073"/>
                        <a14:foregroundMark x1="35461" y1="18613" x2="35461" y2="18613"/>
                        <a14:foregroundMark x1="32979" y1="17397" x2="32979" y2="17397"/>
                        <a14:foregroundMark x1="29078" y1="15815" x2="29078" y2="15815"/>
                        <a14:foregroundMark x1="27482" y1="14112" x2="27482" y2="14112"/>
                        <a14:foregroundMark x1="28191" y1="12530" x2="28191" y2="12530"/>
                        <a14:foregroundMark x1="32092" y1="12044" x2="32092" y2="12044"/>
                        <a14:foregroundMark x1="26773" y1="9367" x2="26773" y2="9367"/>
                        <a14:foregroundMark x1="28191" y1="7421" x2="28191" y2="7421"/>
                        <a14:foregroundMark x1="30496" y1="5961" x2="30496" y2="5961"/>
                        <a14:foregroundMark x1="31560" y1="8273" x2="31560" y2="8273"/>
                        <a14:foregroundMark x1="33156" y1="11314" x2="33156" y2="11314"/>
                        <a14:foregroundMark x1="34220" y1="14477" x2="34220" y2="14477"/>
                        <a14:foregroundMark x1="37057" y1="15693" x2="37057" y2="15693"/>
                        <a14:foregroundMark x1="38830" y1="15572" x2="38830" y2="15572"/>
                        <a14:foregroundMark x1="43440" y1="16180" x2="43440" y2="16180"/>
                        <a14:foregroundMark x1="45567" y1="20681" x2="45567" y2="20681"/>
                        <a14:foregroundMark x1="37766" y1="39659" x2="37766" y2="39659"/>
                        <a14:foregroundMark x1="35461" y1="13139" x2="35461" y2="13139"/>
                        <a14:foregroundMark x1="34220" y1="10341" x2="34220" y2="10341"/>
                        <a14:foregroundMark x1="33156" y1="8273" x2="33156" y2="8273"/>
                        <a14:foregroundMark x1="33156" y1="7056" x2="33156" y2="7056"/>
                        <a14:foregroundMark x1="33688" y1="5353" x2="33688" y2="5353"/>
                        <a14:foregroundMark x1="36525" y1="4866" x2="36525" y2="4866"/>
                        <a14:foregroundMark x1="33865" y1="3771" x2="33865" y2="3771"/>
                        <a14:foregroundMark x1="37234" y1="3406" x2="37234" y2="3406"/>
                        <a14:foregroundMark x1="41135" y1="4380" x2="41135" y2="4380"/>
                        <a14:foregroundMark x1="43617" y1="4745" x2="43617" y2="4745"/>
                        <a14:foregroundMark x1="79610" y1="59732" x2="79610" y2="59732"/>
                        <a14:foregroundMark x1="78191" y1="62895" x2="78191" y2="62895"/>
                        <a14:foregroundMark x1="71277" y1="63382" x2="71277" y2="63382"/>
                        <a14:foregroundMark x1="87057" y1="63017" x2="87057" y2="63017"/>
                        <a14:foregroundMark x1="86879" y1="60219" x2="86879" y2="60219"/>
                        <a14:foregroundMark x1="68085" y1="63017" x2="68085" y2="63260"/>
                        <a14:foregroundMark x1="52305" y1="53771" x2="52305" y2="53771"/>
                        <a14:foregroundMark x1="47518" y1="57056" x2="47518" y2="57056"/>
                        <a14:foregroundMark x1="44858" y1="50852" x2="44858" y2="50852"/>
                        <a14:foregroundMark x1="37057" y1="50365" x2="37057" y2="50243"/>
                        <a14:foregroundMark x1="30674" y1="51338" x2="30674" y2="51338"/>
                        <a14:foregroundMark x1="26596" y1="58029" x2="26596" y2="58029"/>
                        <a14:foregroundMark x1="22695" y1="60706" x2="22695" y2="60706"/>
                        <a14:foregroundMark x1="36879" y1="87835" x2="36879" y2="87835"/>
                        <a14:foregroundMark x1="31028" y1="88200" x2="31028" y2="88200"/>
                        <a14:foregroundMark x1="30674" y1="92579" x2="30674" y2="92701"/>
                        <a14:foregroundMark x1="36879" y1="94404" x2="37057" y2="94404"/>
                        <a14:foregroundMark x1="38652" y1="93309" x2="38652" y2="93309"/>
                        <a14:foregroundMark x1="31560" y1="96350" x2="31560" y2="96350"/>
                        <a14:foregroundMark x1="37766" y1="96594" x2="37766" y2="96594"/>
                        <a14:foregroundMark x1="47340" y1="95255" x2="47340" y2="95255"/>
                        <a14:foregroundMark x1="55496" y1="95742" x2="55496" y2="95742"/>
                        <a14:foregroundMark x1="53191" y1="94161" x2="53191" y2="94161"/>
                        <a14:foregroundMark x1="56560" y1="93066" x2="56560" y2="93066"/>
                        <a14:foregroundMark x1="47518" y1="93066" x2="47518" y2="93066"/>
                        <a14:foregroundMark x1="52837" y1="90633" x2="52837" y2="90633"/>
                        <a14:foregroundMark x1="52305" y1="88686" x2="52305" y2="88686"/>
                        <a14:foregroundMark x1="42021" y1="16302" x2="42021" y2="16302"/>
                        <a14:foregroundMark x1="39184" y1="12895" x2="39184" y2="12895"/>
                        <a14:foregroundMark x1="37057" y1="9854" x2="37057" y2="9854"/>
                        <a14:foregroundMark x1="35816" y1="7786" x2="35816" y2="7786"/>
                        <a14:foregroundMark x1="38652" y1="6083" x2="38652" y2="6083"/>
                        <a14:foregroundMark x1="42376" y1="6448" x2="42376" y2="6448"/>
                        <a14:foregroundMark x1="44858" y1="12044" x2="44858" y2="12044"/>
                        <a14:foregroundMark x1="45567" y1="15085" x2="45567" y2="15085"/>
                        <a14:foregroundMark x1="47340" y1="17275" x2="47340" y2="17275"/>
                        <a14:foregroundMark x1="49645" y1="15693" x2="49645" y2="15693"/>
                        <a14:foregroundMark x1="48404" y1="13382" x2="48404" y2="13382"/>
                        <a14:foregroundMark x1="26241" y1="28102" x2="26241" y2="28102"/>
                        <a14:foregroundMark x1="67021" y1="59732" x2="67021" y2="59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555" y="2761741"/>
            <a:ext cx="1976939" cy="288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45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19200" y="454505"/>
            <a:ext cx="9568543" cy="7848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«Всі готові до уроку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40797" y="1409473"/>
            <a:ext cx="5188712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Чи готові ваші вушка слухати - головою </a:t>
            </a:r>
            <a:r>
              <a:rPr lang="uk-UA" sz="2800" b="1" dirty="0" smtClean="0">
                <a:solidFill>
                  <a:schemeClr val="bg1"/>
                </a:solidFill>
              </a:rPr>
              <a:t>кивніть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314" name="Picture 2" descr="Агрессивный ребенок - это сегодня не редкость». ЯСЛИ - САД № 69 г. Гродно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198" y="661881"/>
            <a:ext cx="2802821" cy="280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829447" y="2515651"/>
            <a:ext cx="4564048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Чи готові ваші очі бачити – оком моргніть.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Blink, cartoon, character, emoji, emotion, face, smiley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84" y="1532434"/>
            <a:ext cx="1966433" cy="196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Смайлики, эмодзи Фейсбук - коды, что означают раcшифров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859" y="3675613"/>
            <a:ext cx="2390821" cy="222759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401584" y="3621631"/>
            <a:ext cx="5363275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Чи готові ваші ротики відповідати – посміхніться.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12267" y="4829105"/>
            <a:ext cx="4564048" cy="95410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Чи готові ваші ручки писати – рукою махніть.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7" name="Picture 3" descr="D:\Картинки до тестів\Емоції Смайли\Веселий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12" y="3675613"/>
            <a:ext cx="2509991" cy="204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8788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03209" y="411587"/>
            <a:ext cx="10352619" cy="6518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Повідомлення теми </a:t>
            </a:r>
            <a:r>
              <a:rPr lang="uk-UA" sz="4000" b="1" dirty="0" smtClean="0">
                <a:solidFill>
                  <a:schemeClr val="bg1"/>
                </a:solidFill>
              </a:rPr>
              <a:t>уроку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27171" y="1220167"/>
            <a:ext cx="5845629" cy="3539430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accent5">
                    <a:lumMod val="75000"/>
                  </a:schemeClr>
                </a:solidFill>
              </a:rPr>
              <a:t>Сьогодні на уроці ми познайомимося з підручником «Українська мова» для 3 </a:t>
            </a:r>
            <a:r>
              <a:rPr lang="uk-UA" sz="2800" b="1" dirty="0" smtClean="0">
                <a:solidFill>
                  <a:schemeClr val="accent5">
                    <a:lumMod val="75000"/>
                  </a:schemeClr>
                </a:solidFill>
              </a:rPr>
              <a:t>класу. Пригадаємо державні </a:t>
            </a:r>
            <a:r>
              <a:rPr lang="uk-UA" sz="2800" b="1" dirty="0">
                <a:solidFill>
                  <a:schemeClr val="accent5">
                    <a:lumMod val="75000"/>
                  </a:schemeClr>
                </a:solidFill>
              </a:rPr>
              <a:t>символи України та правила поведінки під час звучання </a:t>
            </a:r>
            <a:r>
              <a:rPr lang="uk-UA" sz="2800" b="1" dirty="0" smtClean="0">
                <a:solidFill>
                  <a:schemeClr val="accent5">
                    <a:lumMod val="75000"/>
                  </a:schemeClr>
                </a:solidFill>
              </a:rPr>
              <a:t>гімну. </a:t>
            </a:r>
          </a:p>
          <a:p>
            <a:pPr algn="ctr"/>
            <a:r>
              <a:rPr lang="uk-UA" sz="2800" b="1" dirty="0" smtClean="0">
                <a:solidFill>
                  <a:schemeClr val="accent5">
                    <a:lumMod val="75000"/>
                  </a:schemeClr>
                </a:solidFill>
              </a:rPr>
              <a:t>Пригадаємо, </a:t>
            </a:r>
            <a:r>
              <a:rPr lang="uk-UA" sz="2800" b="1" dirty="0">
                <a:solidFill>
                  <a:schemeClr val="accent5">
                    <a:lumMod val="75000"/>
                  </a:schemeClr>
                </a:solidFill>
              </a:rPr>
              <a:t>що знаємо про голосні та приголосні </a:t>
            </a:r>
            <a:r>
              <a:rPr lang="uk-UA" sz="2800" b="1" dirty="0" smtClean="0">
                <a:solidFill>
                  <a:schemeClr val="accent5">
                    <a:lumMod val="75000"/>
                  </a:schemeClr>
                </a:solidFill>
              </a:rPr>
              <a:t>звуки.</a:t>
            </a:r>
            <a:endParaRPr lang="uk-UA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" b="149"/>
          <a:stretch/>
        </p:blipFill>
        <p:spPr bwMode="auto">
          <a:xfrm>
            <a:off x="903209" y="1212538"/>
            <a:ext cx="3861531" cy="37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02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05543" y="386258"/>
            <a:ext cx="10521063" cy="5607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Ознайомся </a:t>
            </a:r>
            <a:r>
              <a:rPr lang="uk-UA" sz="3600" b="1" dirty="0">
                <a:solidFill>
                  <a:schemeClr val="bg1"/>
                </a:solidFill>
              </a:rPr>
              <a:t>з </a:t>
            </a:r>
            <a:r>
              <a:rPr lang="uk-UA" sz="3600" b="1" dirty="0" smtClean="0">
                <a:solidFill>
                  <a:schemeClr val="bg1"/>
                </a:solidFill>
              </a:rPr>
              <a:t>обкладинками підручника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16486" y="1069260"/>
            <a:ext cx="4599235" cy="2308324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altLang="ru-RU" sz="2400" b="1" dirty="0" smtClean="0">
                <a:solidFill>
                  <a:schemeClr val="accent5">
                    <a:lumMod val="75000"/>
                  </a:schemeClr>
                </a:solidFill>
              </a:rPr>
              <a:t>- Розглянь </a:t>
            </a:r>
            <a:r>
              <a:rPr lang="uk-UA" altLang="ru-RU" sz="2400" b="1" dirty="0">
                <a:solidFill>
                  <a:schemeClr val="accent5">
                    <a:lumMod val="75000"/>
                  </a:schemeClr>
                </a:solidFill>
              </a:rPr>
              <a:t>уважно ілюстрації на обкладинках </a:t>
            </a:r>
            <a:r>
              <a:rPr lang="uk-UA" altLang="ru-RU" sz="2400" b="1" dirty="0" smtClean="0">
                <a:solidFill>
                  <a:schemeClr val="accent5">
                    <a:lumMod val="75000"/>
                  </a:schemeClr>
                </a:solidFill>
              </a:rPr>
              <a:t>підручника і розкажи, що ти бачиш.</a:t>
            </a:r>
            <a:endParaRPr lang="uk-UA" altLang="ru-RU" sz="24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uk-UA" altLang="ru-RU" sz="2400" b="1" dirty="0" smtClean="0">
                <a:solidFill>
                  <a:schemeClr val="accent5">
                    <a:lumMod val="75000"/>
                  </a:schemeClr>
                </a:solidFill>
              </a:rPr>
              <a:t>Що </a:t>
            </a:r>
            <a:r>
              <a:rPr lang="uk-UA" altLang="ru-RU" sz="2400" b="1" dirty="0">
                <a:solidFill>
                  <a:schemeClr val="accent5">
                    <a:lumMod val="75000"/>
                  </a:schemeClr>
                </a:solidFill>
              </a:rPr>
              <a:t>роблять діти</a:t>
            </a:r>
            <a:r>
              <a:rPr lang="uk-UA" altLang="ru-RU" sz="2400" b="1" dirty="0" smtClean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uk-UA" altLang="ru-RU" sz="2400" b="1" dirty="0" smtClean="0">
                <a:solidFill>
                  <a:schemeClr val="accent5">
                    <a:lumMod val="75000"/>
                  </a:schemeClr>
                </a:solidFill>
              </a:rPr>
              <a:t>Де знаходяться?</a:t>
            </a:r>
            <a:endParaRPr lang="uk-UA" altLang="ru-RU" sz="24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uk-UA" altLang="ru-RU" sz="2400" b="1" dirty="0">
                <a:solidFill>
                  <a:schemeClr val="accent5">
                    <a:lumMod val="75000"/>
                  </a:schemeClr>
                </a:solidFill>
              </a:rPr>
              <a:t>- Що </a:t>
            </a:r>
            <a:r>
              <a:rPr lang="uk-UA" altLang="ru-RU" sz="2400" b="1" dirty="0" smtClean="0">
                <a:solidFill>
                  <a:schemeClr val="accent5">
                    <a:lumMod val="75000"/>
                  </a:schemeClr>
                </a:solidFill>
              </a:rPr>
              <a:t>написано на обкладинках?</a:t>
            </a:r>
            <a:endParaRPr lang="uk-UA" altLang="ru-RU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915" t="740" r="1322" b="1464"/>
          <a:stretch/>
        </p:blipFill>
        <p:spPr>
          <a:xfrm rot="21189249">
            <a:off x="1094158" y="1052895"/>
            <a:ext cx="2684262" cy="396767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7" name="Овал 6"/>
          <p:cNvSpPr/>
          <p:nvPr/>
        </p:nvSpPr>
        <p:spPr>
          <a:xfrm>
            <a:off x="1324060" y="4200421"/>
            <a:ext cx="913611" cy="838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2085042" y="5074747"/>
            <a:ext cx="9660644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      </a:t>
            </a:r>
            <a:r>
              <a:rPr lang="uk-UA" sz="2800" b="1" dirty="0">
                <a:solidFill>
                  <a:srgbClr val="FFFF00"/>
                </a:solidFill>
              </a:rPr>
              <a:t>Ш</a:t>
            </a:r>
            <a:r>
              <a:rPr lang="ru-RU" sz="2800" b="1" dirty="0" err="1">
                <a:solidFill>
                  <a:srgbClr val="FFFF00"/>
                </a:solidFill>
              </a:rPr>
              <a:t>трихкод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/>
              <a:t>– </a:t>
            </a:r>
            <a:r>
              <a:rPr lang="uk-UA" sz="2800" b="1" dirty="0"/>
              <a:t>спосіб запису даних, призначений для розпізнавання різними сканерами швидкої ідентифікації товарів. Застосовується в торгівлі, квитках, документах тощо. </a:t>
            </a:r>
            <a:endParaRPr lang="uk-UA" sz="2800" dirty="0"/>
          </a:p>
        </p:txBody>
      </p:sp>
      <p:pic>
        <p:nvPicPr>
          <p:cNvPr id="16" name="Picture 2" descr="https://upload.wikimedia.org/wikipedia/commons/thumb/f/fe/UPC_A.svg/200px-UPC_A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08" y="5189035"/>
            <a:ext cx="1606134" cy="115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007" y="1101832"/>
            <a:ext cx="2562768" cy="38698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50490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32" t="784" r="1"/>
          <a:stretch/>
        </p:blipFill>
        <p:spPr>
          <a:xfrm>
            <a:off x="5704114" y="1038931"/>
            <a:ext cx="6008061" cy="448112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707571" y="386258"/>
            <a:ext cx="10619035" cy="5607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Ознайомся </a:t>
            </a:r>
            <a:r>
              <a:rPr lang="uk-UA" sz="3600" b="1" dirty="0">
                <a:solidFill>
                  <a:schemeClr val="bg1"/>
                </a:solidFill>
              </a:rPr>
              <a:t>з підручником. </a:t>
            </a:r>
            <a:r>
              <a:rPr lang="uk-UA" sz="3600" b="1" dirty="0" smtClean="0">
                <a:solidFill>
                  <a:schemeClr val="bg1"/>
                </a:solidFill>
              </a:rPr>
              <a:t>Ф</a:t>
            </a:r>
            <a:r>
              <a:rPr lang="uk-UA" sz="3600" b="1" dirty="0" smtClean="0">
                <a:solidFill>
                  <a:srgbClr val="FFFF00"/>
                </a:solidFill>
              </a:rPr>
              <a:t>о</a:t>
            </a:r>
            <a:r>
              <a:rPr lang="uk-UA" sz="3600" b="1" dirty="0" smtClean="0">
                <a:solidFill>
                  <a:schemeClr val="bg1"/>
                </a:solidFill>
              </a:rPr>
              <a:t>рзаци.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7571" y="995387"/>
            <a:ext cx="4702629" cy="120032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</a:rPr>
              <a:t>В 3 класі ми будемо </a:t>
            </a:r>
            <a:r>
              <a:rPr lang="uk-UA" sz="2400" b="1" dirty="0">
                <a:solidFill>
                  <a:schemeClr val="accent5">
                    <a:lumMod val="75000"/>
                  </a:schemeClr>
                </a:solidFill>
              </a:rPr>
              <a:t>вивчати 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</a:rPr>
              <a:t>українську мову, подорожуючи містами України.</a:t>
            </a:r>
            <a:endParaRPr lang="uk-UA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48199" y="5519258"/>
            <a:ext cx="5563976" cy="83099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</a:rPr>
              <a:t>На ф</a:t>
            </a:r>
            <a:r>
              <a:rPr lang="uk-UA" sz="2400" b="1" dirty="0" smtClean="0">
                <a:solidFill>
                  <a:srgbClr val="FF0000"/>
                </a:solidFill>
              </a:rPr>
              <a:t>о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</a:rPr>
              <a:t>рзаці в кінці підручника розміщено абетку й правила правопису</a:t>
            </a:r>
            <a:endParaRPr lang="uk-UA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986"/>
          <a:stretch/>
        </p:blipFill>
        <p:spPr>
          <a:xfrm>
            <a:off x="381000" y="2242968"/>
            <a:ext cx="5608785" cy="415487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21360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18459" y="1526915"/>
            <a:ext cx="4918353" cy="83099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</a:rPr>
              <a:t>Розглянь </a:t>
            </a:r>
            <a:r>
              <a:rPr lang="uk-UA" sz="2400" b="1" dirty="0">
                <a:solidFill>
                  <a:schemeClr val="accent5">
                    <a:lumMod val="75000"/>
                  </a:schemeClr>
                </a:solidFill>
              </a:rPr>
              <a:t>умовні позначення. (с.2). 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</a:rPr>
              <a:t>Прочитай, що </a:t>
            </a:r>
            <a:r>
              <a:rPr lang="uk-UA" sz="2400" b="1" dirty="0">
                <a:solidFill>
                  <a:schemeClr val="accent5">
                    <a:lumMod val="75000"/>
                  </a:schemeClr>
                </a:solidFill>
              </a:rPr>
              <a:t>вони означають?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t="1012"/>
          <a:stretch/>
        </p:blipFill>
        <p:spPr>
          <a:xfrm>
            <a:off x="609601" y="2357912"/>
            <a:ext cx="3174971" cy="429429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6453" y="3150114"/>
            <a:ext cx="4564056" cy="350209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944681" y="1496377"/>
            <a:ext cx="5605061" cy="156966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uk-UA" altLang="ru-RU" sz="2400" b="1" dirty="0">
                <a:solidFill>
                  <a:srgbClr val="FFFF00"/>
                </a:solidFill>
              </a:rPr>
              <a:t>- Чим закінчується підручник?</a:t>
            </a:r>
          </a:p>
          <a:p>
            <a:r>
              <a:rPr lang="uk-UA" altLang="ru-RU" sz="2400" b="1" dirty="0">
                <a:solidFill>
                  <a:srgbClr val="FFFF00"/>
                </a:solidFill>
              </a:rPr>
              <a:t>- У змісті надано теми. </a:t>
            </a:r>
          </a:p>
          <a:p>
            <a:r>
              <a:rPr lang="uk-UA" altLang="ru-RU" sz="2400" b="1" dirty="0" smtClean="0">
                <a:solidFill>
                  <a:srgbClr val="FFFF00"/>
                </a:solidFill>
              </a:rPr>
              <a:t>- Прочитай, </a:t>
            </a:r>
            <a:r>
              <a:rPr lang="uk-UA" altLang="ru-RU" sz="2400" b="1" dirty="0">
                <a:solidFill>
                  <a:srgbClr val="FFFF00"/>
                </a:solidFill>
              </a:rPr>
              <a:t>які теми будемо вивчати.</a:t>
            </a:r>
          </a:p>
          <a:p>
            <a:r>
              <a:rPr lang="uk-UA" altLang="ru-RU" sz="2400" b="1" dirty="0" smtClean="0">
                <a:solidFill>
                  <a:srgbClr val="FFFF00"/>
                </a:solidFill>
              </a:rPr>
              <a:t>- Також зверни </a:t>
            </a:r>
            <a:r>
              <a:rPr lang="uk-UA" altLang="ru-RU" sz="2400" b="1" dirty="0">
                <a:solidFill>
                  <a:srgbClr val="FFFF00"/>
                </a:solidFill>
              </a:rPr>
              <a:t>увагу на</a:t>
            </a:r>
            <a:r>
              <a:rPr lang="en-US" altLang="ru-RU" sz="2400" b="1" dirty="0">
                <a:solidFill>
                  <a:srgbClr val="FFFF00"/>
                </a:solidFill>
              </a:rPr>
              <a:t> </a:t>
            </a:r>
            <a:r>
              <a:rPr lang="en-US" altLang="ru-RU" sz="2400" b="1" dirty="0" smtClean="0">
                <a:solidFill>
                  <a:srgbClr val="FFFF00"/>
                </a:solidFill>
              </a:rPr>
              <a:t>Q</a:t>
            </a:r>
            <a:r>
              <a:rPr lang="en-US" altLang="ru-RU" sz="2400" b="1" dirty="0">
                <a:solidFill>
                  <a:srgbClr val="FFFF00"/>
                </a:solidFill>
              </a:rPr>
              <a:t>R</a:t>
            </a:r>
            <a:r>
              <a:rPr lang="en-US" altLang="ru-RU" sz="2400" b="1" dirty="0" smtClean="0">
                <a:solidFill>
                  <a:srgbClr val="FFFF00"/>
                </a:solidFill>
              </a:rPr>
              <a:t>-</a:t>
            </a:r>
            <a:r>
              <a:rPr lang="uk-UA" altLang="ru-RU" sz="2400" b="1" dirty="0" smtClean="0">
                <a:solidFill>
                  <a:srgbClr val="FFFF00"/>
                </a:solidFill>
              </a:rPr>
              <a:t>код.  </a:t>
            </a:r>
            <a:endParaRPr lang="uk-UA" altLang="ru-RU" sz="2400" b="1" dirty="0">
              <a:solidFill>
                <a:srgbClr val="FFFF00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887256" y="5612071"/>
            <a:ext cx="861237" cy="8293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05543" y="386257"/>
            <a:ext cx="10521063" cy="108839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Ознайомлення з підручником. </a:t>
            </a:r>
            <a:endParaRPr lang="uk-UA" sz="36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Умовні позначення. Зміст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79229" y="3150114"/>
            <a:ext cx="3701142" cy="3046988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5">
                    <a:lumMod val="75000"/>
                  </a:schemeClr>
                </a:solidFill>
              </a:rPr>
              <a:t>    </a:t>
            </a:r>
            <a:r>
              <a:rPr lang="en-US" sz="2400" b="1" dirty="0" smtClean="0">
                <a:solidFill>
                  <a:srgbClr val="FF0000"/>
                </a:solidFill>
              </a:rPr>
              <a:t>QR-</a:t>
            </a:r>
            <a:r>
              <a:rPr lang="ru-RU" sz="2400" b="1" dirty="0">
                <a:solidFill>
                  <a:srgbClr val="FF0000"/>
                </a:solidFill>
              </a:rPr>
              <a:t>код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– </a:t>
            </a:r>
            <a:r>
              <a:rPr lang="uk-UA" sz="2400" b="1" dirty="0">
                <a:solidFill>
                  <a:schemeClr val="accent5">
                    <a:lumMod val="75000"/>
                  </a:schemeClr>
                </a:solidFill>
              </a:rPr>
              <a:t>застосовуються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 для </a:t>
            </a:r>
            <a:r>
              <a:rPr lang="uk-UA" sz="2400" b="1" dirty="0">
                <a:solidFill>
                  <a:schemeClr val="accent5">
                    <a:lumMod val="75000"/>
                  </a:schemeClr>
                </a:solidFill>
              </a:rPr>
              <a:t>швидкого пошуку інформації за допомогою пристроїв (в тому числі планшети і мобільні телефони), які мають програму сканування.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uk-UA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6063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66801" y="494530"/>
            <a:ext cx="10069286" cy="7029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Автор підручника </a:t>
            </a:r>
            <a:endParaRPr lang="uk-UA" sz="3600" b="1" dirty="0" smtClean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22400" y="1307711"/>
            <a:ext cx="4839426" cy="3539430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altLang="ru-RU" sz="2800" b="1" dirty="0">
                <a:solidFill>
                  <a:srgbClr val="FF0000"/>
                </a:solidFill>
              </a:rPr>
              <a:t>Пономарьова Катерина Іванівна</a:t>
            </a:r>
            <a:r>
              <a:rPr lang="uk-UA" altLang="ru-RU" sz="2800" b="1" dirty="0">
                <a:solidFill>
                  <a:srgbClr val="FFFF00"/>
                </a:solidFill>
              </a:rPr>
              <a:t> </a:t>
            </a:r>
            <a:r>
              <a:rPr lang="uk-UA" altLang="ru-RU" sz="2800" b="1" dirty="0">
                <a:solidFill>
                  <a:schemeClr val="accent5">
                    <a:lumMod val="75000"/>
                  </a:schemeClr>
                </a:solidFill>
              </a:rPr>
              <a:t>- видатний педагог в галузі початкової освіти, провідний науковий співробітник </a:t>
            </a:r>
            <a:r>
              <a:rPr lang="uk-UA" sz="2800" b="1" dirty="0">
                <a:solidFill>
                  <a:schemeClr val="accent5">
                    <a:lumMod val="75000"/>
                  </a:schemeClr>
                </a:solidFill>
              </a:rPr>
              <a:t>Інституту педагогіки, кандидат педагогічних наук, старший науковий співробітник. </a:t>
            </a:r>
            <a:endParaRPr lang="uk-UA" alt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6" name="Picture 2" descr="Портфоліо Пономарьова Катерина Іванів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287" y="1307711"/>
            <a:ext cx="4241800" cy="4553044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652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70833" y="453060"/>
            <a:ext cx="10358111" cy="7175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Державні </a:t>
            </a:r>
            <a:r>
              <a:rPr lang="uk-UA" sz="4000" b="1" dirty="0">
                <a:solidFill>
                  <a:schemeClr val="bg1"/>
                </a:solidFill>
              </a:rPr>
              <a:t>символи </a:t>
            </a:r>
            <a:r>
              <a:rPr lang="uk-UA" sz="4000" b="1" dirty="0" smtClean="0">
                <a:solidFill>
                  <a:schemeClr val="bg1"/>
                </a:solidFill>
              </a:rPr>
              <a:t>України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43397" y="5724447"/>
            <a:ext cx="5141925" cy="584775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002060"/>
                </a:solidFill>
              </a:rPr>
              <a:t>Державний </a:t>
            </a:r>
            <a:r>
              <a:rPr lang="uk-UA" sz="3200" b="1" dirty="0" smtClean="0">
                <a:solidFill>
                  <a:srgbClr val="002060"/>
                </a:solidFill>
              </a:rPr>
              <a:t>прапор України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95663" y="1260497"/>
            <a:ext cx="4733281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Державний </a:t>
            </a:r>
            <a:r>
              <a:rPr lang="uk-UA" sz="3200" b="1" dirty="0" smtClean="0">
                <a:solidFill>
                  <a:srgbClr val="FFFF00"/>
                </a:solidFill>
              </a:rPr>
              <a:t>герб України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D:\3 клас\01 УКР МОВА\1 Пономарьова\1 Звуки алфавіт склади\001-002 Знай з підр Держ симв України. Гол і пригол звуки\2025-06-16_2301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624" y="2091494"/>
            <a:ext cx="4943475" cy="3419475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3 клас\01 УКР МОВА\1 Пономарьова\1 Звуки алфавіт склади\001-002 Знай з підр Держ симв України. Гол і пригол звуки\2025-06-16_2306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03" y="2288724"/>
            <a:ext cx="5711740" cy="4020498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70833" y="1260497"/>
            <a:ext cx="4918353" cy="83099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</a:rPr>
              <a:t>Державні символи </a:t>
            </a:r>
            <a:r>
              <a:rPr lang="uk-UA" sz="2400" b="1" dirty="0">
                <a:solidFill>
                  <a:schemeClr val="accent5">
                    <a:lumMod val="75000"/>
                  </a:schemeClr>
                </a:solidFill>
              </a:rPr>
              <a:t>відрізняють 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</a:rPr>
              <a:t>Україну від інших держав</a:t>
            </a:r>
            <a:endParaRPr lang="uk-UA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oleksandr-ponomarov-gmn-ukrayini(mp3name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0833" y="29432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7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23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25948</TotalTime>
  <Words>816</Words>
  <Application>Microsoft Office PowerPoint</Application>
  <PresentationFormat>Произвольный</PresentationFormat>
  <Paragraphs>134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1685</cp:revision>
  <dcterms:created xsi:type="dcterms:W3CDTF">2018-01-05T16:38:53Z</dcterms:created>
  <dcterms:modified xsi:type="dcterms:W3CDTF">2025-08-27T10:45:09Z</dcterms:modified>
</cp:coreProperties>
</file>