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774" r:id="rId3"/>
    <p:sldId id="771" r:id="rId4"/>
    <p:sldId id="772" r:id="rId5"/>
    <p:sldId id="759" r:id="rId6"/>
    <p:sldId id="773" r:id="rId7"/>
    <p:sldId id="766" r:id="rId8"/>
    <p:sldId id="422" r:id="rId9"/>
    <p:sldId id="768" r:id="rId10"/>
    <p:sldId id="739" r:id="rId11"/>
    <p:sldId id="749" r:id="rId12"/>
    <p:sldId id="750" r:id="rId13"/>
    <p:sldId id="751" r:id="rId14"/>
    <p:sldId id="756" r:id="rId15"/>
    <p:sldId id="752" r:id="rId16"/>
    <p:sldId id="770" r:id="rId17"/>
    <p:sldId id="769" r:id="rId18"/>
    <p:sldId id="767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2F3242"/>
    <a:srgbClr val="FF66FF"/>
    <a:srgbClr val="FF5050"/>
    <a:srgbClr val="FF7C80"/>
    <a:srgbClr val="295FFF"/>
    <a:srgbClr val="00B050"/>
    <a:srgbClr val="E6E6E6"/>
    <a:srgbClr val="1694E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71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2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27.08.2025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27.08.2025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27.08.2025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27.08.2025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27.08.2025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27.08.2025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27.08.2025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40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20317" y="1157480"/>
            <a:ext cx="9676283" cy="919401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rgbClr val="002060"/>
                </a:solidFill>
              </a:rPr>
              <a:t>Розпізнаю м'які приголосні </a:t>
            </a:r>
            <a:r>
              <a:rPr lang="uk-UA" sz="4800" b="1" dirty="0" smtClean="0">
                <a:solidFill>
                  <a:srgbClr val="002060"/>
                </a:solidFill>
              </a:rPr>
              <a:t>звуки</a:t>
            </a:r>
            <a:endParaRPr lang="uk-UA" sz="4800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Дети, работающие в классе | Премиум вектор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9"/>
          <a:stretch/>
        </p:blipFill>
        <p:spPr bwMode="auto">
          <a:xfrm>
            <a:off x="1220317" y="2639698"/>
            <a:ext cx="3915754" cy="279033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80513" y="3190833"/>
            <a:ext cx="3189515" cy="2145268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 smtClean="0">
                <a:solidFill>
                  <a:srgbClr val="002060"/>
                </a:solidFill>
              </a:rPr>
              <a:t>3 клас. Розділ 1</a:t>
            </a:r>
            <a:r>
              <a:rPr lang="uk-UA" sz="2400" b="1" dirty="0" smtClean="0">
                <a:solidFill>
                  <a:srgbClr val="002060"/>
                </a:solidFill>
              </a:rPr>
              <a:t>. </a:t>
            </a:r>
          </a:p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Пригадую знання про звуки і букви. </a:t>
            </a:r>
          </a:p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Урок 3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61735" y="521337"/>
            <a:ext cx="8643785" cy="8829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Розкажи</a:t>
            </a:r>
            <a:r>
              <a:rPr lang="ru-RU" sz="4000" b="1" dirty="0">
                <a:solidFill>
                  <a:schemeClr val="bg1"/>
                </a:solidFill>
              </a:rPr>
              <a:t>, </a:t>
            </a:r>
            <a:r>
              <a:rPr lang="uk-UA" sz="4000" b="1" dirty="0">
                <a:solidFill>
                  <a:schemeClr val="bg1"/>
                </a:solidFill>
              </a:rPr>
              <a:t>що ти знаєш про Львів</a:t>
            </a:r>
            <a:r>
              <a:rPr lang="ru-RU" sz="4000" b="1" dirty="0">
                <a:solidFill>
                  <a:schemeClr val="bg1"/>
                </a:solidFill>
              </a:rPr>
              <a:t>.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00056"/>
            <a:ext cx="1055914" cy="9579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" name="Picture 2" descr="О Львове, я звертаюся до тебе...&quot;: 10 віршів про Льві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80806"/>
            <a:ext cx="4016828" cy="401682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865911" y="1580806"/>
            <a:ext cx="5595259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Львів</a:t>
            </a:r>
            <a:r>
              <a:rPr lang="uk-UA" sz="2800" b="1" dirty="0">
                <a:solidFill>
                  <a:srgbClr val="FF0000"/>
                </a:solidFill>
              </a:rPr>
              <a:t> </a:t>
            </a:r>
            <a:r>
              <a:rPr lang="uk-UA" sz="2800" b="1" dirty="0"/>
              <a:t>– сьоме місто в Україні за кількістю населення. </a:t>
            </a:r>
            <a:r>
              <a:rPr lang="ru-RU" sz="2800" b="1" dirty="0"/>
              <a:t>У </a:t>
            </a:r>
            <a:r>
              <a:rPr lang="uk-UA" sz="2800" b="1" dirty="0"/>
              <a:t>місті розташована найбільша кількість пам'яток архітектури в Україні.  </a:t>
            </a:r>
          </a:p>
        </p:txBody>
      </p:sp>
      <p:pic>
        <p:nvPicPr>
          <p:cNvPr id="13" name="Picture 2" descr="Coat of arms of Lviv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712" y="294239"/>
            <a:ext cx="1732506" cy="219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Путівник по Львову - вся необхідна інформація для туриста!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628" y="3396688"/>
            <a:ext cx="4857918" cy="3207354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479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Памятник королю Данилу Галицкому, Львов — фото, описание, кар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6877" y="1144867"/>
            <a:ext cx="2734163" cy="369481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9714" y="396559"/>
            <a:ext cx="10221686" cy="6702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повідомлення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0371" y="1144867"/>
            <a:ext cx="7141029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       У Львові стоїть пам’ятник Данилові Галицькому. Львів’яни вважають, що він побудував їхнє місто і назвав на честь свого сина Лева. Від </a:t>
            </a:r>
            <a:r>
              <a:rPr lang="uk-UA" sz="3200" b="1" dirty="0">
                <a:solidFill>
                  <a:srgbClr val="FFFF00"/>
                </a:solidFill>
              </a:rPr>
              <a:t>заснування </a:t>
            </a:r>
            <a:r>
              <a:rPr lang="uk-UA" sz="3200" b="1" dirty="0">
                <a:solidFill>
                  <a:schemeClr val="bg1"/>
                </a:solidFill>
              </a:rPr>
              <a:t>Львова минуло вже понад 750 років. 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00056"/>
            <a:ext cx="1055914" cy="9579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60371" y="3765861"/>
            <a:ext cx="7141029" cy="113270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Вимов </a:t>
            </a:r>
            <a:r>
              <a:rPr lang="uk-UA" sz="2400" b="1" dirty="0">
                <a:solidFill>
                  <a:srgbClr val="002060"/>
                </a:solidFill>
              </a:rPr>
              <a:t>м’який приголосний звук у виділеному в повідомленні слові. Поясни, чому він позначений двома однаковими буквами</a:t>
            </a:r>
            <a:r>
              <a:rPr lang="ru-RU" sz="2400" b="1" dirty="0">
                <a:solidFill>
                  <a:srgbClr val="002060"/>
                </a:solidFill>
              </a:rPr>
              <a:t>. 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0" y="5007417"/>
            <a:ext cx="8610600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В українській мові звуки, що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подовжуються</a:t>
            </a:r>
            <a:r>
              <a:rPr lang="uk-UA" sz="2800" b="1" dirty="0"/>
              <a:t> у вимові, позначаються на письмі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двома</a:t>
            </a:r>
            <a:r>
              <a:rPr lang="uk-UA" sz="2800" b="1" dirty="0"/>
              <a:t> буквами: </a:t>
            </a:r>
            <a:endParaRPr lang="uk-UA" sz="2800" b="1" dirty="0" smtClean="0"/>
          </a:p>
          <a:p>
            <a:pPr algn="ctr"/>
            <a:r>
              <a:rPr lang="uk-UA" sz="2800" b="1" i="1" dirty="0" smtClean="0"/>
              <a:t>насі</a:t>
            </a:r>
            <a:r>
              <a:rPr lang="uk-UA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нн</a:t>
            </a:r>
            <a:r>
              <a:rPr lang="uk-UA" sz="2800" b="1" i="1" dirty="0" smtClean="0"/>
              <a:t>я</a:t>
            </a:r>
            <a:r>
              <a:rPr lang="uk-UA" sz="2800" b="1" i="1" dirty="0"/>
              <a:t>, воло</a:t>
            </a:r>
            <a:r>
              <a:rPr lang="uk-UA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</a:t>
            </a:r>
            <a:r>
              <a:rPr lang="uk-UA" sz="2800" b="1" i="1" dirty="0"/>
              <a:t>я, гі</a:t>
            </a:r>
            <a:r>
              <a:rPr lang="uk-UA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лл</a:t>
            </a:r>
            <a:r>
              <a:rPr lang="uk-UA" sz="2800" b="1" i="1" dirty="0"/>
              <a:t>я, </a:t>
            </a:r>
            <a:r>
              <a:rPr lang="uk-UA" sz="2800" b="1" i="1" dirty="0" smtClean="0"/>
              <a:t>обли</a:t>
            </a:r>
            <a:r>
              <a:rPr lang="uk-UA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чч</a:t>
            </a:r>
            <a:r>
              <a:rPr lang="uk-UA" sz="2800" b="1" i="1" dirty="0" smtClean="0"/>
              <a:t>я, завда</a:t>
            </a:r>
            <a:r>
              <a:rPr lang="uk-UA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нн</a:t>
            </a:r>
            <a:r>
              <a:rPr lang="uk-UA" sz="2800" b="1" i="1" dirty="0" smtClean="0"/>
              <a:t>я. </a:t>
            </a:r>
            <a:endParaRPr lang="uk-UA" sz="2800" b="1" i="1" dirty="0"/>
          </a:p>
        </p:txBody>
      </p:sp>
    </p:spTree>
    <p:extLst>
      <p:ext uri="{BB962C8B-B14F-4D97-AF65-F5344CB8AC3E}">
        <p14:creationId xmlns:p14="http://schemas.microsoft.com/office/powerpoint/2010/main" val="11047085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82984" y="494529"/>
            <a:ext cx="10327747" cy="11954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Утвори </a:t>
            </a:r>
            <a:r>
              <a:rPr lang="uk-UA" sz="3600" b="1" dirty="0">
                <a:solidFill>
                  <a:schemeClr val="bg1"/>
                </a:solidFill>
              </a:rPr>
              <a:t>за зразком слова з подовженими приголосними звуками й </a:t>
            </a:r>
            <a:r>
              <a:rPr lang="uk-UA" sz="3600" b="1" dirty="0" smtClean="0">
                <a:solidFill>
                  <a:schemeClr val="bg1"/>
                </a:solidFill>
              </a:rPr>
              <a:t>запиши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8144" y="2879076"/>
            <a:ext cx="193050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b="1" dirty="0" smtClean="0">
                <a:cs typeface="Times New Roman" panose="02020603050405020304" pitchFamily="18" charset="0"/>
              </a:rPr>
              <a:t>Читати </a:t>
            </a:r>
            <a:r>
              <a:rPr lang="uk-UA" sz="3600" b="1" dirty="0">
                <a:cs typeface="Times New Roman" panose="02020603050405020304" pitchFamily="18" charset="0"/>
              </a:rPr>
              <a:t>– 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3517" r="9924"/>
          <a:stretch/>
        </p:blipFill>
        <p:spPr>
          <a:xfrm flipH="1">
            <a:off x="527957" y="1790276"/>
            <a:ext cx="2890186" cy="28854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59481" y="1768038"/>
            <a:ext cx="4248944" cy="46166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Зразок: </a:t>
            </a:r>
            <a:r>
              <a:rPr lang="uk-UA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в’язати – в'язання.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48649" y="2879075"/>
            <a:ext cx="205363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cs typeface="Times New Roman" panose="02020603050405020304" pitchFamily="18" charset="0"/>
              </a:rPr>
              <a:t>читання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58604" y="4062859"/>
            <a:ext cx="204368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cs typeface="Times New Roman" panose="02020603050405020304" pitchFamily="18" charset="0"/>
              </a:rPr>
              <a:t>знання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48650" y="5229439"/>
            <a:ext cx="205363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cs typeface="Times New Roman" panose="02020603050405020304" pitchFamily="18" charset="0"/>
              </a:rPr>
              <a:t>життя </a:t>
            </a:r>
          </a:p>
        </p:txBody>
      </p:sp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00056"/>
            <a:ext cx="1055914" cy="9579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012024" y="1790276"/>
            <a:ext cx="4298707" cy="765637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Підкресли </a:t>
            </a:r>
            <a:r>
              <a:rPr lang="uk-UA" sz="2400" b="1" dirty="0">
                <a:solidFill>
                  <a:srgbClr val="002060"/>
                </a:solidFill>
              </a:rPr>
              <a:t>букви, які позначають подовжені звуки. 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838619" y="2879077"/>
            <a:ext cx="3537857" cy="2433152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Пригадай</a:t>
            </a:r>
            <a:r>
              <a:rPr lang="uk-UA" sz="2400" b="1" dirty="0">
                <a:solidFill>
                  <a:srgbClr val="002060"/>
                </a:solidFill>
              </a:rPr>
              <a:t>, як позначається подовжений м’який приголосний звук у схемі слова. Побудуй звукові схеми </a:t>
            </a:r>
            <a:r>
              <a:rPr lang="uk-UA" sz="2400" b="1" dirty="0" smtClean="0">
                <a:solidFill>
                  <a:srgbClr val="002060"/>
                </a:solidFill>
              </a:rPr>
              <a:t>утворених слів</a:t>
            </a:r>
            <a:r>
              <a:rPr lang="ru-RU" sz="2400" b="1" dirty="0" smtClean="0">
                <a:solidFill>
                  <a:srgbClr val="002060"/>
                </a:solidFill>
              </a:rPr>
              <a:t>.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14380" y="4062859"/>
            <a:ext cx="193050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b="1" dirty="0" smtClean="0">
                <a:cs typeface="Times New Roman" panose="02020603050405020304" pitchFamily="18" charset="0"/>
              </a:rPr>
              <a:t>знати </a:t>
            </a:r>
            <a:r>
              <a:rPr lang="uk-UA" sz="3600" b="1" dirty="0">
                <a:cs typeface="Times New Roman" panose="02020603050405020304" pitchFamily="18" charset="0"/>
              </a:rPr>
              <a:t>–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14380" y="5229438"/>
            <a:ext cx="193050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b="1" dirty="0" smtClean="0">
                <a:cs typeface="Times New Roman" panose="02020603050405020304" pitchFamily="18" charset="0"/>
              </a:rPr>
              <a:t>жити </a:t>
            </a:r>
            <a:r>
              <a:rPr lang="uk-UA" sz="3600" b="1" dirty="0">
                <a:cs typeface="Times New Roman" panose="02020603050405020304" pitchFamily="18" charset="0"/>
              </a:rPr>
              <a:t>–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44886" y="3508040"/>
            <a:ext cx="2057399" cy="584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–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2060"/>
                </a:solidFill>
              </a:rPr>
              <a:t> – </a:t>
            </a:r>
            <a:r>
              <a:rPr lang="uk-UA" sz="3200" b="1" dirty="0" smtClean="0">
                <a:solidFill>
                  <a:srgbClr val="FF0000"/>
                </a:solidFill>
              </a:rPr>
              <a:t>о </a:t>
            </a:r>
            <a:r>
              <a:rPr lang="uk-UA" sz="3200" b="1" dirty="0" smtClean="0">
                <a:solidFill>
                  <a:srgbClr val="002060"/>
                </a:solidFill>
              </a:rPr>
              <a:t>=: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54840" y="4644663"/>
            <a:ext cx="2047444" cy="584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– – </a:t>
            </a:r>
            <a:r>
              <a:rPr lang="uk-UA" sz="3200" b="1" dirty="0" smtClean="0">
                <a:solidFill>
                  <a:srgbClr val="FF0000"/>
                </a:solidFill>
              </a:rPr>
              <a:t>о </a:t>
            </a:r>
            <a:r>
              <a:rPr lang="uk-UA" sz="3200" b="1" dirty="0" smtClean="0">
                <a:solidFill>
                  <a:srgbClr val="002060"/>
                </a:solidFill>
              </a:rPr>
              <a:t>=: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64793" y="5844518"/>
            <a:ext cx="2037492" cy="584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– </a:t>
            </a:r>
            <a:r>
              <a:rPr lang="uk-UA" sz="3200" b="1" dirty="0" smtClean="0">
                <a:solidFill>
                  <a:srgbClr val="FF0000"/>
                </a:solidFill>
              </a:rPr>
              <a:t>о </a:t>
            </a:r>
            <a:r>
              <a:rPr lang="uk-UA" sz="3200" b="1" dirty="0" smtClean="0">
                <a:solidFill>
                  <a:srgbClr val="002060"/>
                </a:solidFill>
              </a:rPr>
              <a:t>=: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endParaRPr lang="uk-UA" sz="3200" b="1" dirty="0">
              <a:solidFill>
                <a:srgbClr val="FF0000"/>
              </a:solidFill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6525394" y="3415597"/>
            <a:ext cx="44308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373585" y="4580370"/>
            <a:ext cx="44308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6365340" y="5756026"/>
            <a:ext cx="44308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846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55913" y="494529"/>
            <a:ext cx="10025743" cy="8048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напис на </a:t>
            </a:r>
            <a:r>
              <a:rPr lang="uk-UA" sz="4000" b="1" dirty="0" smtClean="0">
                <a:solidFill>
                  <a:schemeClr val="bg1"/>
                </a:solidFill>
              </a:rPr>
              <a:t>світлині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8200" name="Picture 8" descr="Львівська майстерня шоколаду - PostEa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609" y="1419155"/>
            <a:ext cx="7181537" cy="489112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Львівська майстерня шоколад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365" y="1397862"/>
            <a:ext cx="7261133" cy="493370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Шоколадная лавка Львівська Майстерня Шоколаду / Львов / agentika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146" y="1397862"/>
            <a:ext cx="7296599" cy="493370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Львівська майстерня шоколаду м.Львів | Travel-al.com.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852" y="1376571"/>
            <a:ext cx="7296600" cy="49337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125 Best Clip Art (Food) images | Clip art, Food clipart, Foo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2641" y="2732314"/>
            <a:ext cx="2250159" cy="358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00056"/>
            <a:ext cx="1055914" cy="9579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83771" y="1419154"/>
            <a:ext cx="3102429" cy="1313160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Поміркуй, що </a:t>
            </a:r>
            <a:r>
              <a:rPr lang="uk-UA" sz="2400" b="1" dirty="0">
                <a:solidFill>
                  <a:srgbClr val="002060"/>
                </a:solidFill>
              </a:rPr>
              <a:t>можуть виготовляти в цій майстерні.</a:t>
            </a:r>
          </a:p>
        </p:txBody>
      </p:sp>
    </p:spTree>
    <p:extLst>
      <p:ext uri="{BB962C8B-B14F-4D97-AF65-F5344CB8AC3E}">
        <p14:creationId xmlns:p14="http://schemas.microsoft.com/office/powerpoint/2010/main" val="20470948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5285" y="337457"/>
            <a:ext cx="10374085" cy="10047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Перегляд та обговорення відео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«</a:t>
            </a:r>
            <a:r>
              <a:rPr lang="uk-UA" sz="3200" b="1" dirty="0">
                <a:solidFill>
                  <a:schemeClr val="bg1"/>
                </a:solidFill>
              </a:rPr>
              <a:t>Львівська майстерня шоколаду».</a:t>
            </a:r>
          </a:p>
        </p:txBody>
      </p:sp>
      <p:pic>
        <p:nvPicPr>
          <p:cNvPr id="7" name="Майстерня шоколаду Львів (кав'ярня, крамниця, майстер-класи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2640" y="1496698"/>
            <a:ext cx="9839373" cy="5196419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8373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3802" t="4220" r="4673" b="3952"/>
          <a:stretch/>
        </p:blipFill>
        <p:spPr>
          <a:xfrm flipH="1">
            <a:off x="1157136" y="2112790"/>
            <a:ext cx="2465073" cy="2677885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055913" y="522601"/>
            <a:ext cx="10189029" cy="6312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текст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01644" y="2069242"/>
            <a:ext cx="7343298" cy="31085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/>
              <a:t>      «Львівську майстерню шоколаду» називають райським куточком для любителів ласощів. Шоколадні цукерки тут виготовляють вручну. Вони дуже смачні й гарно оформлені. Рецепти приготування шоколаду зберігаються в суворій таємниці.</a:t>
            </a:r>
          </a:p>
          <a:p>
            <a:pPr algn="r"/>
            <a:r>
              <a:rPr lang="uk-UA" sz="2800" b="1" i="1" dirty="0"/>
              <a:t>За інтернет-джерелами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00056"/>
            <a:ext cx="1055914" cy="9579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41276" y="1164099"/>
            <a:ext cx="8732066" cy="828945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Переконайся</a:t>
            </a:r>
            <a:r>
              <a:rPr lang="uk-UA" sz="2400" b="1" dirty="0">
                <a:solidFill>
                  <a:srgbClr val="002060"/>
                </a:solidFill>
              </a:rPr>
              <a:t>, чи такою ти уявляв/ уявляла собі цю майстерню. Випиши п’ять слів з м’якими приголосними звуками.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15887" y="5275755"/>
            <a:ext cx="9329056" cy="972987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Запам’ятай!</a:t>
            </a:r>
            <a:r>
              <a:rPr lang="uk-UA" sz="2400" b="1" dirty="0" smtClean="0">
                <a:solidFill>
                  <a:srgbClr val="002060"/>
                </a:solidFill>
              </a:rPr>
              <a:t> Показники </a:t>
            </a:r>
            <a:r>
              <a:rPr lang="uk-UA" sz="2400" b="1" dirty="0" smtClean="0">
                <a:solidFill>
                  <a:srgbClr val="002060"/>
                </a:solidFill>
              </a:rPr>
              <a:t>м’якості попередніх приголосних: </a:t>
            </a:r>
            <a:r>
              <a:rPr lang="uk-UA" sz="3200" b="1" dirty="0" smtClean="0">
                <a:solidFill>
                  <a:srgbClr val="FF0000"/>
                </a:solidFill>
              </a:rPr>
              <a:t>я ю є і ь</a:t>
            </a:r>
          </a:p>
          <a:p>
            <a:pPr algn="ctr"/>
            <a:r>
              <a:rPr lang="uk-UA" sz="3200" b="1" dirty="0" smtClean="0">
                <a:solidFill>
                  <a:srgbClr val="FF0000"/>
                </a:solidFill>
              </a:rPr>
              <a:t>Й </a:t>
            </a:r>
            <a:r>
              <a:rPr lang="uk-UA" sz="2400" b="1" dirty="0" smtClean="0">
                <a:solidFill>
                  <a:srgbClr val="002060"/>
                </a:solidFill>
              </a:rPr>
              <a:t>– завжди м’який приголосний</a:t>
            </a:r>
            <a:endParaRPr lang="uk-UA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88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00056"/>
            <a:ext cx="1055914" cy="9579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5543" y="494529"/>
            <a:ext cx="10526486" cy="6382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Пояснення домашнього завдання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05543" y="1306793"/>
            <a:ext cx="10526486" cy="1512607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Вправа 12. Спиши назву майстерні. </a:t>
            </a:r>
            <a:endParaRPr lang="uk-UA" sz="2800" b="1" dirty="0" smtClean="0">
              <a:solidFill>
                <a:srgbClr val="002060"/>
              </a:solidFill>
            </a:endParaRPr>
          </a:p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Підкресли </a:t>
            </a:r>
            <a:r>
              <a:rPr lang="uk-UA" sz="2800" b="1" dirty="0">
                <a:solidFill>
                  <a:srgbClr val="002060"/>
                </a:solidFill>
              </a:rPr>
              <a:t>букви, які позначають м’які приголосні звуки. </a:t>
            </a:r>
            <a:endParaRPr lang="uk-UA" sz="2800" b="1" dirty="0" smtClean="0">
              <a:solidFill>
                <a:srgbClr val="002060"/>
              </a:solidFill>
            </a:endParaRPr>
          </a:p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Напиши</a:t>
            </a:r>
            <a:r>
              <a:rPr lang="uk-UA" sz="2800" b="1" dirty="0">
                <a:solidFill>
                  <a:srgbClr val="002060"/>
                </a:solidFill>
              </a:rPr>
              <a:t>, чи хочеш ти відвідати цю майстерню. Поясни чому.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1872" y="3072594"/>
            <a:ext cx="6057899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ЛЬВІВСЬКА МАЙСТЕРНЯ ШОКОЛАДУ</a:t>
            </a:r>
          </a:p>
        </p:txBody>
      </p:sp>
      <p:pic>
        <p:nvPicPr>
          <p:cNvPr id="8" name="Picture 2" descr="D:\Картинки до тестів\Учні\Хлоп за парт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920" y="3033001"/>
            <a:ext cx="4240107" cy="334602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425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86024" y="494529"/>
            <a:ext cx="8732066" cy="7246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Вправа </a:t>
            </a:r>
            <a:r>
              <a:rPr lang="uk-UA" sz="4000" b="1" dirty="0" smtClean="0">
                <a:solidFill>
                  <a:schemeClr val="bg1"/>
                </a:solidFill>
              </a:rPr>
              <a:t>«Мікрофон»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67074" y="1285762"/>
            <a:ext cx="6041570" cy="1815882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002060"/>
                </a:solidFill>
              </a:rPr>
              <a:t>Що </a:t>
            </a:r>
            <a:r>
              <a:rPr lang="uk-UA" sz="2800" b="1" dirty="0">
                <a:solidFill>
                  <a:srgbClr val="002060"/>
                </a:solidFill>
              </a:rPr>
              <a:t>нового </a:t>
            </a:r>
            <a:r>
              <a:rPr lang="uk-UA" sz="2800" b="1" dirty="0" smtClean="0">
                <a:solidFill>
                  <a:srgbClr val="002060"/>
                </a:solidFill>
              </a:rPr>
              <a:t>ми </a:t>
            </a:r>
            <a:r>
              <a:rPr lang="uk-UA" sz="2800" b="1" dirty="0">
                <a:solidFill>
                  <a:srgbClr val="002060"/>
                </a:solidFill>
              </a:rPr>
              <a:t>дізналися сьогодні на </a:t>
            </a:r>
            <a:r>
              <a:rPr lang="uk-UA" sz="2800" b="1" dirty="0" smtClean="0">
                <a:solidFill>
                  <a:srgbClr val="002060"/>
                </a:solidFill>
              </a:rPr>
              <a:t>уроці про Львів?</a:t>
            </a:r>
            <a:endParaRPr lang="uk-UA" sz="2800" b="1" dirty="0">
              <a:solidFill>
                <a:srgbClr val="00206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rgbClr val="002060"/>
                </a:solidFill>
              </a:rPr>
              <a:t>Які знання </a:t>
            </a:r>
            <a:r>
              <a:rPr lang="uk-UA" sz="2800" b="1" dirty="0">
                <a:solidFill>
                  <a:srgbClr val="002060"/>
                </a:solidFill>
              </a:rPr>
              <a:t>пригадали?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b="1" dirty="0" smtClean="0">
                <a:solidFill>
                  <a:srgbClr val="002060"/>
                </a:solidFill>
              </a:rPr>
              <a:t>Яке </a:t>
            </a:r>
            <a:r>
              <a:rPr lang="ru-RU" sz="2800" b="1" dirty="0">
                <a:solidFill>
                  <a:srgbClr val="002060"/>
                </a:solidFill>
              </a:rPr>
              <a:t>завдання </a:t>
            </a:r>
            <a:r>
              <a:rPr lang="ru-RU" sz="2800" b="1" dirty="0" smtClean="0">
                <a:solidFill>
                  <a:srgbClr val="002060"/>
                </a:solidFill>
              </a:rPr>
              <a:t>було найцікавішим</a:t>
            </a:r>
            <a:r>
              <a:rPr lang="ru-RU" sz="28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8939272" y="1419565"/>
            <a:ext cx="2860842" cy="33641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18" b="99133" l="1103" r="45379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510" r="54310"/>
          <a:stretch/>
        </p:blipFill>
        <p:spPr>
          <a:xfrm>
            <a:off x="545352" y="1419565"/>
            <a:ext cx="2319693" cy="3252326"/>
          </a:xfrm>
          <a:prstGeom prst="rect">
            <a:avLst/>
          </a:prstGeom>
          <a:ln>
            <a:noFill/>
          </a:ln>
        </p:spPr>
      </p:pic>
      <p:pic>
        <p:nvPicPr>
          <p:cNvPr id="7" name="Picture 2" descr="Путівник по Львову - вся необхідна інформація для туриста!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900" y="3331766"/>
            <a:ext cx="4857918" cy="3207354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275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50041" y="324021"/>
            <a:ext cx="7546350" cy="7848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 «Мій настрій»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96543" y="1644012"/>
            <a:ext cx="455339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Я</a:t>
            </a:r>
            <a:r>
              <a:rPr lang="uk-UA" sz="2800" b="1" dirty="0" smtClean="0">
                <a:solidFill>
                  <a:schemeClr val="bg1"/>
                </a:solidFill>
              </a:rPr>
              <a:t> втомив/</a:t>
            </a:r>
            <a:r>
              <a:rPr lang="uk-UA" sz="2800" b="1" dirty="0" err="1" smtClean="0">
                <a:solidFill>
                  <a:schemeClr val="bg1"/>
                </a:solidFill>
              </a:rPr>
              <a:t>лася</a:t>
            </a:r>
            <a:r>
              <a:rPr lang="uk-UA" sz="2800" b="1" dirty="0" smtClean="0">
                <a:solidFill>
                  <a:schemeClr val="bg1"/>
                </a:solidFill>
              </a:rPr>
              <a:t> на </a:t>
            </a:r>
            <a:r>
              <a:rPr lang="uk-UA" sz="28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Агрессивный ребенок - это сегодня не редкость». ЯСЛИ - САД № 69 г. Гродн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017" y="505530"/>
            <a:ext cx="2625199" cy="262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00778" y="2444400"/>
            <a:ext cx="3854451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Було цікаво на </a:t>
            </a:r>
            <a:r>
              <a:rPr lang="uk-UA" sz="28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Blink, cartoon, character, emoji, emotion, face, smiley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" y="1644012"/>
            <a:ext cx="1966433" cy="196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Смайлики, эмодзи Фейсбук - коды, что означают раcшифров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017" y="3498934"/>
            <a:ext cx="2142506" cy="199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996543" y="3498934"/>
            <a:ext cx="4101787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Дуже сподобалось працювати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Пин от пользователя Светлана Андреева на доске Смайлики | Смайлики ..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" y="4314800"/>
            <a:ext cx="2317794" cy="1888574"/>
          </a:xfrm>
          <a:prstGeom prst="rect">
            <a:avLst/>
          </a:prstGeom>
          <a:solidFill>
            <a:srgbClr val="7030A0"/>
          </a:solidFill>
          <a:extLst/>
        </p:spPr>
      </p:pic>
      <p:sp>
        <p:nvSpPr>
          <p:cNvPr id="16" name="TextBox 15"/>
          <p:cNvSpPr txBox="1"/>
          <p:nvPr/>
        </p:nvSpPr>
        <p:spPr>
          <a:xfrm>
            <a:off x="2945122" y="5130189"/>
            <a:ext cx="3880221" cy="954107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Трохи відпочину і повернуся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026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19283" y="479632"/>
            <a:ext cx="9203145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93317" y="1564152"/>
            <a:ext cx="4822635" cy="206210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Calibri" panose="020F0502020204030204" pitchFamily="34" charset="0"/>
              </a:rPr>
              <a:t>Ми — </a:t>
            </a:r>
            <a:r>
              <a:rPr lang="uk-UA" sz="32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сімейка невеличка. Усі друзі — я і ти.</a:t>
            </a:r>
          </a:p>
          <a:p>
            <a:pPr algn="ctr"/>
            <a:r>
              <a:rPr lang="uk-UA" sz="32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Привітаємось, щоб личка Всі усмішками цвіли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416201" y="1554741"/>
            <a:ext cx="5681733" cy="3584329"/>
            <a:chOff x="4537582" y="26504"/>
            <a:chExt cx="5689024" cy="3708004"/>
          </a:xfrm>
        </p:grpSpPr>
        <p:pic>
          <p:nvPicPr>
            <p:cNvPr id="16" name="Picture 4" descr="лето gif - Google Търсене | Летние картинки, Природа, Лето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8001" y="34363"/>
              <a:ext cx="5317695" cy="3650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Пластиковое окно ПНГ на Прозрачном Фоне • Скачать PNG Пластиковое окно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7582" y="26504"/>
              <a:ext cx="5689024" cy="3708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80" y="3080056"/>
            <a:ext cx="2629770" cy="33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067" y="3000211"/>
            <a:ext cx="2381567" cy="347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93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9200" y="454505"/>
            <a:ext cx="9568543" cy="7848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«Всі готові до уроку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40797" y="1409473"/>
            <a:ext cx="518871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вушка слухати - головою </a:t>
            </a:r>
            <a:r>
              <a:rPr lang="uk-UA" sz="2800" b="1" dirty="0" smtClean="0">
                <a:solidFill>
                  <a:schemeClr val="bg1"/>
                </a:solidFill>
              </a:rPr>
              <a:t>кивніть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Агрессивный ребенок - это сегодня не редкость». ЯСЛИ - САД № 69 г. Гродн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198" y="661881"/>
            <a:ext cx="2802821" cy="280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29447" y="2515651"/>
            <a:ext cx="456404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очі бачити – оком моргніть.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Blink, cartoon, character, emoji, emotion, face, smiley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84" y="1532434"/>
            <a:ext cx="1966433" cy="196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Смайлики, эмодзи Фейсбук - коды, что означают раcшифров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4859" y="3675613"/>
            <a:ext cx="2390821" cy="222759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01584" y="3621631"/>
            <a:ext cx="5363275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ротики відповідати – посміхніться.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12267" y="4829105"/>
            <a:ext cx="4564048" cy="95410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ручки писати – рукою махніть.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7" name="Picture 3" descr="D:\Картинки до тестів\Емоції Смайли\Веселий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12" y="3675613"/>
            <a:ext cx="2509991" cy="204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2907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7620001" y="1322243"/>
            <a:ext cx="2656112" cy="46166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ДРУЖБА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20002" y="1881248"/>
            <a:ext cx="2656112" cy="46166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620002" y="2415592"/>
            <a:ext cx="2656113" cy="46166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ЮТЕР</a:t>
            </a:r>
          </a:p>
        </p:txBody>
      </p:sp>
      <p:sp>
        <p:nvSpPr>
          <p:cNvPr id="1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43600"/>
            <a:ext cx="1055914" cy="9144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solidFill>
                  <a:schemeClr val="bg1"/>
                </a:solidFill>
              </a:rPr>
              <a:t>Стор</a:t>
            </a:r>
            <a:r>
              <a:rPr lang="uk-UA" sz="20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5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№8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5543" y="494529"/>
            <a:ext cx="10526486" cy="7355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Перевіримо домашнє </a:t>
            </a:r>
            <a:r>
              <a:rPr lang="uk-UA" sz="4000" b="1" dirty="0">
                <a:solidFill>
                  <a:schemeClr val="bg1"/>
                </a:solidFill>
              </a:rPr>
              <a:t>завдання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05544" y="1317678"/>
            <a:ext cx="6629400" cy="15888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/>
              <a:t>Які </a:t>
            </a:r>
            <a:r>
              <a:rPr lang="ru-RU" sz="2400" b="1" dirty="0" err="1"/>
              <a:t>голосні</a:t>
            </a:r>
            <a:r>
              <a:rPr lang="ru-RU" sz="2400" b="1" dirty="0"/>
              <a:t> звуки </a:t>
            </a:r>
            <a:r>
              <a:rPr lang="ru-RU" sz="2400" b="1" dirty="0" err="1"/>
              <a:t>допомогли</a:t>
            </a:r>
            <a:r>
              <a:rPr lang="ru-RU" sz="2400" b="1" dirty="0"/>
              <a:t> </a:t>
            </a:r>
            <a:r>
              <a:rPr lang="ru-RU" sz="2400" b="1" dirty="0" err="1"/>
              <a:t>утворити</a:t>
            </a:r>
            <a:r>
              <a:rPr lang="ru-RU" sz="2400" b="1" dirty="0"/>
              <a:t> слова? </a:t>
            </a:r>
            <a:endParaRPr lang="ru-RU" sz="2400" b="1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smtClean="0"/>
              <a:t>Пригадай, як </a:t>
            </a:r>
            <a:r>
              <a:rPr lang="ru-RU" sz="2400" b="1" dirty="0"/>
              <a:t>утворюються голосні звуки? </a:t>
            </a:r>
            <a:endParaRPr lang="ru-RU" sz="2400" b="1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smtClean="0"/>
              <a:t>Які </a:t>
            </a:r>
            <a:r>
              <a:rPr lang="ru-RU" sz="2400" b="1" dirty="0" err="1"/>
              <a:t>секрети</a:t>
            </a:r>
            <a:r>
              <a:rPr lang="ru-RU" sz="2400" b="1" dirty="0"/>
              <a:t> </a:t>
            </a:r>
            <a:r>
              <a:rPr lang="ru-RU" sz="2400" b="1" dirty="0" err="1"/>
              <a:t>правопису</a:t>
            </a:r>
            <a:r>
              <a:rPr lang="ru-RU" sz="2400" b="1" dirty="0"/>
              <a:t> в </a:t>
            </a:r>
            <a:r>
              <a:rPr lang="ru-RU" sz="2400" b="1" dirty="0" err="1"/>
              <a:t>слові</a:t>
            </a:r>
            <a:r>
              <a:rPr lang="ru-RU" sz="2400" b="1" dirty="0"/>
              <a:t> </a:t>
            </a:r>
            <a:r>
              <a:rPr lang="ru-RU" sz="2400" b="1" dirty="0" err="1"/>
              <a:t>комп’ютер</a:t>
            </a:r>
            <a:r>
              <a:rPr lang="ru-RU" sz="2400" b="1" dirty="0"/>
              <a:t>? </a:t>
            </a:r>
            <a:endParaRPr lang="ru-RU" sz="2400" b="1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b="1" dirty="0" smtClean="0"/>
              <a:t>Прочитай </a:t>
            </a:r>
            <a:r>
              <a:rPr lang="ru-RU" sz="2400" b="1" dirty="0" err="1"/>
              <a:t>складені</a:t>
            </a:r>
            <a:r>
              <a:rPr lang="ru-RU" sz="2400" b="1" dirty="0"/>
              <a:t> </a:t>
            </a:r>
            <a:r>
              <a:rPr lang="ru-RU" sz="2400" b="1" dirty="0" smtClean="0"/>
              <a:t>речення</a:t>
            </a:r>
            <a:endParaRPr lang="ru-RU" sz="2400" b="1" dirty="0"/>
          </a:p>
        </p:txBody>
      </p:sp>
      <p:pic>
        <p:nvPicPr>
          <p:cNvPr id="1026" name="Picture 2" descr="D:\Картинки до тестів\Учні\Хлоп за парт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922" y="3054771"/>
            <a:ext cx="4240107" cy="334602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05544" y="3054771"/>
            <a:ext cx="6096000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ru-RU" sz="2800" b="1" dirty="0" err="1"/>
              <a:t>Голосні</a:t>
            </a:r>
            <a:r>
              <a:rPr lang="ru-RU" sz="2800" b="1" dirty="0"/>
              <a:t> звуки </a:t>
            </a:r>
            <a:r>
              <a:rPr lang="ru-RU" sz="2800" b="1" dirty="0" err="1" smtClean="0"/>
              <a:t>утворюються</a:t>
            </a:r>
            <a:r>
              <a:rPr lang="ru-RU" sz="2800" b="1" dirty="0"/>
              <a:t> тільки за допомогою голосу. При </a:t>
            </a:r>
            <a:r>
              <a:rPr lang="ru-RU" sz="2800" b="1" dirty="0" err="1"/>
              <a:t>вимові</a:t>
            </a:r>
            <a:r>
              <a:rPr lang="ru-RU" sz="2800" b="1" dirty="0"/>
              <a:t> </a:t>
            </a:r>
            <a:r>
              <a:rPr lang="ru-RU" sz="2800" b="1" dirty="0" err="1"/>
              <a:t>голосних</a:t>
            </a:r>
            <a:r>
              <a:rPr lang="ru-RU" sz="2800" b="1" dirty="0"/>
              <a:t> звуків </a:t>
            </a:r>
            <a:r>
              <a:rPr lang="ru-RU" sz="2800" b="1" dirty="0" err="1"/>
              <a:t>повітря</a:t>
            </a:r>
            <a:r>
              <a:rPr lang="ru-RU" sz="2800" b="1" dirty="0"/>
              <a:t> </a:t>
            </a:r>
            <a:r>
              <a:rPr lang="ru-RU" sz="2800" b="1" dirty="0" err="1"/>
              <a:t>вільно</a:t>
            </a:r>
            <a:r>
              <a:rPr lang="ru-RU" sz="2800" b="1" dirty="0"/>
              <a:t> </a:t>
            </a:r>
            <a:r>
              <a:rPr lang="ru-RU" sz="2800" b="1" dirty="0" err="1"/>
              <a:t>виходить</a:t>
            </a:r>
            <a:r>
              <a:rPr lang="ru-RU" sz="2800" b="1" dirty="0"/>
              <a:t> через </a:t>
            </a:r>
            <a:r>
              <a:rPr lang="ru-RU" sz="2800" b="1" dirty="0" err="1"/>
              <a:t>ротову</a:t>
            </a:r>
            <a:r>
              <a:rPr lang="ru-RU" sz="2800" b="1" dirty="0"/>
              <a:t> </a:t>
            </a:r>
            <a:r>
              <a:rPr lang="ru-RU" sz="2800" b="1" dirty="0" err="1"/>
              <a:t>порожнину</a:t>
            </a:r>
            <a:r>
              <a:rPr lang="ru-RU" sz="2800" b="1" dirty="0"/>
              <a:t>, не </a:t>
            </a:r>
            <a:r>
              <a:rPr lang="ru-RU" sz="2800" b="1" dirty="0" err="1"/>
              <a:t>зустрічаючи</a:t>
            </a:r>
            <a:r>
              <a:rPr lang="ru-RU" sz="2800" b="1" dirty="0"/>
              <a:t> </a:t>
            </a:r>
            <a:r>
              <a:rPr lang="ru-RU" sz="2800" b="1" dirty="0" err="1" smtClean="0"/>
              <a:t>перешкод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644639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53776" y="498205"/>
            <a:ext cx="10435610" cy="7318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 інформацію по темі </a:t>
            </a:r>
            <a:r>
              <a:rPr lang="uk-UA" sz="4000" b="1" dirty="0" smtClean="0">
                <a:solidFill>
                  <a:schemeClr val="bg1"/>
                </a:solidFill>
              </a:rPr>
              <a:t>«Звуки. Букви»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3774" y="1341663"/>
            <a:ext cx="793190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 —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___________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одиниця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мовлення.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450623" y="3279571"/>
            <a:ext cx="208823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найменша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3776" y="1996902"/>
            <a:ext cx="7931903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Звуки 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поділяють на ________ і ___________ 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94735" y="2638014"/>
            <a:ext cx="153320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голосні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3774" y="2638016"/>
            <a:ext cx="495919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Голосних звуків усього ___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292360" y="5202876"/>
            <a:ext cx="57304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53775" y="3921172"/>
            <a:ext cx="731051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Звуки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я, ю, є, ї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називають ____________ 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99336" y="1996901"/>
            <a:ext cx="239005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йотованими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53774" y="3279571"/>
            <a:ext cx="8399083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Голосні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звуки ми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записуємо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літерами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Їх є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___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99336" y="1340060"/>
            <a:ext cx="242088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Довідка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54886" y="2638015"/>
            <a:ext cx="216533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приголосні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3776" y="4565624"/>
            <a:ext cx="6858993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Літера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ї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завжди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позначає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________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906921" y="5202877"/>
            <a:ext cx="67750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3773" y="5183643"/>
            <a:ext cx="911754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Приголосні звуки 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поділяють на _______ і  ______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763738" y="3920161"/>
            <a:ext cx="155648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звуки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875861" y="4535515"/>
            <a:ext cx="135864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тверді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287554" y="4535515"/>
            <a:ext cx="128378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м’які</a:t>
            </a:r>
            <a:endParaRPr lang="uk-UA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850815" y="2638013"/>
            <a:ext cx="231347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О У Е И І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9775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-0.56068 -0.2800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34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0324 L -0.24909 -0.0872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61" y="-421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6 -4.81481E-6 L -0.22578 -0.0937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3" y="-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59259E-6 L -0.43125 -0.37292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63" y="-18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2.59259E-6 L -0.20274 -0.28195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82" y="-1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27408 0.27384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11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0.33398 0.09444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6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81481E-6 L -0.1776 0.08888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444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0486 L -0.1358 0.0905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7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6" grpId="0" animBg="1"/>
      <p:bldP spid="23" grpId="0" animBg="1"/>
      <p:bldP spid="31" grpId="0" animBg="1"/>
      <p:bldP spid="21" grpId="0" animBg="1"/>
      <p:bldP spid="24" grpId="0" animBg="1"/>
      <p:bldP spid="33" grpId="0" animBg="1"/>
      <p:bldP spid="35" grpId="0" animBg="1"/>
      <p:bldP spid="3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248946" y="2178701"/>
            <a:ext cx="1708511" cy="7078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ясно</a:t>
            </a:r>
            <a:endParaRPr lang="uk-UA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59832" y="3548307"/>
            <a:ext cx="1676401" cy="707886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єнот</a:t>
            </a:r>
            <a:endParaRPr lang="uk-UA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48946" y="4897465"/>
            <a:ext cx="1676400" cy="707886"/>
          </a:xfrm>
          <a:prstGeom prst="rect">
            <a:avLst/>
          </a:prstGeom>
          <a:solidFill>
            <a:srgbClr val="FF33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</a:t>
            </a:r>
            <a:endParaRPr lang="uk-UA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35090" y="2178701"/>
            <a:ext cx="1959428" cy="41549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 err="1"/>
              <a:t>йасно</a:t>
            </a:r>
            <a:r>
              <a:rPr lang="ru-RU" sz="4400" b="1" dirty="0"/>
              <a:t> </a:t>
            </a:r>
            <a:r>
              <a:rPr lang="ru-RU" sz="4400" b="1" dirty="0" smtClean="0"/>
              <a:t>     </a:t>
            </a:r>
          </a:p>
          <a:p>
            <a:pPr algn="ctr"/>
            <a:r>
              <a:rPr lang="ru-RU" sz="4400" b="1" dirty="0" err="1" smtClean="0"/>
              <a:t>йюля</a:t>
            </a:r>
            <a:r>
              <a:rPr lang="ru-RU" sz="4400" b="1" dirty="0" smtClean="0"/>
              <a:t> </a:t>
            </a:r>
          </a:p>
          <a:p>
            <a:pPr algn="ctr"/>
            <a:r>
              <a:rPr lang="ru-RU" sz="4400" b="1" dirty="0" err="1" smtClean="0"/>
              <a:t>йенот</a:t>
            </a:r>
            <a:r>
              <a:rPr lang="ru-RU" sz="4400" b="1" dirty="0" smtClean="0"/>
              <a:t> </a:t>
            </a:r>
          </a:p>
          <a:p>
            <a:pPr algn="ctr"/>
            <a:r>
              <a:rPr lang="ru-RU" sz="4400" b="1" dirty="0" err="1" smtClean="0"/>
              <a:t>йїжак</a:t>
            </a:r>
            <a:r>
              <a:rPr lang="ru-RU" sz="4400" b="1" dirty="0" smtClean="0"/>
              <a:t> </a:t>
            </a:r>
          </a:p>
          <a:p>
            <a:pPr algn="ctr"/>
            <a:r>
              <a:rPr lang="ru-RU" sz="4400" b="1" dirty="0" err="1" smtClean="0"/>
              <a:t>льуди</a:t>
            </a:r>
            <a:r>
              <a:rPr lang="ru-RU" sz="4400" b="1" dirty="0" smtClean="0"/>
              <a:t> </a:t>
            </a:r>
          </a:p>
          <a:p>
            <a:pPr algn="ctr"/>
            <a:r>
              <a:rPr lang="ru-RU" sz="4400" b="1" dirty="0" err="1" smtClean="0"/>
              <a:t>львів</a:t>
            </a:r>
            <a:endParaRPr lang="uk-UA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81057" y="2864668"/>
            <a:ext cx="16764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Юля</a:t>
            </a:r>
            <a:endParaRPr lang="uk-UA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59831" y="4256193"/>
            <a:ext cx="1676402" cy="707886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їжак</a:t>
            </a:r>
            <a:endParaRPr lang="uk-UA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43600"/>
            <a:ext cx="1055914" cy="9144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solidFill>
                  <a:schemeClr val="bg1"/>
                </a:solidFill>
              </a:rPr>
              <a:t>Стор</a:t>
            </a:r>
            <a:r>
              <a:rPr lang="uk-UA" sz="20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5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400" b="1" dirty="0" smtClean="0">
                <a:solidFill>
                  <a:schemeClr val="bg1"/>
                </a:solidFill>
              </a:rPr>
              <a:t>№8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05543" y="494529"/>
            <a:ext cx="10526486" cy="6382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Гра «Вчитель»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00100" y="1165422"/>
            <a:ext cx="7434943" cy="90286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Відшукай </a:t>
            </a:r>
            <a:r>
              <a:rPr lang="ru-RU" sz="2400" b="1" dirty="0">
                <a:solidFill>
                  <a:srgbClr val="0070C0"/>
                </a:solidFill>
              </a:rPr>
              <a:t>і </a:t>
            </a:r>
            <a:r>
              <a:rPr lang="ru-RU" sz="2400" b="1" dirty="0" smtClean="0">
                <a:solidFill>
                  <a:srgbClr val="0070C0"/>
                </a:solidFill>
              </a:rPr>
              <a:t>виправи помилк</a:t>
            </a:r>
            <a:r>
              <a:rPr lang="ru-RU" sz="2400" b="1" dirty="0" smtClean="0">
                <a:solidFill>
                  <a:srgbClr val="FF0000"/>
                </a:solidFill>
              </a:rPr>
              <a:t>и</a:t>
            </a:r>
            <a:r>
              <a:rPr lang="ru-RU" sz="2400" b="1" dirty="0">
                <a:solidFill>
                  <a:srgbClr val="0070C0"/>
                </a:solidFill>
              </a:rPr>
              <a:t>, </a:t>
            </a:r>
            <a:r>
              <a:rPr lang="ru-RU" sz="2400" b="1" dirty="0" smtClean="0">
                <a:solidFill>
                  <a:srgbClr val="0070C0"/>
                </a:solidFill>
              </a:rPr>
              <a:t>поділи </a:t>
            </a:r>
            <a:r>
              <a:rPr lang="ru-RU" sz="2400" b="1" dirty="0">
                <a:solidFill>
                  <a:srgbClr val="0070C0"/>
                </a:solidFill>
              </a:rPr>
              <a:t>слова на склади</a:t>
            </a:r>
            <a:r>
              <a:rPr lang="ru-RU" sz="2400" b="1" dirty="0" smtClean="0">
                <a:solidFill>
                  <a:srgbClr val="0070C0"/>
                </a:solidFill>
              </a:rPr>
              <a:t>. </a:t>
            </a:r>
          </a:p>
          <a:p>
            <a:r>
              <a:rPr lang="ru-RU" sz="2400" b="1" dirty="0" smtClean="0">
                <a:solidFill>
                  <a:srgbClr val="0070C0"/>
                </a:solidFill>
              </a:rPr>
              <a:t>Чи можна їх переносити з рядка в рядок? Чому?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D:\Картинки до тестів\Учні\Учениця за партою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51" y="2178701"/>
            <a:ext cx="2979148" cy="380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517572" y="2587141"/>
            <a:ext cx="57694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561114" y="3243795"/>
            <a:ext cx="40277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517572" y="3979014"/>
            <a:ext cx="56605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4523014" y="4651813"/>
            <a:ext cx="2394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828087" y="5294250"/>
            <a:ext cx="4514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642757" y="5943600"/>
            <a:ext cx="2394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248946" y="5589657"/>
            <a:ext cx="1676400" cy="707886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Львів</a:t>
            </a:r>
            <a:endParaRPr lang="uk-UA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D:\Картинки до тестів\Тварини\їжачо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705" y="1165422"/>
            <a:ext cx="1847523" cy="249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Мультфильм енот ребенка | Премиум вектор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011" y="4002292"/>
            <a:ext cx="1855018" cy="188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932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1" grpId="0" animBg="1"/>
      <p:bldP spid="32" grpId="0" animBg="1"/>
      <p:bldP spid="23" grpId="0" animBg="1"/>
      <p:bldP spid="24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03209" y="411587"/>
            <a:ext cx="10352619" cy="6518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Повідомлення теми </a:t>
            </a:r>
            <a:r>
              <a:rPr lang="uk-UA" sz="4000" b="1" dirty="0" smtClean="0">
                <a:solidFill>
                  <a:schemeClr val="bg1"/>
                </a:solidFill>
              </a:rPr>
              <a:t>уроку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18314" y="1220167"/>
            <a:ext cx="6237513" cy="2677656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Сьогодні на уроці ми з нашими друзями відправимося у подорож до українського міста Львова. Познайомимося з його історією,  побуваємо в найпопулярніших куточках міста. </a:t>
            </a:r>
          </a:p>
        </p:txBody>
      </p:sp>
      <p:pic>
        <p:nvPicPr>
          <p:cNvPr id="4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" b="1690"/>
          <a:stretch/>
        </p:blipFill>
        <p:spPr bwMode="auto">
          <a:xfrm>
            <a:off x="903209" y="1220167"/>
            <a:ext cx="3995362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563" b="97465" l="3056" r="97682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3179" t="8122" r="2029" b="1201"/>
          <a:stretch/>
        </p:blipFill>
        <p:spPr>
          <a:xfrm>
            <a:off x="5987143" y="3864975"/>
            <a:ext cx="3902376" cy="27928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</p:pic>
      <p:sp>
        <p:nvSpPr>
          <p:cNvPr id="8" name="Овал 7"/>
          <p:cNvSpPr/>
          <p:nvPr/>
        </p:nvSpPr>
        <p:spPr>
          <a:xfrm>
            <a:off x="6172201" y="4474028"/>
            <a:ext cx="593118" cy="4680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963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" r="44048" b="57865"/>
          <a:stretch/>
        </p:blipFill>
        <p:spPr>
          <a:xfrm>
            <a:off x="1074028" y="1368000"/>
            <a:ext cx="10040286" cy="5040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074028" y="494530"/>
            <a:ext cx="10040286" cy="6230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Хвилинка </a:t>
            </a:r>
            <a:r>
              <a:rPr lang="uk-UA" sz="4000" b="1" dirty="0" smtClean="0">
                <a:solidFill>
                  <a:schemeClr val="bg1"/>
                </a:solidFill>
              </a:rPr>
              <a:t>каліграфії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0" t="41425" r="16950" b="31937"/>
          <a:stretch/>
        </p:blipFill>
        <p:spPr>
          <a:xfrm>
            <a:off x="4042991" y="2020670"/>
            <a:ext cx="5053226" cy="15530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4019961" y="-721575"/>
            <a:ext cx="578402" cy="72159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4583901" y="-726179"/>
            <a:ext cx="578402" cy="7215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5150860" y="-745175"/>
            <a:ext cx="578402" cy="72159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5664161" y="-712704"/>
            <a:ext cx="578402" cy="72159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179320" y="-684379"/>
            <a:ext cx="578402" cy="72159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7407625" y="-705166"/>
            <a:ext cx="578402" cy="72159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6827608" y="-684151"/>
            <a:ext cx="534934" cy="67956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8005233" y="-726179"/>
            <a:ext cx="578402" cy="72159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8487885" y="-745175"/>
            <a:ext cx="578402" cy="72159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3523645" y="-721593"/>
            <a:ext cx="578402" cy="721593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3" t="45740" r="69320" b="31307"/>
          <a:stretch/>
        </p:blipFill>
        <p:spPr>
          <a:xfrm>
            <a:off x="5946709" y="1330478"/>
            <a:ext cx="2169950" cy="13292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9" b="19722"/>
          <a:stretch/>
        </p:blipFill>
        <p:spPr>
          <a:xfrm>
            <a:off x="1834863" y="3342033"/>
            <a:ext cx="4849683" cy="112395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t="80000" r="46465" b="3611"/>
          <a:stretch/>
        </p:blipFill>
        <p:spPr>
          <a:xfrm>
            <a:off x="6048014" y="3347797"/>
            <a:ext cx="2234335" cy="11239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" t="14110" r="53897" b="72001"/>
          <a:stretch/>
        </p:blipFill>
        <p:spPr>
          <a:xfrm>
            <a:off x="8241700" y="3251710"/>
            <a:ext cx="1866900" cy="952501"/>
          </a:xfrm>
          <a:prstGeom prst="rect">
            <a:avLst/>
          </a:prstGeom>
        </p:spPr>
      </p:pic>
      <p:sp>
        <p:nvSpPr>
          <p:cNvPr id="90" name="Равнобедренный треугольник 89"/>
          <p:cNvSpPr/>
          <p:nvPr/>
        </p:nvSpPr>
        <p:spPr>
          <a:xfrm rot="12915615">
            <a:off x="7426079" y="3489284"/>
            <a:ext cx="45719" cy="78459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6050798" y="3865759"/>
            <a:ext cx="206586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2060"/>
                </a:solidFill>
              </a:rPr>
              <a:t>– –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2060"/>
                </a:solidFill>
              </a:rPr>
              <a:t>=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2060"/>
                </a:solidFill>
              </a:rPr>
              <a:t>–</a:t>
            </a:r>
            <a:r>
              <a:rPr lang="uk-UA" sz="3200" b="1" dirty="0" smtClean="0">
                <a:solidFill>
                  <a:srgbClr val="FF3300"/>
                </a:solidFill>
              </a:rPr>
              <a:t>о</a:t>
            </a:r>
            <a:r>
              <a:rPr lang="uk-UA" sz="3200" b="1" dirty="0" smtClean="0">
                <a:solidFill>
                  <a:srgbClr val="002060"/>
                </a:solidFill>
              </a:rPr>
              <a:t> </a:t>
            </a:r>
            <a:r>
              <a:rPr lang="uk-UA" sz="3200" b="1" dirty="0" smtClean="0">
                <a:solidFill>
                  <a:srgbClr val="FF0000"/>
                </a:solidFill>
              </a:rPr>
              <a:t> </a:t>
            </a:r>
            <a:endParaRPr lang="uk-UA" sz="3200" b="1" dirty="0">
              <a:solidFill>
                <a:srgbClr val="FF0000"/>
              </a:solidFill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98" b="88462" l="273" r="99591">
                        <a14:foregroundMark x1="42019" y1="71678" x2="42019" y2="71678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622"/>
          <a:stretch/>
        </p:blipFill>
        <p:spPr>
          <a:xfrm>
            <a:off x="9454436" y="4774011"/>
            <a:ext cx="2339404" cy="161266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486886" y="3860511"/>
            <a:ext cx="156951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</a:rPr>
              <a:t>= </a:t>
            </a:r>
            <a:r>
              <a:rPr lang="uk-UA" sz="3600" b="1" dirty="0" smtClean="0">
                <a:solidFill>
                  <a:srgbClr val="002060"/>
                </a:solidFill>
              </a:rPr>
              <a:t> = </a:t>
            </a:r>
            <a:r>
              <a:rPr lang="uk-UA" sz="3600" b="1" dirty="0" smtClean="0">
                <a:solidFill>
                  <a:srgbClr val="FF0000"/>
                </a:solidFill>
              </a:rPr>
              <a:t>о </a:t>
            </a:r>
            <a:r>
              <a:rPr lang="uk-UA" sz="3600" b="1" dirty="0" smtClean="0">
                <a:solidFill>
                  <a:srgbClr val="002060"/>
                </a:solidFill>
              </a:rPr>
              <a:t>– </a:t>
            </a:r>
            <a:r>
              <a:rPr lang="uk-UA" sz="3600" b="1" dirty="0" smtClean="0">
                <a:solidFill>
                  <a:srgbClr val="FF0000"/>
                </a:solidFill>
              </a:rPr>
              <a:t> </a:t>
            </a:r>
            <a:endParaRPr lang="uk-UA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639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49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2369" y="407441"/>
            <a:ext cx="10254341" cy="6049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Прочитай </a:t>
            </a:r>
            <a:r>
              <a:rPr lang="uk-UA" sz="3600" b="1" dirty="0" smtClean="0">
                <a:solidFill>
                  <a:schemeClr val="bg1"/>
                </a:solidFill>
              </a:rPr>
              <a:t>повідомлення. </a:t>
            </a:r>
            <a:r>
              <a:rPr lang="uk-UA" sz="3600" b="1" dirty="0">
                <a:solidFill>
                  <a:schemeClr val="bg1"/>
                </a:solidFill>
              </a:rPr>
              <a:t>Встав пропущені букви</a:t>
            </a:r>
            <a:r>
              <a:rPr lang="ru-RU" sz="3600" b="1" dirty="0" smtClean="0">
                <a:solidFill>
                  <a:schemeClr val="bg1"/>
                </a:solidFill>
              </a:rPr>
              <a:t>.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00056"/>
            <a:ext cx="1055914" cy="9579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55912" y="1012370"/>
            <a:ext cx="10167257" cy="654539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Спиши перше речення </a:t>
            </a:r>
            <a:r>
              <a:rPr lang="uk-UA" sz="2400" b="1" dirty="0" smtClean="0">
                <a:solidFill>
                  <a:srgbClr val="002060"/>
                </a:solidFill>
              </a:rPr>
              <a:t>повідомлення. Підкресли букви м’яких приголосних звуків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81667" y="4961346"/>
            <a:ext cx="3037114" cy="1358813"/>
          </a:xfrm>
          <a:prstGeom prst="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Назви </a:t>
            </a:r>
            <a:r>
              <a:rPr lang="uk-UA" sz="2400" b="1" dirty="0">
                <a:solidFill>
                  <a:srgbClr val="002060"/>
                </a:solidFill>
              </a:rPr>
              <a:t>у </a:t>
            </a:r>
            <a:r>
              <a:rPr lang="uk-UA" sz="2400" b="1" dirty="0" smtClean="0">
                <a:solidFill>
                  <a:srgbClr val="002060"/>
                </a:solidFill>
              </a:rPr>
              <a:t>тексті </a:t>
            </a:r>
            <a:r>
              <a:rPr lang="uk-UA" sz="2400" b="1" dirty="0">
                <a:solidFill>
                  <a:srgbClr val="002060"/>
                </a:solidFill>
              </a:rPr>
              <a:t>букви, які позначають м’які приголосні </a:t>
            </a:r>
            <a:r>
              <a:rPr lang="ru-RU" sz="2400" b="1" dirty="0">
                <a:solidFill>
                  <a:srgbClr val="002060"/>
                </a:solidFill>
              </a:rPr>
              <a:t>звуки.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68829" y="1666909"/>
            <a:ext cx="7652657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/>
              <a:t>      Наша </a:t>
            </a:r>
            <a:r>
              <a:rPr lang="uk-UA" sz="3200" b="1" dirty="0" err="1"/>
              <a:t>незабун</a:t>
            </a:r>
            <a:r>
              <a:rPr lang="uk-UA" sz="3200" b="1" dirty="0"/>
              <a:t>…  подорож Україною </a:t>
            </a:r>
            <a:r>
              <a:rPr lang="uk-UA" sz="3200" b="1" dirty="0" err="1"/>
              <a:t>розпочалас</a:t>
            </a:r>
            <a:r>
              <a:rPr lang="uk-UA" sz="3200" b="1" dirty="0"/>
              <a:t>... зі Л...</a:t>
            </a:r>
            <a:r>
              <a:rPr lang="uk-UA" sz="3200" b="1" dirty="0" err="1"/>
              <a:t>вова</a:t>
            </a:r>
            <a:r>
              <a:rPr lang="uk-UA" sz="3200" b="1" dirty="0"/>
              <a:t>. Це дуже красиве </a:t>
            </a:r>
            <a:r>
              <a:rPr lang="uk-UA" sz="3200" b="1" dirty="0" err="1"/>
              <a:t>стародавн</a:t>
            </a:r>
            <a:r>
              <a:rPr lang="uk-UA" sz="3200" b="1" dirty="0"/>
              <a:t>...  </a:t>
            </a:r>
            <a:r>
              <a:rPr lang="uk-UA" sz="3200" b="1" dirty="0" err="1"/>
              <a:t>м..сто</a:t>
            </a:r>
            <a:r>
              <a:rPr lang="uk-UA" sz="3200" b="1" dirty="0"/>
              <a:t>. Ми  пол...били  його  з  першого  </a:t>
            </a:r>
            <a:r>
              <a:rPr lang="uk-UA" sz="3200" b="1" dirty="0" err="1"/>
              <a:t>погл</a:t>
            </a:r>
            <a:r>
              <a:rPr lang="uk-UA" sz="3200" b="1" dirty="0"/>
              <a:t>...</a:t>
            </a:r>
            <a:r>
              <a:rPr lang="uk-UA" sz="3200" b="1" dirty="0" err="1"/>
              <a:t>ду</a:t>
            </a:r>
            <a:r>
              <a:rPr lang="uk-UA" sz="3200" b="1" dirty="0"/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65253" y="2053511"/>
            <a:ext cx="561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 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95998" y="2056814"/>
            <a:ext cx="561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 ь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21489" y="2554765"/>
            <a:ext cx="561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 є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526836" y="2554765"/>
            <a:ext cx="561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 і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899760" y="2537041"/>
            <a:ext cx="632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 ю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807627" y="2997615"/>
            <a:ext cx="561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FF00"/>
                </a:solidFill>
              </a:rPr>
              <a:t> 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964635" y="1527048"/>
            <a:ext cx="561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FF0000"/>
                </a:solidFill>
              </a:rPr>
              <a:t> </a:t>
            </a:r>
            <a:r>
              <a:rPr lang="uk-UA" sz="3200" b="1" dirty="0">
                <a:solidFill>
                  <a:srgbClr val="FFFF00"/>
                </a:solidFill>
              </a:rPr>
              <a:t>я</a:t>
            </a:r>
          </a:p>
        </p:txBody>
      </p:sp>
      <p:pic>
        <p:nvPicPr>
          <p:cNvPr id="33" name="Picture 2" descr="Один раз побачити дощовий Львів і залишитися тут назавжди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484" y="1785109"/>
            <a:ext cx="2407830" cy="300978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66861" y="3729012"/>
            <a:ext cx="6918714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Проведи дослідження!</a:t>
            </a:r>
            <a:endParaRPr lang="ru-RU" sz="2400" b="1" dirty="0">
              <a:solidFill>
                <a:srgbClr val="FFFF00"/>
              </a:solidFill>
            </a:endParaRPr>
          </a:p>
          <a:p>
            <a:pPr marL="358775" indent="-358775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Вимов м’які приголосні звуки, позначені підкресленими буквами. </a:t>
            </a:r>
          </a:p>
          <a:p>
            <a:pPr marL="358775" indent="-358775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Які букви вказують на м’якість кожного з них? </a:t>
            </a:r>
          </a:p>
          <a:p>
            <a:pPr marL="358775" indent="-358775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Чи є м’який приголосний звук у слові </a:t>
            </a:r>
            <a:r>
              <a:rPr lang="uk-UA" sz="2400" b="1" i="1" dirty="0">
                <a:solidFill>
                  <a:srgbClr val="FFFF00"/>
                </a:solidFill>
              </a:rPr>
              <a:t>його</a:t>
            </a:r>
            <a:r>
              <a:rPr lang="uk-UA" sz="2400" b="1" dirty="0">
                <a:solidFill>
                  <a:schemeClr val="bg1"/>
                </a:solidFill>
              </a:rPr>
              <a:t>? </a:t>
            </a:r>
          </a:p>
          <a:p>
            <a:pPr marL="358775" indent="-358775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Якою буквою він позначений? </a:t>
            </a:r>
          </a:p>
          <a:p>
            <a:pPr marL="358775" indent="-358775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Що ти знаєш про цю букву</a:t>
            </a:r>
            <a:r>
              <a:rPr lang="ru-RU" sz="2400" b="1" dirty="0">
                <a:solidFill>
                  <a:schemeClr val="bg1"/>
                </a:solidFill>
              </a:rPr>
              <a:t>?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3844892" y="2207282"/>
            <a:ext cx="23948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862496" y="2647439"/>
            <a:ext cx="23948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461523" y="2637187"/>
            <a:ext cx="23948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848933" y="2648253"/>
            <a:ext cx="23948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601746" y="3139540"/>
            <a:ext cx="23948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387689" y="3149765"/>
            <a:ext cx="23948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5782252" y="3139540"/>
            <a:ext cx="23948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7442895" y="3149765"/>
            <a:ext cx="23948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646579" y="3582390"/>
            <a:ext cx="23948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325344" y="4376571"/>
            <a:ext cx="1566799" cy="584775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FF0000"/>
                </a:solidFill>
              </a:rPr>
              <a:t>я ю є і ь </a:t>
            </a:r>
            <a:endParaRPr lang="uk-U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126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4" grpId="0" animBg="1"/>
      <p:bldP spid="3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26816</TotalTime>
  <Words>776</Words>
  <Application>Microsoft Office PowerPoint</Application>
  <PresentationFormat>Произвольный</PresentationFormat>
  <Paragraphs>146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1700</cp:revision>
  <dcterms:created xsi:type="dcterms:W3CDTF">2018-01-05T16:38:53Z</dcterms:created>
  <dcterms:modified xsi:type="dcterms:W3CDTF">2025-08-27T10:42:04Z</dcterms:modified>
</cp:coreProperties>
</file>