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6" r:id="rId2"/>
    <p:sldId id="269" r:id="rId3"/>
    <p:sldId id="257" r:id="rId4"/>
    <p:sldId id="270" r:id="rId5"/>
    <p:sldId id="258" r:id="rId6"/>
    <p:sldId id="266" r:id="rId7"/>
    <p:sldId id="267" r:id="rId8"/>
    <p:sldId id="263" r:id="rId9"/>
    <p:sldId id="265" r:id="rId10"/>
    <p:sldId id="268" r:id="rId11"/>
    <p:sldId id="271" r:id="rId12"/>
    <p:sldId id="262" r:id="rId13"/>
    <p:sldId id="264" r:id="rId14"/>
    <p:sldId id="272" r:id="rId15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3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54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31.08.2025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4673B-B7F4-4A21-9006-118821B4FAE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240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4673B-B7F4-4A21-9006-118821B4FAE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240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19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31.08.2025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957835"/>
      </p:ext>
    </p:extLst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31.08.2025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739023"/>
      </p:ext>
    </p:extLst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3446" y="274702"/>
            <a:ext cx="2741414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203" y="274702"/>
            <a:ext cx="802117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31.08.2025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721512"/>
      </p:ext>
    </p:extLst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31.08.2025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029714"/>
      </p:ext>
    </p:extLst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7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0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1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2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27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3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44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847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25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31.08.2025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760711"/>
      </p:ext>
    </p:extLst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203" y="1600571"/>
            <a:ext cx="5381294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3566" y="1600571"/>
            <a:ext cx="5381294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31.08.2025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365765"/>
      </p:ext>
    </p:extLst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068" indent="0">
              <a:buNone/>
              <a:defRPr sz="2400" b="1"/>
            </a:lvl2pPr>
            <a:lvl3pPr marL="1088136" indent="0">
              <a:buNone/>
              <a:defRPr sz="2100" b="1"/>
            </a:lvl3pPr>
            <a:lvl4pPr marL="1632204" indent="0">
              <a:buNone/>
              <a:defRPr sz="1900" b="1"/>
            </a:lvl4pPr>
            <a:lvl5pPr marL="2176272" indent="0">
              <a:buNone/>
              <a:defRPr sz="1900" b="1"/>
            </a:lvl5pPr>
            <a:lvl6pPr marL="2720340" indent="0">
              <a:buNone/>
              <a:defRPr sz="1900" b="1"/>
            </a:lvl6pPr>
            <a:lvl7pPr marL="3264408" indent="0">
              <a:buNone/>
              <a:defRPr sz="1900" b="1"/>
            </a:lvl7pPr>
            <a:lvl8pPr marL="3808476" indent="0">
              <a:buNone/>
              <a:defRPr sz="1900" b="1"/>
            </a:lvl8pPr>
            <a:lvl9pPr marL="435254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79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5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068" indent="0">
              <a:buNone/>
              <a:defRPr sz="2400" b="1"/>
            </a:lvl2pPr>
            <a:lvl3pPr marL="1088136" indent="0">
              <a:buNone/>
              <a:defRPr sz="2100" b="1"/>
            </a:lvl3pPr>
            <a:lvl4pPr marL="1632204" indent="0">
              <a:buNone/>
              <a:defRPr sz="1900" b="1"/>
            </a:lvl4pPr>
            <a:lvl5pPr marL="2176272" indent="0">
              <a:buNone/>
              <a:defRPr sz="1900" b="1"/>
            </a:lvl5pPr>
            <a:lvl6pPr marL="2720340" indent="0">
              <a:buNone/>
              <a:defRPr sz="1900" b="1"/>
            </a:lvl6pPr>
            <a:lvl7pPr marL="3264408" indent="0">
              <a:buNone/>
              <a:defRPr sz="1900" b="1"/>
            </a:lvl7pPr>
            <a:lvl8pPr marL="3808476" indent="0">
              <a:buNone/>
              <a:defRPr sz="1900" b="1"/>
            </a:lvl8pPr>
            <a:lvl9pPr marL="435254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5" y="2175379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31.08.2025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798236"/>
      </p:ext>
    </p:extLst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31.08.2025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833791"/>
      </p:ext>
    </p:extLst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31.08.2025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531534"/>
      </p:ext>
    </p:extLst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4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4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4" y="1435433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068" indent="0">
              <a:buNone/>
              <a:defRPr sz="1400"/>
            </a:lvl2pPr>
            <a:lvl3pPr marL="1088136" indent="0">
              <a:buNone/>
              <a:defRPr sz="1200"/>
            </a:lvl3pPr>
            <a:lvl4pPr marL="1632204" indent="0">
              <a:buNone/>
              <a:defRPr sz="1100"/>
            </a:lvl4pPr>
            <a:lvl5pPr marL="2176272" indent="0">
              <a:buNone/>
              <a:defRPr sz="1100"/>
            </a:lvl5pPr>
            <a:lvl6pPr marL="2720340" indent="0">
              <a:buNone/>
              <a:defRPr sz="1100"/>
            </a:lvl6pPr>
            <a:lvl7pPr marL="3264408" indent="0">
              <a:buNone/>
              <a:defRPr sz="1100"/>
            </a:lvl7pPr>
            <a:lvl8pPr marL="3808476" indent="0">
              <a:buNone/>
              <a:defRPr sz="1100"/>
            </a:lvl8pPr>
            <a:lvl9pPr marL="4352544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31.08.2025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008725"/>
      </p:ext>
    </p:extLst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2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7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068" indent="0">
              <a:buNone/>
              <a:defRPr sz="3300"/>
            </a:lvl2pPr>
            <a:lvl3pPr marL="1088136" indent="0">
              <a:buNone/>
              <a:defRPr sz="2900"/>
            </a:lvl3pPr>
            <a:lvl4pPr marL="1632204" indent="0">
              <a:buNone/>
              <a:defRPr sz="2400"/>
            </a:lvl4pPr>
            <a:lvl5pPr marL="2176272" indent="0">
              <a:buNone/>
              <a:defRPr sz="2400"/>
            </a:lvl5pPr>
            <a:lvl6pPr marL="2720340" indent="0">
              <a:buNone/>
              <a:defRPr sz="2400"/>
            </a:lvl6pPr>
            <a:lvl7pPr marL="3264408" indent="0">
              <a:buNone/>
              <a:defRPr sz="2400"/>
            </a:lvl7pPr>
            <a:lvl8pPr marL="3808476" indent="0">
              <a:buNone/>
              <a:defRPr sz="2400"/>
            </a:lvl8pPr>
            <a:lvl9pPr marL="4352544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068" indent="0">
              <a:buNone/>
              <a:defRPr sz="1400"/>
            </a:lvl2pPr>
            <a:lvl3pPr marL="1088136" indent="0">
              <a:buNone/>
              <a:defRPr sz="1200"/>
            </a:lvl3pPr>
            <a:lvl4pPr marL="1632204" indent="0">
              <a:buNone/>
              <a:defRPr sz="1100"/>
            </a:lvl4pPr>
            <a:lvl5pPr marL="2176272" indent="0">
              <a:buNone/>
              <a:defRPr sz="1100"/>
            </a:lvl5pPr>
            <a:lvl6pPr marL="2720340" indent="0">
              <a:buNone/>
              <a:defRPr sz="1100"/>
            </a:lvl6pPr>
            <a:lvl7pPr marL="3264408" indent="0">
              <a:buNone/>
              <a:defRPr sz="1100"/>
            </a:lvl7pPr>
            <a:lvl8pPr marL="3808476" indent="0">
              <a:buNone/>
              <a:defRPr sz="1100"/>
            </a:lvl8pPr>
            <a:lvl9pPr marL="4352544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31.08.2025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342475"/>
      </p:ext>
    </p:extLst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accent1">
                <a:tint val="66000"/>
                <a:satMod val="160000"/>
              </a:schemeClr>
            </a:gs>
            <a:gs pos="98000">
              <a:srgbClr val="FFC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814" tIns="54407" rIns="108814" bIns="5440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1"/>
            <a:ext cx="10965657" cy="4527011"/>
          </a:xfrm>
          <a:prstGeom prst="rect">
            <a:avLst/>
          </a:prstGeom>
        </p:spPr>
        <p:txBody>
          <a:bodyPr vert="horz" lIns="108814" tIns="54407" rIns="108814" bIns="5440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814" tIns="54407" rIns="108814" bIns="5440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31.08.2025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814" tIns="54407" rIns="108814" bIns="5440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814" tIns="54407" rIns="108814" bIns="5440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21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wedge/>
  </p:transition>
  <p:txStyles>
    <p:titleStyle>
      <a:lvl1pPr algn="ctr" defTabSz="108813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51" indent="-408051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111" indent="-340043" algn="l" defTabSz="1088136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170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238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306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374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442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510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578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68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36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04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272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340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408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476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544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5487" y="1218640"/>
            <a:ext cx="7448783" cy="1002215"/>
          </a:xfrm>
          <a:solidFill>
            <a:srgbClr val="FFC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7200" b="1" dirty="0" smtClean="0">
                <a:solidFill>
                  <a:srgbClr val="0070C0"/>
                </a:solidFill>
              </a:rPr>
              <a:t>Герої серед нас</a:t>
            </a:r>
            <a:endParaRPr lang="ru-RU" sz="72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51871" y="4005147"/>
            <a:ext cx="3960440" cy="165618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Перший урок </a:t>
            </a:r>
          </a:p>
          <a:p>
            <a:r>
              <a:rPr lang="uk-UA" sz="2800" b="1" dirty="0" smtClean="0">
                <a:solidFill>
                  <a:srgbClr val="FFFF00"/>
                </a:solidFill>
              </a:rPr>
              <a:t>У 3 класі </a:t>
            </a:r>
          </a:p>
          <a:p>
            <a:r>
              <a:rPr lang="uk-UA" sz="2800" b="1" dirty="0" smtClean="0">
                <a:solidFill>
                  <a:srgbClr val="FFFF00"/>
                </a:solidFill>
              </a:rPr>
              <a:t>2025-2026 </a:t>
            </a:r>
            <a:r>
              <a:rPr lang="uk-UA" sz="2800" b="1" dirty="0" err="1" smtClean="0">
                <a:solidFill>
                  <a:srgbClr val="FFFF00"/>
                </a:solidFill>
              </a:rPr>
              <a:t>н.р</a:t>
            </a:r>
            <a:r>
              <a:rPr lang="uk-UA" sz="2800" b="1" dirty="0" smtClean="0">
                <a:solidFill>
                  <a:srgbClr val="FFFF00"/>
                </a:solidFill>
              </a:rPr>
              <a:t>.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D:\Картинки до тестів\!!! Есміра Україна Читання в родині\OIG (1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87" y="2709714"/>
            <a:ext cx="2952328" cy="295232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4" t="17741" r="14317" b="17416"/>
          <a:stretch/>
        </p:blipFill>
        <p:spPr bwMode="auto">
          <a:xfrm>
            <a:off x="9140090" y="772196"/>
            <a:ext cx="1861825" cy="179350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197077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t="10899" r="6032" b="11011"/>
          <a:stretch/>
        </p:blipFill>
        <p:spPr bwMode="auto">
          <a:xfrm>
            <a:off x="475407" y="1354348"/>
            <a:ext cx="7783724" cy="533067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20"/>
          <p:cNvSpPr txBox="1">
            <a:spLocks/>
          </p:cNvSpPr>
          <p:nvPr/>
        </p:nvSpPr>
        <p:spPr>
          <a:xfrm>
            <a:off x="907455" y="491128"/>
            <a:ext cx="9092069" cy="7784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uk-UA" sz="4800" b="1" dirty="0" smtClean="0">
                <a:solidFill>
                  <a:srgbClr val="FFFF00"/>
                </a:solidFill>
              </a:rPr>
              <a:t>Мій захист від негативу війни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4" t="17741" r="14317" b="17416"/>
          <a:stretch/>
        </p:blipFill>
        <p:spPr bwMode="auto">
          <a:xfrm>
            <a:off x="10244975" y="187631"/>
            <a:ext cx="1522012" cy="146615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 rot="20655985">
            <a:off x="1899135" y="1617838"/>
            <a:ext cx="1470047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dirty="0" err="1" smtClean="0">
                <a:solidFill>
                  <a:schemeClr val="accent3">
                    <a:lumMod val="50000"/>
                  </a:schemeClr>
                </a:solidFill>
              </a:rPr>
              <a:t>друзі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 rot="1664196">
            <a:off x="4756171" y="2276253"/>
            <a:ext cx="1976180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книжки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 rot="1006787">
            <a:off x="4568723" y="1675640"/>
            <a:ext cx="2951322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dirty="0" err="1" smtClean="0">
                <a:solidFill>
                  <a:srgbClr val="7030A0"/>
                </a:solidFill>
              </a:rPr>
              <a:t>захоплення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211661" y="2085890"/>
            <a:ext cx="1918180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батьки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02867" y="2985313"/>
            <a:ext cx="2862192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dirty="0" smtClean="0">
                <a:solidFill>
                  <a:srgbClr val="C00000"/>
                </a:solidFill>
              </a:rPr>
              <a:t>малювання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411005">
            <a:off x="3236437" y="1383873"/>
            <a:ext cx="1249112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dirty="0" err="1" smtClean="0">
                <a:solidFill>
                  <a:srgbClr val="0070C0"/>
                </a:solidFill>
              </a:rPr>
              <a:t>віра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217940" y="2267666"/>
            <a:ext cx="2232045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 smtClean="0">
                <a:solidFill>
                  <a:schemeClr val="accent6">
                    <a:lumMod val="75000"/>
                  </a:schemeClr>
                </a:solidFill>
              </a:rPr>
              <a:t>музика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8396287" y="1759088"/>
            <a:ext cx="3370700" cy="49259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002060"/>
                </a:solidFill>
              </a:rPr>
              <a:t>Українці не </a:t>
            </a:r>
            <a:r>
              <a:rPr lang="ru-RU" sz="2800" b="1" dirty="0" err="1" smtClean="0">
                <a:solidFill>
                  <a:srgbClr val="002060"/>
                </a:solidFill>
              </a:rPr>
              <a:t>злякались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наступу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великої</a:t>
            </a:r>
            <a:r>
              <a:rPr lang="ru-RU" sz="2800" b="1" dirty="0" smtClean="0">
                <a:solidFill>
                  <a:srgbClr val="002060"/>
                </a:solidFill>
              </a:rPr>
              <a:t> за </a:t>
            </a:r>
            <a:r>
              <a:rPr lang="ru-RU" sz="2800" b="1" dirty="0" err="1" smtClean="0">
                <a:solidFill>
                  <a:srgbClr val="002060"/>
                </a:solidFill>
              </a:rPr>
              <a:t>територією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Росії</a:t>
            </a:r>
            <a:r>
              <a:rPr lang="ru-RU" sz="2800" b="1" dirty="0" smtClean="0">
                <a:solidFill>
                  <a:srgbClr val="002060"/>
                </a:solidFill>
              </a:rPr>
              <a:t>. </a:t>
            </a:r>
            <a:r>
              <a:rPr lang="ru-RU" sz="2800" b="1" dirty="0" err="1" smtClean="0">
                <a:solidFill>
                  <a:srgbClr val="002060"/>
                </a:solidFill>
              </a:rPr>
              <a:t>Об’єднались</a:t>
            </a:r>
            <a:r>
              <a:rPr lang="ru-RU" sz="2800" b="1" dirty="0" smtClean="0">
                <a:solidFill>
                  <a:srgbClr val="002060"/>
                </a:solidFill>
              </a:rPr>
              <a:t>  і </a:t>
            </a:r>
            <a:r>
              <a:rPr lang="ru-RU" sz="2800" b="1" dirty="0" err="1" smtClean="0">
                <a:solidFill>
                  <a:srgbClr val="002060"/>
                </a:solidFill>
              </a:rPr>
              <a:t>боронять</a:t>
            </a:r>
            <a:r>
              <a:rPr lang="ru-RU" sz="2800" b="1" dirty="0" smtClean="0">
                <a:solidFill>
                  <a:srgbClr val="002060"/>
                </a:solidFill>
              </a:rPr>
              <a:t> людей, землю від </a:t>
            </a:r>
            <a:r>
              <a:rPr lang="ru-RU" sz="2800" b="1" dirty="0" err="1" smtClean="0">
                <a:solidFill>
                  <a:srgbClr val="002060"/>
                </a:solidFill>
              </a:rPr>
              <a:t>ворогів</a:t>
            </a:r>
            <a:r>
              <a:rPr lang="ru-RU" sz="2800" b="1" dirty="0" smtClean="0">
                <a:solidFill>
                  <a:srgbClr val="002060"/>
                </a:solidFill>
              </a:rPr>
              <a:t>. </a:t>
            </a:r>
            <a:r>
              <a:rPr lang="ru-RU" sz="2800" b="1" dirty="0" err="1" smtClean="0">
                <a:solidFill>
                  <a:srgbClr val="002060"/>
                </a:solidFill>
              </a:rPr>
              <a:t>Наші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захисники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демонструють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мужність</a:t>
            </a:r>
            <a:r>
              <a:rPr lang="ru-RU" sz="2800" b="1" dirty="0" smtClean="0">
                <a:solidFill>
                  <a:srgbClr val="002060"/>
                </a:solidFill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</a:rPr>
              <a:t>мудрість</a:t>
            </a:r>
            <a:r>
              <a:rPr lang="ru-RU" sz="2800" b="1" dirty="0" smtClean="0">
                <a:solidFill>
                  <a:srgbClr val="002060"/>
                </a:solidFill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</a:rPr>
              <a:t>гідність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 rot="457916">
            <a:off x="3766676" y="2861972"/>
            <a:ext cx="2397501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dirty="0" smtClean="0">
                <a:solidFill>
                  <a:srgbClr val="00B050"/>
                </a:solidFill>
              </a:rPr>
              <a:t>природа</a:t>
            </a: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 rot="457916">
            <a:off x="6673193" y="2784332"/>
            <a:ext cx="1530555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dirty="0" smtClean="0">
                <a:solidFill>
                  <a:srgbClr val="002060"/>
                </a:solidFill>
              </a:rPr>
              <a:t>спорт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9139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6" grpId="0"/>
      <p:bldP spid="14" grpId="0" animBg="1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5155926" y="1413570"/>
            <a:ext cx="4680520" cy="4368293"/>
          </a:xfr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algn="l"/>
            <a:r>
              <a:rPr lang="ru-RU" sz="3200" b="1" dirty="0" err="1" smtClean="0"/>
              <a:t>Облітав</a:t>
            </a:r>
            <a:r>
              <a:rPr lang="ru-RU" sz="3200" b="1" dirty="0" smtClean="0"/>
              <a:t> </a:t>
            </a:r>
            <a:r>
              <a:rPr lang="ru-RU" sz="3200" b="1" dirty="0"/>
              <a:t>журавель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Сто </a:t>
            </a:r>
            <a:r>
              <a:rPr lang="ru-RU" sz="3200" b="1" dirty="0" err="1"/>
              <a:t>морів</a:t>
            </a:r>
            <a:r>
              <a:rPr lang="ru-RU" sz="3200" b="1" dirty="0"/>
              <a:t>, сто земель,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err="1" smtClean="0"/>
              <a:t>Облітав</a:t>
            </a:r>
            <a:r>
              <a:rPr lang="ru-RU" sz="3200" b="1" dirty="0"/>
              <a:t>, обходив,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err="1" smtClean="0"/>
              <a:t>Крила</a:t>
            </a:r>
            <a:r>
              <a:rPr lang="ru-RU" sz="3200" b="1" dirty="0"/>
              <a:t>, ноги натрудив.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Ми </a:t>
            </a:r>
            <a:r>
              <a:rPr lang="ru-RU" sz="3200" b="1" dirty="0" err="1"/>
              <a:t>спитали</a:t>
            </a:r>
            <a:r>
              <a:rPr lang="ru-RU" sz="3200" b="1" dirty="0"/>
              <a:t> журавля: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- </a:t>
            </a:r>
            <a:r>
              <a:rPr lang="ru-RU" sz="3200" b="1" dirty="0"/>
              <a:t>Де </a:t>
            </a:r>
            <a:r>
              <a:rPr lang="ru-RU" sz="3200" b="1" dirty="0" err="1"/>
              <a:t>найкращая</a:t>
            </a:r>
            <a:r>
              <a:rPr lang="ru-RU" sz="3200" b="1" dirty="0"/>
              <a:t> земля?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Журавель </a:t>
            </a:r>
            <a:r>
              <a:rPr lang="ru-RU" sz="3200" b="1" dirty="0"/>
              <a:t>відповідає: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- </a:t>
            </a:r>
            <a:r>
              <a:rPr lang="ru-RU" sz="3200" b="1" dirty="0"/>
              <a:t>Краще рідної </a:t>
            </a:r>
            <a:r>
              <a:rPr lang="ru-RU" sz="3200" b="1" dirty="0" err="1"/>
              <a:t>немає</a:t>
            </a:r>
            <a:r>
              <a:rPr lang="ru-RU" sz="3200" b="1" dirty="0"/>
              <a:t>! 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6" name="Заголовок 20"/>
          <p:cNvSpPr txBox="1">
            <a:spLocks/>
          </p:cNvSpPr>
          <p:nvPr/>
        </p:nvSpPr>
        <p:spPr>
          <a:xfrm>
            <a:off x="8655199" y="5662042"/>
            <a:ext cx="2981448" cy="648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FFFF00"/>
                </a:solidFill>
              </a:rPr>
              <a:t>Платон Воронько</a:t>
            </a:r>
          </a:p>
        </p:txBody>
      </p:sp>
      <p:sp>
        <p:nvSpPr>
          <p:cNvPr id="7" name="Заголовок 20"/>
          <p:cNvSpPr txBox="1">
            <a:spLocks/>
          </p:cNvSpPr>
          <p:nvPr/>
        </p:nvSpPr>
        <p:spPr>
          <a:xfrm>
            <a:off x="619423" y="444055"/>
            <a:ext cx="9217023" cy="8495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b="1" dirty="0">
                <a:solidFill>
                  <a:srgbClr val="FFFF00"/>
                </a:solidFill>
              </a:rPr>
              <a:t>ОБЛІТАВ ЖУРАВЕЛЬ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4" t="17741" r="14317" b="17416"/>
          <a:stretch/>
        </p:blipFill>
        <p:spPr bwMode="auto">
          <a:xfrm>
            <a:off x="10244975" y="187631"/>
            <a:ext cx="1522012" cy="146615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Картинки до тестів\Тварини\Ключ журав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22" y="1413570"/>
            <a:ext cx="4378865" cy="432048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33110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0"/>
          <p:cNvSpPr txBox="1">
            <a:spLocks/>
          </p:cNvSpPr>
          <p:nvPr/>
        </p:nvSpPr>
        <p:spPr>
          <a:xfrm>
            <a:off x="691431" y="444055"/>
            <a:ext cx="9217023" cy="8495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5400" b="1" dirty="0" smtClean="0">
                <a:solidFill>
                  <a:srgbClr val="FFFF00"/>
                </a:solidFill>
              </a:rPr>
              <a:t>Вікторина «Моя Україна»</a:t>
            </a:r>
            <a:endParaRPr lang="ru-RU" sz="5400" b="1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2574" y="1268760"/>
            <a:ext cx="8064896" cy="5509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sz="3200" b="1" dirty="0" err="1">
                <a:solidFill>
                  <a:srgbClr val="002060"/>
                </a:solidFill>
              </a:rPr>
              <a:t>Найвища</a:t>
            </a:r>
            <a:r>
              <a:rPr lang="ru-RU" sz="3200" b="1" dirty="0">
                <a:solidFill>
                  <a:srgbClr val="002060"/>
                </a:solidFill>
              </a:rPr>
              <a:t> гора  </a:t>
            </a:r>
            <a:r>
              <a:rPr lang="ru-RU" sz="3200" b="1" dirty="0" err="1">
                <a:solidFill>
                  <a:srgbClr val="002060"/>
                </a:solidFill>
              </a:rPr>
              <a:t>України</a:t>
            </a:r>
            <a:r>
              <a:rPr lang="ru-RU" sz="3200" b="1" dirty="0">
                <a:solidFill>
                  <a:srgbClr val="002060"/>
                </a:solidFill>
              </a:rPr>
              <a:t>?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sz="3200" dirty="0" err="1" smtClean="0">
                <a:solidFill>
                  <a:srgbClr val="002060"/>
                </a:solidFill>
              </a:rPr>
              <a:t>Найбільше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>
                <a:solidFill>
                  <a:srgbClr val="002060"/>
                </a:solidFill>
              </a:rPr>
              <a:t>море, </a:t>
            </a:r>
            <a:r>
              <a:rPr lang="ru-RU" sz="3200" dirty="0" err="1">
                <a:solidFill>
                  <a:srgbClr val="002060"/>
                </a:solidFill>
              </a:rPr>
              <a:t>що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омиває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Україну</a:t>
            </a:r>
            <a:r>
              <a:rPr lang="ru-RU" sz="3200" dirty="0">
                <a:solidFill>
                  <a:srgbClr val="002060"/>
                </a:solidFill>
              </a:rPr>
              <a:t>? </a:t>
            </a:r>
            <a:endParaRPr lang="ru-RU" sz="3200" dirty="0" smtClean="0">
              <a:solidFill>
                <a:srgbClr val="00206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sz="3200" dirty="0" err="1" smtClean="0">
                <a:solidFill>
                  <a:srgbClr val="002060"/>
                </a:solidFill>
              </a:rPr>
              <a:t>Найбільша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річка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нашої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держави</a:t>
            </a:r>
            <a:r>
              <a:rPr lang="ru-RU" sz="3200" dirty="0">
                <a:solidFill>
                  <a:srgbClr val="002060"/>
                </a:solidFill>
              </a:rPr>
              <a:t>? </a:t>
            </a:r>
            <a:endParaRPr lang="ru-RU" sz="3200" dirty="0" smtClean="0">
              <a:solidFill>
                <a:srgbClr val="00206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sz="3200" dirty="0" err="1" smtClean="0">
                <a:solidFill>
                  <a:srgbClr val="002060"/>
                </a:solidFill>
              </a:rPr>
              <a:t>Україна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>
                <a:solidFill>
                  <a:srgbClr val="002060"/>
                </a:solidFill>
              </a:rPr>
              <a:t>– </a:t>
            </a:r>
            <a:r>
              <a:rPr lang="ru-RU" sz="3200" dirty="0" err="1">
                <a:solidFill>
                  <a:srgbClr val="002060"/>
                </a:solidFill>
              </a:rPr>
              <a:t>європейська</a:t>
            </a:r>
            <a:r>
              <a:rPr lang="ru-RU" sz="3200" dirty="0">
                <a:solidFill>
                  <a:srgbClr val="002060"/>
                </a:solidFill>
              </a:rPr>
              <a:t> держава, </a:t>
            </a:r>
            <a:r>
              <a:rPr lang="ru-RU" sz="3200" dirty="0" err="1">
                <a:solidFill>
                  <a:srgbClr val="002060"/>
                </a:solidFill>
              </a:rPr>
              <a:t>назвіть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її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сусідів</a:t>
            </a:r>
            <a:r>
              <a:rPr lang="ru-RU" sz="3200" dirty="0" smtClean="0">
                <a:solidFill>
                  <a:srgbClr val="002060"/>
                </a:solidFill>
              </a:rPr>
              <a:t> (не </a:t>
            </a:r>
            <a:r>
              <a:rPr lang="ru-RU" sz="3200" dirty="0" err="1">
                <a:solidFill>
                  <a:srgbClr val="002060"/>
                </a:solidFill>
              </a:rPr>
              <a:t>менше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трьох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країн</a:t>
            </a:r>
            <a:r>
              <a:rPr lang="ru-RU" sz="3200" dirty="0" smtClean="0">
                <a:solidFill>
                  <a:srgbClr val="002060"/>
                </a:solidFill>
              </a:rPr>
              <a:t>).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3200" dirty="0" err="1" smtClean="0">
                <a:solidFill>
                  <a:srgbClr val="002060"/>
                </a:solidFill>
              </a:rPr>
              <a:t>Столиця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України</a:t>
            </a:r>
            <a:r>
              <a:rPr lang="ru-RU" sz="3200" dirty="0">
                <a:solidFill>
                  <a:srgbClr val="002060"/>
                </a:solidFill>
              </a:rPr>
              <a:t>.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3200" dirty="0" err="1" smtClean="0">
                <a:solidFill>
                  <a:srgbClr val="002060"/>
                </a:solidFill>
              </a:rPr>
              <a:t>Наймілкіше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>
                <a:solidFill>
                  <a:srgbClr val="002060"/>
                </a:solidFill>
              </a:rPr>
              <a:t>море у </a:t>
            </a:r>
            <a:r>
              <a:rPr lang="ru-RU" sz="3200" dirty="0" err="1" smtClean="0">
                <a:solidFill>
                  <a:srgbClr val="002060"/>
                </a:solidFill>
              </a:rPr>
              <a:t>світі</a:t>
            </a:r>
            <a:endParaRPr lang="ru-RU" sz="3200" dirty="0">
              <a:solidFill>
                <a:srgbClr val="00206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Місто</a:t>
            </a:r>
            <a:r>
              <a:rPr lang="ru-RU" sz="3200" dirty="0">
                <a:solidFill>
                  <a:srgbClr val="002060"/>
                </a:solidFill>
              </a:rPr>
              <a:t> – курорт на </a:t>
            </a:r>
            <a:r>
              <a:rPr lang="ru-RU" sz="3200" dirty="0" err="1">
                <a:solidFill>
                  <a:srgbClr val="002060"/>
                </a:solidFill>
              </a:rPr>
              <a:t>узбережжі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Азовського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моря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на </a:t>
            </a:r>
            <a:r>
              <a:rPr lang="ru-RU" sz="3200" dirty="0" err="1" smtClean="0">
                <a:solidFill>
                  <a:srgbClr val="002060"/>
                </a:solidFill>
              </a:rPr>
              <a:t>річці</a:t>
            </a:r>
            <a:r>
              <a:rPr lang="ru-RU" sz="3200" dirty="0" smtClean="0">
                <a:solidFill>
                  <a:srgbClr val="002060"/>
                </a:solidFill>
              </a:rPr>
              <a:t> Берда. </a:t>
            </a:r>
          </a:p>
          <a:p>
            <a:pPr marL="514350" lvl="0" indent="-514350">
              <a:buFont typeface="+mj-lt"/>
              <a:buAutoNum type="arabicPeriod"/>
            </a:pPr>
            <a:r>
              <a:rPr lang="uk-UA" sz="3200" dirty="0">
                <a:solidFill>
                  <a:srgbClr val="002060"/>
                </a:solidFill>
              </a:rPr>
              <a:t>Обласний центр, у якому розташоване місто Бердянськ</a:t>
            </a:r>
            <a:r>
              <a:rPr lang="uk-UA" sz="3200" dirty="0" smtClean="0">
                <a:solidFill>
                  <a:srgbClr val="002060"/>
                </a:solidFill>
              </a:rPr>
              <a:t>. </a:t>
            </a:r>
            <a:endParaRPr lang="uk-UA" sz="3200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575" y="1902407"/>
            <a:ext cx="8047856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12574" y="2359607"/>
            <a:ext cx="8064895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12574" y="2816807"/>
            <a:ext cx="8064895" cy="9707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12574" y="3813498"/>
            <a:ext cx="8047857" cy="4116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12574" y="4245546"/>
            <a:ext cx="8047857" cy="5516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2574" y="4797152"/>
            <a:ext cx="8047858" cy="9519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12574" y="5749068"/>
            <a:ext cx="8047858" cy="10288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4" t="17741" r="14317" b="17416"/>
          <a:stretch/>
        </p:blipFill>
        <p:spPr bwMode="auto">
          <a:xfrm>
            <a:off x="10244975" y="187631"/>
            <a:ext cx="1522012" cy="146615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D:\Картинки до тестів\800-800\_free_2024-11-11-20-31-58_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980" y="3355772"/>
            <a:ext cx="3285778" cy="328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47149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0"/>
          <p:cNvSpPr txBox="1">
            <a:spLocks/>
          </p:cNvSpPr>
          <p:nvPr/>
        </p:nvSpPr>
        <p:spPr>
          <a:xfrm>
            <a:off x="619423" y="444055"/>
            <a:ext cx="9217023" cy="8495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5400" b="1" dirty="0" smtClean="0">
                <a:solidFill>
                  <a:srgbClr val="FFFF00"/>
                </a:solidFill>
              </a:rPr>
              <a:t>Історія України за 3 хвилини</a:t>
            </a:r>
            <a:endParaRPr lang="ru-RU" sz="5400" b="1" dirty="0">
              <a:solidFill>
                <a:srgbClr val="FFFF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4" t="17741" r="14317" b="17416"/>
          <a:stretch/>
        </p:blipFill>
        <p:spPr bwMode="auto">
          <a:xfrm>
            <a:off x="10244975" y="187631"/>
            <a:ext cx="1522012" cy="146615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Історія України за 3 хвилини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422" y="1413569"/>
            <a:ext cx="8704970" cy="48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5207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6115655" y="1917626"/>
            <a:ext cx="3952727" cy="1368152"/>
          </a:xfr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/>
            <a:r>
              <a:rPr lang="ru-RU" sz="4000" b="1" dirty="0">
                <a:solidFill>
                  <a:srgbClr val="FFFF00"/>
                </a:solidFill>
              </a:rPr>
              <a:t>„</a:t>
            </a:r>
            <a:r>
              <a:rPr lang="ru-RU" sz="4000" b="1" dirty="0" err="1">
                <a:solidFill>
                  <a:srgbClr val="FFFF00"/>
                </a:solidFill>
              </a:rPr>
              <a:t>Батьківщина</a:t>
            </a:r>
            <a:r>
              <a:rPr lang="ru-RU" sz="4000" b="1" dirty="0">
                <a:solidFill>
                  <a:srgbClr val="FFFF00"/>
                </a:solidFill>
              </a:rPr>
              <a:t> для мене</a:t>
            </a:r>
            <a:r>
              <a:rPr lang="ru-RU" sz="4000" dirty="0">
                <a:solidFill>
                  <a:srgbClr val="FFFF00"/>
                </a:solidFill>
              </a:rPr>
              <a:t>…”</a:t>
            </a:r>
          </a:p>
        </p:txBody>
      </p:sp>
      <p:pic>
        <p:nvPicPr>
          <p:cNvPr id="5" name="Picture 2" descr="C:\Users\Тома\Desktop\Україна\560336_ukraina_golub_mir_uzor_2560x1600_(www.GdeFon.ru).jpg"/>
          <p:cNvPicPr>
            <a:picLocks noChangeAspect="1" noChangeArrowheads="1"/>
          </p:cNvPicPr>
          <p:nvPr/>
        </p:nvPicPr>
        <p:blipFill>
          <a:blip r:embed="rId2" cstate="print"/>
          <a:srcRect b="8046"/>
          <a:stretch>
            <a:fillRect/>
          </a:stretch>
        </p:blipFill>
        <p:spPr bwMode="auto">
          <a:xfrm>
            <a:off x="639386" y="1917626"/>
            <a:ext cx="5320372" cy="3190789"/>
          </a:xfrm>
          <a:prstGeom prst="rect">
            <a:avLst/>
          </a:prstGeom>
          <a:noFill/>
        </p:spPr>
      </p:pic>
      <p:sp>
        <p:nvSpPr>
          <p:cNvPr id="6" name="Заголовок 20"/>
          <p:cNvSpPr txBox="1">
            <a:spLocks/>
          </p:cNvSpPr>
          <p:nvPr/>
        </p:nvSpPr>
        <p:spPr>
          <a:xfrm>
            <a:off x="6092031" y="3732029"/>
            <a:ext cx="3888432" cy="1376386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>
                <a:solidFill>
                  <a:srgbClr val="002060"/>
                </a:solidFill>
              </a:rPr>
              <a:t>„Я </a:t>
            </a:r>
            <a:r>
              <a:rPr lang="ru-RU" sz="4000" b="1" dirty="0" err="1">
                <a:solidFill>
                  <a:srgbClr val="002060"/>
                </a:solidFill>
              </a:rPr>
              <a:t>бажаю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Батьківщині</a:t>
            </a:r>
            <a:r>
              <a:rPr lang="ru-RU" sz="4000" dirty="0">
                <a:solidFill>
                  <a:srgbClr val="002060"/>
                </a:solidFill>
              </a:rPr>
              <a:t>…”</a:t>
            </a:r>
          </a:p>
        </p:txBody>
      </p:sp>
      <p:sp>
        <p:nvSpPr>
          <p:cNvPr id="7" name="Заголовок 20"/>
          <p:cNvSpPr txBox="1">
            <a:spLocks/>
          </p:cNvSpPr>
          <p:nvPr/>
        </p:nvSpPr>
        <p:spPr>
          <a:xfrm>
            <a:off x="619423" y="444055"/>
            <a:ext cx="9217023" cy="8495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5400" b="1" dirty="0" smtClean="0">
                <a:solidFill>
                  <a:srgbClr val="FFFF00"/>
                </a:solidFill>
              </a:rPr>
              <a:t>Мої думки</a:t>
            </a:r>
            <a:endParaRPr lang="ru-RU" sz="5400" b="1" dirty="0">
              <a:solidFill>
                <a:srgbClr val="FFFF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4" t="17741" r="14317" b="17416"/>
          <a:stretch/>
        </p:blipFill>
        <p:spPr bwMode="auto">
          <a:xfrm>
            <a:off x="10244975" y="187631"/>
            <a:ext cx="1522012" cy="146615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16689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4" t="17741" r="14317" b="17416"/>
          <a:stretch/>
        </p:blipFill>
        <p:spPr bwMode="auto">
          <a:xfrm>
            <a:off x="10001328" y="623341"/>
            <a:ext cx="1522012" cy="146615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Картинки до тестів\800-800\_free_2024-11-11-20-32-12_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7" y="276204"/>
            <a:ext cx="6408712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72151" y="2709714"/>
            <a:ext cx="3744416" cy="3284511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Назви почуття, </a:t>
            </a:r>
            <a:br>
              <a:rPr lang="uk-UA" sz="3600" b="1" dirty="0" smtClean="0">
                <a:solidFill>
                  <a:schemeClr val="bg1"/>
                </a:solidFill>
              </a:rPr>
            </a:br>
            <a:r>
              <a:rPr lang="uk-UA" sz="3600" b="1" dirty="0" smtClean="0">
                <a:solidFill>
                  <a:schemeClr val="bg1"/>
                </a:solidFill>
              </a:rPr>
              <a:t>які відчуваєш на першому уроці </a:t>
            </a:r>
            <a:br>
              <a:rPr lang="uk-UA" sz="3600" b="1" dirty="0" smtClean="0">
                <a:solidFill>
                  <a:schemeClr val="bg1"/>
                </a:solidFill>
              </a:rPr>
            </a:br>
            <a:r>
              <a:rPr lang="uk-UA" sz="3600" b="1" dirty="0" smtClean="0">
                <a:solidFill>
                  <a:schemeClr val="bg1"/>
                </a:solidFill>
              </a:rPr>
              <a:t>1 вересня  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9673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cf.ppt-online.org/files/slide/s/s4F1yTXuRAkow523e9r6m0ZCaBxiYlMgWVhNq7/slide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7908">
            <a:off x="7388175" y="3655863"/>
            <a:ext cx="3549437" cy="2662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4.bp.blogspot.com/-6zZaUTG99JU/U4V6vc7h11I/AAAAAAAAABM/UMfd-gnJqZE/s1600/107455059_3185107_pritcha_o_pshenice_i_shahmat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358">
            <a:off x="7829476" y="1431634"/>
            <a:ext cx="3846875" cy="2885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# 6 Азовское побережье  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710">
            <a:off x="454006" y="3613509"/>
            <a:ext cx="3912439" cy="2470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encrypted-tbn0.gstatic.com/images?q=tbn:ANd9GcRQfDt4ga5fOpz-ptaWDoDObwJkO5mIv2lQQQ&amp;usqp=C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387" y="3907585"/>
            <a:ext cx="3672408" cy="2404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20"/>
          <p:cNvSpPr txBox="1">
            <a:spLocks/>
          </p:cNvSpPr>
          <p:nvPr/>
        </p:nvSpPr>
        <p:spPr>
          <a:xfrm>
            <a:off x="979463" y="332317"/>
            <a:ext cx="10369152" cy="8652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uk-UA" sz="6000" b="1" dirty="0">
                <a:solidFill>
                  <a:srgbClr val="FFFF00"/>
                </a:solidFill>
              </a:rPr>
              <a:t>Віртуальна </a:t>
            </a:r>
            <a:r>
              <a:rPr lang="uk-UA" sz="6000" b="1" dirty="0" smtClean="0">
                <a:solidFill>
                  <a:srgbClr val="FFFF00"/>
                </a:solidFill>
              </a:rPr>
              <a:t>подорож Україною</a:t>
            </a:r>
            <a:endParaRPr kumimoji="0" lang="ru-RU" sz="60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6" name="Picture 2" descr="https://i.pinimg.com/originals/18/8b/7e/188b7e25380f3e0ebeaede322700719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885">
            <a:off x="410929" y="1405648"/>
            <a:ext cx="3798387" cy="2690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4" t="17741" r="14317" b="17416"/>
          <a:stretch/>
        </p:blipFill>
        <p:spPr bwMode="auto">
          <a:xfrm>
            <a:off x="10244325" y="4979038"/>
            <a:ext cx="1522012" cy="146615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D:\Картинки до тестів\Природа\Шлях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479" y="1228270"/>
            <a:ext cx="3540224" cy="2655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272158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ÐÐ°ÑÑÐ¸Ð½ÐºÐ¸ Ð¿Ð¾ Ð·Ð°Ð¿ÑÐ¾ÑÑ ÐºÐ°ÑÑÐ° ÑÐºÑÐ°Ð¸Ð½Ñ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2733"/>
            <a:ext cx="12184063" cy="685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4" t="17741" r="14317" b="17416"/>
          <a:stretch/>
        </p:blipFill>
        <p:spPr bwMode="auto">
          <a:xfrm>
            <a:off x="10556527" y="4941962"/>
            <a:ext cx="1522012" cy="146615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02445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0"/>
          <p:cNvSpPr txBox="1">
            <a:spLocks/>
          </p:cNvSpPr>
          <p:nvPr/>
        </p:nvSpPr>
        <p:spPr>
          <a:xfrm>
            <a:off x="1634898" y="491128"/>
            <a:ext cx="7913517" cy="7784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uk-UA" sz="5400" b="1" dirty="0">
                <a:solidFill>
                  <a:srgbClr val="FFFF00"/>
                </a:solidFill>
              </a:rPr>
              <a:t>Мій дім - Україна</a:t>
            </a:r>
            <a:endParaRPr kumimoji="0" lang="ru-RU" sz="5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47415" y="1413570"/>
            <a:ext cx="10657184" cy="51125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rm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 algn="l">
              <a:buFontTx/>
              <a:buChar char="-"/>
            </a:pPr>
            <a:r>
              <a:rPr lang="ru-RU" sz="3600" dirty="0" smtClean="0">
                <a:solidFill>
                  <a:srgbClr val="002060"/>
                </a:solidFill>
              </a:rPr>
              <a:t>Україна – одна з </a:t>
            </a:r>
            <a:r>
              <a:rPr lang="ru-RU" sz="3600" dirty="0" err="1" smtClean="0">
                <a:solidFill>
                  <a:srgbClr val="002060"/>
                </a:solidFill>
              </a:rPr>
              <a:t>найбільших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європейських</a:t>
            </a:r>
            <a:r>
              <a:rPr lang="ru-RU" sz="3600" dirty="0" smtClean="0">
                <a:solidFill>
                  <a:srgbClr val="002060"/>
                </a:solidFill>
              </a:rPr>
              <a:t> держав.</a:t>
            </a:r>
          </a:p>
          <a:p>
            <a:pPr marL="361950" indent="-361950" algn="l">
              <a:buFontTx/>
              <a:buChar char="-"/>
            </a:pPr>
            <a:r>
              <a:rPr lang="ru-RU" sz="3600" dirty="0" smtClean="0">
                <a:solidFill>
                  <a:srgbClr val="002060"/>
                </a:solidFill>
              </a:rPr>
              <a:t>ЇЇ </a:t>
            </a:r>
            <a:r>
              <a:rPr lang="ru-RU" sz="3600" dirty="0" err="1" smtClean="0">
                <a:solidFill>
                  <a:srgbClr val="002060"/>
                </a:solidFill>
              </a:rPr>
              <a:t>площа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дорівнює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майже</a:t>
            </a:r>
            <a:r>
              <a:rPr lang="ru-RU" sz="3600" dirty="0" smtClean="0">
                <a:solidFill>
                  <a:srgbClr val="002060"/>
                </a:solidFill>
              </a:rPr>
              <a:t> 604 тис </a:t>
            </a:r>
            <a:r>
              <a:rPr lang="ru-RU" sz="3600" dirty="0" err="1" smtClean="0">
                <a:solidFill>
                  <a:srgbClr val="002060"/>
                </a:solidFill>
              </a:rPr>
              <a:t>кв</a:t>
            </a:r>
            <a:r>
              <a:rPr lang="ru-RU" sz="3600" dirty="0" smtClean="0">
                <a:solidFill>
                  <a:srgbClr val="002060"/>
                </a:solidFill>
              </a:rPr>
              <a:t> км. </a:t>
            </a:r>
          </a:p>
          <a:p>
            <a:pPr marL="361950" indent="-361950" algn="l">
              <a:buFontTx/>
              <a:buChar char="-"/>
            </a:pPr>
            <a:r>
              <a:rPr lang="ru-RU" sz="3600" dirty="0" smtClean="0">
                <a:solidFill>
                  <a:srgbClr val="002060"/>
                </a:solidFill>
              </a:rPr>
              <a:t>На її </a:t>
            </a:r>
            <a:r>
              <a:rPr lang="ru-RU" sz="3600" dirty="0" err="1" smtClean="0">
                <a:solidFill>
                  <a:srgbClr val="002060"/>
                </a:solidFill>
              </a:rPr>
              <a:t>території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нині</a:t>
            </a:r>
            <a:r>
              <a:rPr lang="ru-RU" sz="3600" dirty="0" smtClean="0">
                <a:solidFill>
                  <a:srgbClr val="002060"/>
                </a:solidFill>
              </a:rPr>
              <a:t> проживає понад 110 </a:t>
            </a:r>
            <a:r>
              <a:rPr lang="ru-RU" sz="3600" dirty="0" err="1" smtClean="0">
                <a:solidFill>
                  <a:srgbClr val="002060"/>
                </a:solidFill>
              </a:rPr>
              <a:t>національностей</a:t>
            </a:r>
            <a:r>
              <a:rPr lang="ru-RU" sz="3600" dirty="0" smtClean="0">
                <a:solidFill>
                  <a:srgbClr val="002060"/>
                </a:solidFill>
              </a:rPr>
              <a:t>. </a:t>
            </a:r>
          </a:p>
          <a:p>
            <a:pPr marL="361950" indent="-361950" algn="l">
              <a:buFontTx/>
              <a:buChar char="-"/>
            </a:pPr>
            <a:r>
              <a:rPr lang="ru-RU" sz="3600" dirty="0" err="1" smtClean="0">
                <a:solidFill>
                  <a:srgbClr val="002060"/>
                </a:solidFill>
              </a:rPr>
              <a:t>Чисельність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населення</a:t>
            </a:r>
            <a:r>
              <a:rPr lang="ru-RU" sz="3600" dirty="0" smtClean="0">
                <a:solidFill>
                  <a:srgbClr val="002060"/>
                </a:solidFill>
              </a:rPr>
              <a:t> України становить </a:t>
            </a:r>
          </a:p>
          <a:p>
            <a:pPr algn="l"/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smtClean="0">
                <a:solidFill>
                  <a:srgbClr val="002060"/>
                </a:solidFill>
              </a:rPr>
              <a:t>43 </a:t>
            </a:r>
            <a:r>
              <a:rPr lang="ru-RU" sz="3600" dirty="0" err="1" smtClean="0">
                <a:solidFill>
                  <a:srgbClr val="002060"/>
                </a:solidFill>
              </a:rPr>
              <a:t>мільйона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чоловік</a:t>
            </a:r>
            <a:r>
              <a:rPr lang="ru-RU" sz="3600" dirty="0" smtClean="0">
                <a:solidFill>
                  <a:srgbClr val="002060"/>
                </a:solidFill>
              </a:rPr>
              <a:t>. 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- </a:t>
            </a:r>
            <a:r>
              <a:rPr lang="ru-RU" sz="3600" dirty="0" err="1" smtClean="0">
                <a:solidFill>
                  <a:srgbClr val="002060"/>
                </a:solidFill>
              </a:rPr>
              <a:t>Оскiльки</a:t>
            </a:r>
            <a:r>
              <a:rPr lang="ru-RU" sz="3600" dirty="0" smtClean="0">
                <a:solidFill>
                  <a:srgbClr val="002060"/>
                </a:solidFill>
              </a:rPr>
              <a:t> це велика </a:t>
            </a:r>
            <a:r>
              <a:rPr lang="ru-RU" sz="3600" dirty="0" err="1" smtClean="0">
                <a:solidFill>
                  <a:srgbClr val="002060"/>
                </a:solidFill>
              </a:rPr>
              <a:t>країна</a:t>
            </a:r>
            <a:r>
              <a:rPr lang="ru-RU" sz="3600" dirty="0" smtClean="0">
                <a:solidFill>
                  <a:srgbClr val="002060"/>
                </a:solidFill>
              </a:rPr>
              <a:t>, то земля  </a:t>
            </a:r>
            <a:r>
              <a:rPr lang="ru-RU" sz="3600" dirty="0" err="1" smtClean="0">
                <a:solidFill>
                  <a:srgbClr val="002060"/>
                </a:solidFill>
              </a:rPr>
              <a:t>нашої</a:t>
            </a:r>
            <a:r>
              <a:rPr lang="ru-RU" sz="3600" dirty="0" smtClean="0">
                <a:solidFill>
                  <a:srgbClr val="002060"/>
                </a:solidFill>
              </a:rPr>
              <a:t>  </a:t>
            </a:r>
            <a:r>
              <a:rPr lang="ru-RU" sz="3600" dirty="0" err="1" smtClean="0">
                <a:solidFill>
                  <a:srgbClr val="002060"/>
                </a:solidFill>
              </a:rPr>
              <a:t>Батьківщини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багата</a:t>
            </a:r>
            <a:r>
              <a:rPr lang="ru-RU" sz="3600" dirty="0" smtClean="0">
                <a:solidFill>
                  <a:srgbClr val="002060"/>
                </a:solidFill>
              </a:rPr>
              <a:t> на </a:t>
            </a:r>
            <a:r>
              <a:rPr lang="ru-RU" sz="3600" dirty="0" err="1" smtClean="0">
                <a:solidFill>
                  <a:srgbClr val="002060"/>
                </a:solidFill>
              </a:rPr>
              <a:t>широкi</a:t>
            </a:r>
            <a:r>
              <a:rPr lang="ru-RU" sz="3600" dirty="0" smtClean="0">
                <a:solidFill>
                  <a:srgbClr val="002060"/>
                </a:solidFill>
              </a:rPr>
              <a:t> i </a:t>
            </a:r>
            <a:r>
              <a:rPr lang="ru-RU" sz="3600" dirty="0" err="1" smtClean="0">
                <a:solidFill>
                  <a:srgbClr val="002060"/>
                </a:solidFill>
              </a:rPr>
              <a:t>чарiвнi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простори</a:t>
            </a:r>
            <a:r>
              <a:rPr lang="ru-RU" sz="3600" dirty="0" smtClean="0">
                <a:solidFill>
                  <a:srgbClr val="002060"/>
                </a:solidFill>
              </a:rPr>
              <a:t>, </a:t>
            </a:r>
            <a:r>
              <a:rPr lang="ru-RU" sz="3600" dirty="0" err="1" smtClean="0">
                <a:solidFill>
                  <a:srgbClr val="002060"/>
                </a:solidFill>
              </a:rPr>
              <a:t>прекраснi</a:t>
            </a:r>
            <a:r>
              <a:rPr lang="ru-RU" sz="3600" dirty="0" smtClean="0">
                <a:solidFill>
                  <a:srgbClr val="002060"/>
                </a:solidFill>
              </a:rPr>
              <a:t> села i </a:t>
            </a:r>
            <a:r>
              <a:rPr lang="ru-RU" sz="3600" dirty="0" err="1" smtClean="0">
                <a:solidFill>
                  <a:srgbClr val="002060"/>
                </a:solidFill>
              </a:rPr>
              <a:t>мiста</a:t>
            </a:r>
            <a:r>
              <a:rPr lang="ru-RU" sz="3600" dirty="0" smtClean="0">
                <a:solidFill>
                  <a:srgbClr val="002060"/>
                </a:solidFill>
              </a:rPr>
              <a:t>.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4" t="17741" r="14317" b="17416"/>
          <a:stretch/>
        </p:blipFill>
        <p:spPr bwMode="auto">
          <a:xfrm>
            <a:off x="10244975" y="187631"/>
            <a:ext cx="1522012" cy="146615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D:\Картинки до тестів\800-800\_free_2024-11-11-20-20-36_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88375" y="2133650"/>
            <a:ext cx="2702803" cy="267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85810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0"/>
          <p:cNvSpPr txBox="1">
            <a:spLocks/>
          </p:cNvSpPr>
          <p:nvPr/>
        </p:nvSpPr>
        <p:spPr>
          <a:xfrm>
            <a:off x="1267496" y="491128"/>
            <a:ext cx="7848872" cy="7784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uk-UA" sz="6000" b="1" dirty="0" smtClean="0">
                <a:solidFill>
                  <a:srgbClr val="FFFF00"/>
                </a:solidFill>
              </a:rPr>
              <a:t>Моя пам’ять</a:t>
            </a:r>
            <a:endParaRPr kumimoji="0" lang="ru-RU" sz="60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5447" y="1373702"/>
            <a:ext cx="10513168" cy="28481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rmAutofit fontScale="92500" lnSpcReduction="10000"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b="1" dirty="0" smtClean="0">
                <a:solidFill>
                  <a:srgbClr val="FF0000"/>
                </a:solidFill>
              </a:rPr>
              <a:t>29 </a:t>
            </a:r>
            <a:r>
              <a:rPr lang="ru-RU" sz="2800" b="1" dirty="0" err="1">
                <a:solidFill>
                  <a:srgbClr val="FF0000"/>
                </a:solidFill>
              </a:rPr>
              <a:t>серпня</a:t>
            </a:r>
            <a:r>
              <a:rPr lang="ru-RU" sz="2800" b="1" dirty="0">
                <a:solidFill>
                  <a:srgbClr val="FF0000"/>
                </a:solidFill>
              </a:rPr>
              <a:t> — </a:t>
            </a:r>
            <a:r>
              <a:rPr lang="ru-RU" sz="2800" dirty="0" err="1" smtClean="0">
                <a:solidFill>
                  <a:srgbClr val="FF0000"/>
                </a:solidFill>
              </a:rPr>
              <a:t>вшанування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пам’яті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захисників</a:t>
            </a:r>
            <a:r>
              <a:rPr lang="ru-RU" sz="2800" dirty="0">
                <a:solidFill>
                  <a:srgbClr val="FF0000"/>
                </a:solidFill>
              </a:rPr>
              <a:t> та </a:t>
            </a:r>
            <a:r>
              <a:rPr lang="ru-RU" sz="2800" dirty="0" err="1">
                <a:solidFill>
                  <a:srgbClr val="FF0000"/>
                </a:solidFill>
              </a:rPr>
              <a:t>захисниць</a:t>
            </a:r>
            <a:r>
              <a:rPr lang="ru-RU" sz="2800" dirty="0">
                <a:solidFill>
                  <a:srgbClr val="FF0000"/>
                </a:solidFill>
              </a:rPr>
              <a:t> України, які </a:t>
            </a:r>
            <a:r>
              <a:rPr lang="ru-RU" sz="2800" dirty="0" err="1">
                <a:solidFill>
                  <a:srgbClr val="FF0000"/>
                </a:solidFill>
              </a:rPr>
              <a:t>загинули</a:t>
            </a:r>
            <a:r>
              <a:rPr lang="ru-RU" sz="2800" dirty="0">
                <a:solidFill>
                  <a:srgbClr val="FF0000"/>
                </a:solidFill>
              </a:rPr>
              <a:t> в </a:t>
            </a:r>
            <a:r>
              <a:rPr lang="ru-RU" sz="2800" dirty="0" err="1">
                <a:solidFill>
                  <a:srgbClr val="FF0000"/>
                </a:solidFill>
              </a:rPr>
              <a:t>боротьбі</a:t>
            </a:r>
            <a:r>
              <a:rPr lang="ru-RU" sz="2800" dirty="0">
                <a:solidFill>
                  <a:srgbClr val="FF0000"/>
                </a:solidFill>
              </a:rPr>
              <a:t> за </a:t>
            </a:r>
            <a:r>
              <a:rPr lang="ru-RU" sz="2800" dirty="0" err="1">
                <a:solidFill>
                  <a:srgbClr val="FF0000"/>
                </a:solidFill>
              </a:rPr>
              <a:t>незалежність</a:t>
            </a:r>
            <a:r>
              <a:rPr lang="ru-RU" sz="2800" dirty="0">
                <a:solidFill>
                  <a:srgbClr val="FF0000"/>
                </a:solidFill>
              </a:rPr>
              <a:t>, </a:t>
            </a:r>
            <a:r>
              <a:rPr lang="ru-RU" sz="2800" dirty="0" err="1">
                <a:solidFill>
                  <a:srgbClr val="FF0000"/>
                </a:solidFill>
              </a:rPr>
              <a:t>суверенітет</a:t>
            </a:r>
            <a:r>
              <a:rPr lang="ru-RU" sz="2800" dirty="0">
                <a:solidFill>
                  <a:srgbClr val="FF0000"/>
                </a:solidFill>
              </a:rPr>
              <a:t> і </a:t>
            </a:r>
            <a:r>
              <a:rPr lang="ru-RU" sz="2800" dirty="0" err="1">
                <a:solidFill>
                  <a:srgbClr val="FF0000"/>
                </a:solidFill>
              </a:rPr>
              <a:t>територіальну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цілісність</a:t>
            </a:r>
            <a:r>
              <a:rPr lang="ru-RU" sz="2800" dirty="0">
                <a:solidFill>
                  <a:srgbClr val="FF0000"/>
                </a:solidFill>
              </a:rPr>
              <a:t> України. </a:t>
            </a:r>
          </a:p>
          <a:p>
            <a:pPr algn="l"/>
            <a:r>
              <a:rPr lang="ru-RU" sz="2800" dirty="0" err="1" smtClean="0">
                <a:solidFill>
                  <a:srgbClr val="002060"/>
                </a:solidFill>
              </a:rPr>
              <a:t>Цю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>
                <a:solidFill>
                  <a:srgbClr val="002060"/>
                </a:solidFill>
              </a:rPr>
              <a:t>дату </a:t>
            </a:r>
            <a:r>
              <a:rPr lang="ru-RU" sz="2800" dirty="0" err="1">
                <a:solidFill>
                  <a:srgbClr val="002060"/>
                </a:solidFill>
              </a:rPr>
              <a:t>обрали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невипадково</a:t>
            </a:r>
            <a:r>
              <a:rPr lang="ru-RU" sz="2800" dirty="0">
                <a:solidFill>
                  <a:srgbClr val="002060"/>
                </a:solidFill>
              </a:rPr>
              <a:t>. У 2014 році саме цього дня </a:t>
            </a:r>
            <a:r>
              <a:rPr lang="ru-RU" sz="2800" dirty="0" err="1">
                <a:solidFill>
                  <a:srgbClr val="002060"/>
                </a:solidFill>
              </a:rPr>
              <a:t>стався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Іловайський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злочин</a:t>
            </a:r>
            <a:r>
              <a:rPr lang="ru-RU" sz="2800" dirty="0">
                <a:solidFill>
                  <a:srgbClr val="002060"/>
                </a:solidFill>
              </a:rPr>
              <a:t>: українських </a:t>
            </a:r>
            <a:r>
              <a:rPr lang="ru-RU" sz="2800" dirty="0" err="1">
                <a:solidFill>
                  <a:srgbClr val="002060"/>
                </a:solidFill>
              </a:rPr>
              <a:t>воїнів</a:t>
            </a:r>
            <a:r>
              <a:rPr lang="ru-RU" sz="2800" dirty="0">
                <a:solidFill>
                  <a:srgbClr val="002060"/>
                </a:solidFill>
              </a:rPr>
              <a:t>, які </a:t>
            </a:r>
            <a:r>
              <a:rPr lang="ru-RU" sz="2800" dirty="0" err="1">
                <a:solidFill>
                  <a:srgbClr val="002060"/>
                </a:solidFill>
              </a:rPr>
              <a:t>виходили</a:t>
            </a:r>
            <a:r>
              <a:rPr lang="ru-RU" sz="2800" dirty="0">
                <a:solidFill>
                  <a:srgbClr val="002060"/>
                </a:solidFill>
              </a:rPr>
              <a:t> з </a:t>
            </a:r>
            <a:r>
              <a:rPr lang="ru-RU" sz="2800" dirty="0" err="1">
                <a:solidFill>
                  <a:srgbClr val="002060"/>
                </a:solidFill>
              </a:rPr>
              <a:t>оточення</a:t>
            </a:r>
            <a:r>
              <a:rPr lang="ru-RU" sz="2800" dirty="0">
                <a:solidFill>
                  <a:srgbClr val="002060"/>
                </a:solidFill>
              </a:rPr>
              <a:t>, </a:t>
            </a:r>
            <a:r>
              <a:rPr lang="ru-RU" sz="2800" dirty="0" err="1">
                <a:solidFill>
                  <a:srgbClr val="002060"/>
                </a:solidFill>
              </a:rPr>
              <a:t>підло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розстріляли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російські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війська</a:t>
            </a:r>
            <a:r>
              <a:rPr lang="ru-RU" sz="2800" dirty="0">
                <a:solidFill>
                  <a:srgbClr val="002060"/>
                </a:solidFill>
              </a:rPr>
              <a:t>. Вони </a:t>
            </a:r>
            <a:r>
              <a:rPr lang="ru-RU" sz="2800" dirty="0" err="1">
                <a:solidFill>
                  <a:srgbClr val="002060"/>
                </a:solidFill>
              </a:rPr>
              <a:t>йшли</a:t>
            </a:r>
            <a:r>
              <a:rPr lang="ru-RU" sz="2800" dirty="0">
                <a:solidFill>
                  <a:srgbClr val="002060"/>
                </a:solidFill>
              </a:rPr>
              <a:t> крізь </a:t>
            </a:r>
            <a:r>
              <a:rPr lang="ru-RU" sz="2800" dirty="0" err="1">
                <a:solidFill>
                  <a:srgbClr val="002060"/>
                </a:solidFill>
              </a:rPr>
              <a:t>соняшникові</a:t>
            </a:r>
            <a:r>
              <a:rPr lang="ru-RU" sz="2800" dirty="0">
                <a:solidFill>
                  <a:srgbClr val="002060"/>
                </a:solidFill>
              </a:rPr>
              <a:t> поля, і </a:t>
            </a:r>
            <a:r>
              <a:rPr lang="ru-RU" sz="2800" dirty="0" err="1">
                <a:solidFill>
                  <a:srgbClr val="002060"/>
                </a:solidFill>
              </a:rPr>
              <a:t>відтоді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соняшник</a:t>
            </a:r>
            <a:r>
              <a:rPr lang="ru-RU" sz="2800" dirty="0">
                <a:solidFill>
                  <a:srgbClr val="002060"/>
                </a:solidFill>
              </a:rPr>
              <a:t> став символом </a:t>
            </a:r>
            <a:r>
              <a:rPr lang="ru-RU" sz="2800" dirty="0" err="1">
                <a:solidFill>
                  <a:srgbClr val="002060"/>
                </a:solidFill>
              </a:rPr>
              <a:t>нашої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скорботи</a:t>
            </a:r>
            <a:r>
              <a:rPr lang="ru-RU" sz="2800" dirty="0">
                <a:solidFill>
                  <a:srgbClr val="002060"/>
                </a:solidFill>
              </a:rPr>
              <a:t> та </a:t>
            </a:r>
            <a:r>
              <a:rPr lang="ru-RU" sz="2800" dirty="0" err="1">
                <a:solidFill>
                  <a:srgbClr val="002060"/>
                </a:solidFill>
              </a:rPr>
              <a:t>пам’яті</a:t>
            </a:r>
            <a:r>
              <a:rPr lang="ru-RU" sz="2800" dirty="0" smtClean="0">
                <a:solidFill>
                  <a:srgbClr val="002060"/>
                </a:solidFill>
              </a:rPr>
              <a:t>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253" y="4077866"/>
            <a:ext cx="4828362" cy="238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68386" y="4324107"/>
            <a:ext cx="4896545" cy="19411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solidFill>
                  <a:srgbClr val="002060"/>
                </a:solidFill>
              </a:rPr>
              <a:t>Ми </a:t>
            </a:r>
            <a:r>
              <a:rPr lang="ru-RU" sz="2800" dirty="0">
                <a:solidFill>
                  <a:srgbClr val="002060"/>
                </a:solidFill>
              </a:rPr>
              <a:t>не </a:t>
            </a:r>
            <a:r>
              <a:rPr lang="ru-RU" sz="2800" dirty="0" err="1">
                <a:solidFill>
                  <a:srgbClr val="002060"/>
                </a:solidFill>
              </a:rPr>
              <a:t>забудемо</a:t>
            </a:r>
            <a:r>
              <a:rPr lang="ru-RU" sz="2800" dirty="0">
                <a:solidFill>
                  <a:srgbClr val="002060"/>
                </a:solidFill>
              </a:rPr>
              <a:t> їхньої </a:t>
            </a:r>
            <a:r>
              <a:rPr lang="ru-RU" sz="2800" dirty="0" err="1">
                <a:solidFill>
                  <a:srgbClr val="002060"/>
                </a:solidFill>
              </a:rPr>
              <a:t>жертовності</a:t>
            </a:r>
            <a:r>
              <a:rPr lang="ru-RU" sz="2800" dirty="0">
                <a:solidFill>
                  <a:srgbClr val="002060"/>
                </a:solidFill>
              </a:rPr>
              <a:t>.</a:t>
            </a:r>
          </a:p>
          <a:p>
            <a:pPr algn="l"/>
            <a:r>
              <a:rPr lang="ru-RU" sz="2800" dirty="0">
                <a:solidFill>
                  <a:srgbClr val="002060"/>
                </a:solidFill>
              </a:rPr>
              <a:t>Ми </a:t>
            </a:r>
            <a:r>
              <a:rPr lang="ru-RU" sz="2800" dirty="0" err="1">
                <a:solidFill>
                  <a:srgbClr val="002060"/>
                </a:solidFill>
              </a:rPr>
              <a:t>завжди</a:t>
            </a:r>
            <a:r>
              <a:rPr lang="ru-RU" sz="2800" dirty="0">
                <a:solidFill>
                  <a:srgbClr val="002060"/>
                </a:solidFill>
              </a:rPr>
              <a:t> будемо </a:t>
            </a:r>
            <a:r>
              <a:rPr lang="ru-RU" sz="2800" dirty="0" err="1">
                <a:solidFill>
                  <a:srgbClr val="002060"/>
                </a:solidFill>
              </a:rPr>
              <a:t>вдячні</a:t>
            </a:r>
            <a:r>
              <a:rPr lang="ru-RU" sz="2800" dirty="0">
                <a:solidFill>
                  <a:srgbClr val="002060"/>
                </a:solidFill>
              </a:rPr>
              <a:t>.</a:t>
            </a:r>
          </a:p>
          <a:p>
            <a:pPr algn="l"/>
            <a:r>
              <a:rPr lang="ru-RU" sz="2800" dirty="0">
                <a:solidFill>
                  <a:srgbClr val="002060"/>
                </a:solidFill>
              </a:rPr>
              <a:t>Ми </a:t>
            </a:r>
            <a:r>
              <a:rPr lang="ru-RU" sz="2800" dirty="0" err="1">
                <a:solidFill>
                  <a:srgbClr val="002060"/>
                </a:solidFill>
              </a:rPr>
              <a:t>завжди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пам’ятатимемо</a:t>
            </a:r>
            <a:r>
              <a:rPr lang="ru-RU" sz="2800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4" t="17741" r="14317" b="17416"/>
          <a:stretch/>
        </p:blipFill>
        <p:spPr bwMode="auto">
          <a:xfrm>
            <a:off x="10244975" y="187631"/>
            <a:ext cx="1522012" cy="146615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06608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0"/>
          <p:cNvSpPr txBox="1">
            <a:spLocks/>
          </p:cNvSpPr>
          <p:nvPr/>
        </p:nvSpPr>
        <p:spPr>
          <a:xfrm>
            <a:off x="763439" y="491128"/>
            <a:ext cx="8894220" cy="7784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uk-UA" sz="5400" b="1" dirty="0" smtClean="0">
                <a:solidFill>
                  <a:srgbClr val="FFFF00"/>
                </a:solidFill>
              </a:rPr>
              <a:t>Асоціація «Війна»</a:t>
            </a:r>
            <a:endParaRPr kumimoji="0" lang="ru-RU" sz="5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49499" y="1382409"/>
            <a:ext cx="9577064" cy="536846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rm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1606318">
            <a:off x="5777259" y="4296405"/>
            <a:ext cx="2822984" cy="10801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dirty="0" smtClean="0">
                <a:solidFill>
                  <a:srgbClr val="002060"/>
                </a:solidFill>
              </a:rPr>
              <a:t>катастрофа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4" t="17741" r="14317" b="17416"/>
          <a:stretch/>
        </p:blipFill>
        <p:spPr bwMode="auto">
          <a:xfrm>
            <a:off x="10244975" y="187631"/>
            <a:ext cx="1522012" cy="146615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387799" y="1773610"/>
            <a:ext cx="2274070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dirty="0" err="1" smtClean="0">
                <a:solidFill>
                  <a:schemeClr val="accent3">
                    <a:lumMod val="50000"/>
                  </a:schemeClr>
                </a:solidFill>
              </a:rPr>
              <a:t>трагедія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 rot="20889064">
            <a:off x="7665215" y="2548605"/>
            <a:ext cx="1976180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dirty="0" err="1" smtClean="0">
                <a:solidFill>
                  <a:srgbClr val="FF0000"/>
                </a:solidFill>
              </a:rPr>
              <a:t>вибухи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 rot="18858702">
            <a:off x="6600826" y="1829320"/>
            <a:ext cx="1905423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dirty="0" smtClean="0">
                <a:solidFill>
                  <a:srgbClr val="7030A0"/>
                </a:solidFill>
              </a:rPr>
              <a:t>смерть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 rot="713565">
            <a:off x="1868645" y="2164808"/>
            <a:ext cx="2274070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</a:rPr>
              <a:t>загибель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 rot="21076161">
            <a:off x="1250973" y="3536989"/>
            <a:ext cx="2862192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dirty="0" err="1" smtClean="0">
                <a:solidFill>
                  <a:srgbClr val="C00000"/>
                </a:solidFill>
              </a:rPr>
              <a:t>руйнування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767925">
            <a:off x="7470235" y="3713618"/>
            <a:ext cx="1740931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</a:rPr>
              <a:t>страхи</a:t>
            </a:r>
            <a:endParaRPr lang="ru-RU" sz="4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 rot="20563351">
            <a:off x="1988233" y="4602765"/>
            <a:ext cx="2940608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 smtClean="0">
                <a:solidFill>
                  <a:srgbClr val="00B0F0"/>
                </a:solidFill>
              </a:rPr>
              <a:t>повітряна</a:t>
            </a:r>
            <a:r>
              <a:rPr lang="ru-RU" sz="4000" b="1" dirty="0" smtClean="0">
                <a:solidFill>
                  <a:srgbClr val="00B0F0"/>
                </a:solidFill>
              </a:rPr>
              <a:t> </a:t>
            </a:r>
          </a:p>
          <a:p>
            <a:r>
              <a:rPr lang="ru-RU" sz="4000" b="1" dirty="0" err="1" smtClean="0">
                <a:solidFill>
                  <a:srgbClr val="00B0F0"/>
                </a:solidFill>
              </a:rPr>
              <a:t>тривога</a:t>
            </a:r>
            <a:endParaRPr lang="ru-RU" sz="4000" b="1" dirty="0">
              <a:solidFill>
                <a:srgbClr val="00B0F0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913164" y="4566121"/>
            <a:ext cx="1223339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dirty="0" err="1" smtClean="0">
                <a:solidFill>
                  <a:srgbClr val="00B050"/>
                </a:solidFill>
              </a:rPr>
              <a:t>біль</a:t>
            </a: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103036" y="2807856"/>
            <a:ext cx="2843593" cy="1312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 smtClean="0">
                <a:solidFill>
                  <a:schemeClr val="accent6">
                    <a:lumMod val="75000"/>
                  </a:schemeClr>
                </a:solidFill>
              </a:rPr>
              <a:t>роз’єднані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4000" b="1" dirty="0" err="1" smtClean="0">
                <a:solidFill>
                  <a:schemeClr val="accent6">
                    <a:lumMod val="75000"/>
                  </a:schemeClr>
                </a:solidFill>
              </a:rPr>
              <a:t>родини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9598323" y="1730779"/>
            <a:ext cx="2218572" cy="23358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err="1" smtClean="0">
                <a:solidFill>
                  <a:srgbClr val="002060"/>
                </a:solidFill>
              </a:rPr>
              <a:t>Позитивні</a:t>
            </a:r>
            <a:r>
              <a:rPr lang="ru-RU" sz="2800" b="1" dirty="0" smtClean="0">
                <a:solidFill>
                  <a:srgbClr val="002060"/>
                </a:solidFill>
              </a:rPr>
              <a:t> чи </a:t>
            </a:r>
            <a:r>
              <a:rPr lang="ru-RU" sz="2800" b="1" dirty="0" err="1" smtClean="0">
                <a:solidFill>
                  <a:srgbClr val="002060"/>
                </a:solidFill>
              </a:rPr>
              <a:t>негативні</a:t>
            </a:r>
            <a:r>
              <a:rPr lang="ru-RU" sz="2800" b="1" dirty="0" smtClean="0">
                <a:solidFill>
                  <a:srgbClr val="002060"/>
                </a:solidFill>
              </a:rPr>
              <a:t> почуття </a:t>
            </a:r>
            <a:r>
              <a:rPr lang="ru-RU" sz="2800" b="1" dirty="0" err="1" smtClean="0">
                <a:solidFill>
                  <a:srgbClr val="002060"/>
                </a:solidFill>
              </a:rPr>
              <a:t>виражають</a:t>
            </a:r>
            <a:r>
              <a:rPr lang="ru-RU" sz="2800" b="1" dirty="0" smtClean="0">
                <a:solidFill>
                  <a:srgbClr val="002060"/>
                </a:solidFill>
              </a:rPr>
              <a:t> ці слова?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699543" y="2924867"/>
            <a:ext cx="1972794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агресія</a:t>
            </a:r>
            <a:endParaRPr lang="ru-RU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4389355" y="5300226"/>
            <a:ext cx="2218175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dirty="0" err="1" smtClean="0">
                <a:solidFill>
                  <a:srgbClr val="F733F7"/>
                </a:solidFill>
              </a:rPr>
              <a:t>окупація</a:t>
            </a:r>
            <a:endParaRPr lang="ru-RU" sz="4000" b="1" dirty="0">
              <a:solidFill>
                <a:srgbClr val="F733F7"/>
              </a:solidFill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9545160" y="4073288"/>
            <a:ext cx="2218572" cy="147918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108813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err="1" smtClean="0">
                <a:solidFill>
                  <a:srgbClr val="002060"/>
                </a:solidFill>
              </a:rPr>
              <a:t>Хвилина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мовчання</a:t>
            </a:r>
            <a:r>
              <a:rPr lang="ru-RU" sz="2800" b="1" dirty="0" smtClean="0">
                <a:solidFill>
                  <a:srgbClr val="002060"/>
                </a:solidFill>
              </a:rPr>
              <a:t> за </a:t>
            </a:r>
            <a:r>
              <a:rPr lang="ru-RU" sz="2800" b="1" dirty="0" err="1" smtClean="0">
                <a:solidFill>
                  <a:srgbClr val="002060"/>
                </a:solidFill>
              </a:rPr>
              <a:t>загиблими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" name="zvuk-metronoma-7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8723" y="5458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3985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5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6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3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4" y="274701"/>
            <a:ext cx="9731300" cy="706821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4800" b="1" dirty="0" err="1">
                <a:solidFill>
                  <a:srgbClr val="FFFF00"/>
                </a:solidFill>
              </a:rPr>
              <a:t>Дмитро</a:t>
            </a:r>
            <a:r>
              <a:rPr lang="ru-RU" sz="4800" b="1" dirty="0">
                <a:solidFill>
                  <a:srgbClr val="FFFF00"/>
                </a:solidFill>
              </a:rPr>
              <a:t> “Да </a:t>
            </a:r>
            <a:r>
              <a:rPr lang="ru-RU" sz="4800" b="1" dirty="0" err="1">
                <a:solidFill>
                  <a:srgbClr val="FFFF00"/>
                </a:solidFill>
              </a:rPr>
              <a:t>Вінчі</a:t>
            </a:r>
            <a:r>
              <a:rPr lang="ru-RU" sz="4800" b="1" dirty="0">
                <a:solidFill>
                  <a:srgbClr val="FFFF00"/>
                </a:solidFill>
              </a:rPr>
              <a:t>” </a:t>
            </a:r>
            <a:r>
              <a:rPr lang="ru-RU" sz="4800" b="1" dirty="0" err="1" smtClean="0">
                <a:solidFill>
                  <a:srgbClr val="FFFF00"/>
                </a:solidFill>
              </a:rPr>
              <a:t>Коцюбайло</a:t>
            </a:r>
            <a:endParaRPr lang="ru-RU" sz="48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s://nus.org.ua/wp-content/uploads/2025/08/word-image-109994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99" y="3238782"/>
            <a:ext cx="5074151" cy="295232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48727" y="3212435"/>
            <a:ext cx="6218259" cy="3323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	</a:t>
            </a:r>
            <a:r>
              <a:rPr lang="ru-RU" b="1" dirty="0" err="1" smtClean="0">
                <a:solidFill>
                  <a:srgbClr val="0070C0"/>
                </a:solidFill>
              </a:rPr>
              <a:t>Побратими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згадували</a:t>
            </a:r>
            <a:r>
              <a:rPr lang="ru-RU" b="1" dirty="0">
                <a:solidFill>
                  <a:srgbClr val="0070C0"/>
                </a:solidFill>
              </a:rPr>
              <a:t>: “Да </a:t>
            </a:r>
            <a:r>
              <a:rPr lang="ru-RU" b="1" dirty="0" err="1">
                <a:solidFill>
                  <a:srgbClr val="0070C0"/>
                </a:solidFill>
              </a:rPr>
              <a:t>Вінчі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завжди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йшов</a:t>
            </a:r>
            <a:r>
              <a:rPr lang="ru-RU" b="1" dirty="0">
                <a:solidFill>
                  <a:srgbClr val="0070C0"/>
                </a:solidFill>
              </a:rPr>
              <a:t> першим. Він </a:t>
            </a:r>
            <a:r>
              <a:rPr lang="ru-RU" b="1" dirty="0" err="1">
                <a:solidFill>
                  <a:srgbClr val="0070C0"/>
                </a:solidFill>
              </a:rPr>
              <a:t>мав</a:t>
            </a:r>
            <a:r>
              <a:rPr lang="ru-RU" b="1" dirty="0">
                <a:solidFill>
                  <a:srgbClr val="0070C0"/>
                </a:solidFill>
              </a:rPr>
              <a:t> талант робити з людей команду, бо сам </a:t>
            </a:r>
            <a:r>
              <a:rPr lang="ru-RU" b="1" dirty="0" err="1">
                <a:solidFill>
                  <a:srgbClr val="0070C0"/>
                </a:solidFill>
              </a:rPr>
              <a:t>ніколи</a:t>
            </a:r>
            <a:r>
              <a:rPr lang="ru-RU" b="1" dirty="0">
                <a:solidFill>
                  <a:srgbClr val="0070C0"/>
                </a:solidFill>
              </a:rPr>
              <a:t> не </a:t>
            </a:r>
            <a:r>
              <a:rPr lang="ru-RU" b="1" dirty="0" err="1">
                <a:solidFill>
                  <a:srgbClr val="0070C0"/>
                </a:solidFill>
              </a:rPr>
              <a:t>боявся</a:t>
            </a:r>
            <a:r>
              <a:rPr lang="ru-RU" b="1" dirty="0">
                <a:solidFill>
                  <a:srgbClr val="0070C0"/>
                </a:solidFill>
              </a:rPr>
              <a:t>”.</a:t>
            </a:r>
          </a:p>
          <a:p>
            <a:pPr algn="just"/>
            <a:r>
              <a:rPr lang="ru-RU" b="1" dirty="0" err="1" smtClean="0">
                <a:solidFill>
                  <a:srgbClr val="0070C0"/>
                </a:solidFill>
              </a:rPr>
              <a:t>Дмитро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загинув</a:t>
            </a:r>
            <a:r>
              <a:rPr lang="ru-RU" b="1" dirty="0">
                <a:solidFill>
                  <a:srgbClr val="0070C0"/>
                </a:solidFill>
              </a:rPr>
              <a:t> 7 </a:t>
            </a:r>
            <a:r>
              <a:rPr lang="ru-RU" b="1" dirty="0" err="1">
                <a:solidFill>
                  <a:srgbClr val="0070C0"/>
                </a:solidFill>
              </a:rPr>
              <a:t>березня</a:t>
            </a:r>
            <a:r>
              <a:rPr lang="ru-RU" b="1" dirty="0">
                <a:solidFill>
                  <a:srgbClr val="0070C0"/>
                </a:solidFill>
              </a:rPr>
              <a:t> 2023 року під </a:t>
            </a:r>
            <a:r>
              <a:rPr lang="ru-RU" b="1" dirty="0" err="1">
                <a:solidFill>
                  <a:srgbClr val="0070C0"/>
                </a:solidFill>
              </a:rPr>
              <a:t>Бахмутом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>
                <a:solidFill>
                  <a:srgbClr val="0070C0"/>
                </a:solidFill>
              </a:rPr>
              <a:t>залишившись</a:t>
            </a:r>
            <a:r>
              <a:rPr lang="ru-RU" b="1" dirty="0">
                <a:solidFill>
                  <a:srgbClr val="0070C0"/>
                </a:solidFill>
              </a:rPr>
              <a:t> на </a:t>
            </a:r>
            <a:r>
              <a:rPr lang="ru-RU" b="1" dirty="0" err="1">
                <a:solidFill>
                  <a:srgbClr val="0070C0"/>
                </a:solidFill>
              </a:rPr>
              <a:t>передовій</a:t>
            </a:r>
            <a:r>
              <a:rPr lang="ru-RU" b="1" dirty="0">
                <a:solidFill>
                  <a:srgbClr val="0070C0"/>
                </a:solidFill>
              </a:rPr>
              <a:t> до </a:t>
            </a:r>
            <a:r>
              <a:rPr lang="ru-RU" b="1" dirty="0" err="1">
                <a:solidFill>
                  <a:srgbClr val="0070C0"/>
                </a:solidFill>
              </a:rPr>
              <a:t>останнього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подиху</a:t>
            </a:r>
            <a:r>
              <a:rPr lang="ru-RU" b="1" dirty="0">
                <a:solidFill>
                  <a:srgbClr val="0070C0"/>
                </a:solidFill>
              </a:rPr>
              <a:t>. Він — </a:t>
            </a:r>
            <a:r>
              <a:rPr lang="ru-RU" b="1" dirty="0" err="1">
                <a:solidFill>
                  <a:srgbClr val="0070C0"/>
                </a:solidFill>
              </a:rPr>
              <a:t>наймолодший</a:t>
            </a:r>
            <a:r>
              <a:rPr lang="ru-RU" b="1" dirty="0">
                <a:solidFill>
                  <a:srgbClr val="0070C0"/>
                </a:solidFill>
              </a:rPr>
              <a:t> Герой України, кавалер ордена “Золота </a:t>
            </a:r>
            <a:r>
              <a:rPr lang="ru-RU" b="1" dirty="0" err="1">
                <a:solidFill>
                  <a:srgbClr val="0070C0"/>
                </a:solidFill>
              </a:rPr>
              <a:t>Зірка</a:t>
            </a:r>
            <a:r>
              <a:rPr lang="ru-RU" b="1" dirty="0">
                <a:solidFill>
                  <a:srgbClr val="0070C0"/>
                </a:solidFill>
              </a:rPr>
              <a:t>” (посмертно) та ордена “За </a:t>
            </a:r>
            <a:r>
              <a:rPr lang="ru-RU" b="1" dirty="0" err="1">
                <a:solidFill>
                  <a:srgbClr val="0070C0"/>
                </a:solidFill>
              </a:rPr>
              <a:t>мужність</a:t>
            </a:r>
            <a:r>
              <a:rPr lang="ru-RU" b="1" dirty="0">
                <a:solidFill>
                  <a:srgbClr val="0070C0"/>
                </a:solidFill>
              </a:rPr>
              <a:t>” ІІІ </a:t>
            </a:r>
            <a:r>
              <a:rPr lang="ru-RU" b="1" dirty="0" err="1">
                <a:solidFill>
                  <a:srgbClr val="0070C0"/>
                </a:solidFill>
              </a:rPr>
              <a:t>ступеня</a:t>
            </a:r>
            <a:r>
              <a:rPr lang="ru-RU" b="1" dirty="0" smtClean="0">
                <a:solidFill>
                  <a:srgbClr val="0070C0"/>
                </a:solidFill>
              </a:rPr>
              <a:t>. Йому було 27 років.</a:t>
            </a:r>
            <a:endParaRPr lang="ru-RU" b="1" dirty="0">
              <a:solidFill>
                <a:srgbClr val="0070C0"/>
              </a:solidFill>
            </a:endParaRPr>
          </a:p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	Його </a:t>
            </a:r>
            <a:r>
              <a:rPr lang="ru-RU" b="1" dirty="0" err="1">
                <a:solidFill>
                  <a:srgbClr val="0070C0"/>
                </a:solidFill>
              </a:rPr>
              <a:t>підрозділ</a:t>
            </a:r>
            <a:r>
              <a:rPr lang="ru-RU" b="1" dirty="0">
                <a:solidFill>
                  <a:srgbClr val="0070C0"/>
                </a:solidFill>
              </a:rPr>
              <a:t>, “Вовки Да </a:t>
            </a:r>
            <a:r>
              <a:rPr lang="ru-RU" b="1" dirty="0" err="1">
                <a:solidFill>
                  <a:srgbClr val="0070C0"/>
                </a:solidFill>
              </a:rPr>
              <a:t>Вінчі</a:t>
            </a:r>
            <a:r>
              <a:rPr lang="ru-RU" b="1" dirty="0">
                <a:solidFill>
                  <a:srgbClr val="0070C0"/>
                </a:solidFill>
              </a:rPr>
              <a:t>”, </a:t>
            </a:r>
            <a:r>
              <a:rPr lang="ru-RU" b="1" dirty="0" err="1">
                <a:solidFill>
                  <a:srgbClr val="0070C0"/>
                </a:solidFill>
              </a:rPr>
              <a:t>продовжує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воювати</a:t>
            </a:r>
            <a:r>
              <a:rPr lang="ru-RU" b="1" dirty="0">
                <a:solidFill>
                  <a:srgbClr val="0070C0"/>
                </a:solidFill>
              </a:rPr>
              <a:t> й </a:t>
            </a:r>
            <a:r>
              <a:rPr lang="ru-RU" b="1" dirty="0" err="1">
                <a:solidFill>
                  <a:srgbClr val="0070C0"/>
                </a:solidFill>
              </a:rPr>
              <a:t>сьогодні</a:t>
            </a:r>
            <a:r>
              <a:rPr lang="ru-RU" b="1" dirty="0">
                <a:solidFill>
                  <a:srgbClr val="0070C0"/>
                </a:solidFill>
              </a:rPr>
              <a:t> під його </a:t>
            </a:r>
            <a:r>
              <a:rPr lang="ru-RU" b="1" dirty="0" err="1">
                <a:solidFill>
                  <a:srgbClr val="0070C0"/>
                </a:solidFill>
              </a:rPr>
              <a:t>ім’ям</a:t>
            </a:r>
            <a:r>
              <a:rPr lang="ru-RU" b="1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7416" y="1125538"/>
            <a:ext cx="1116124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70C0"/>
                </a:solidFill>
              </a:rPr>
              <a:t>У </a:t>
            </a:r>
            <a:r>
              <a:rPr lang="ru-RU" b="1" dirty="0" err="1">
                <a:solidFill>
                  <a:srgbClr val="0070C0"/>
                </a:solidFill>
              </a:rPr>
              <a:t>шкільному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дворі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Дмитро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завжди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мав</a:t>
            </a:r>
            <a:r>
              <a:rPr lang="ru-RU" b="1" dirty="0">
                <a:solidFill>
                  <a:srgbClr val="0070C0"/>
                </a:solidFill>
              </a:rPr>
              <a:t> за </a:t>
            </a:r>
            <a:r>
              <a:rPr lang="ru-RU" b="1" dirty="0" err="1">
                <a:solidFill>
                  <a:srgbClr val="0070C0"/>
                </a:solidFill>
              </a:rPr>
              <a:t>вухом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олівець</a:t>
            </a:r>
            <a:r>
              <a:rPr lang="ru-RU" b="1" dirty="0">
                <a:solidFill>
                  <a:srgbClr val="0070C0"/>
                </a:solidFill>
              </a:rPr>
              <a:t>. Він </a:t>
            </a:r>
            <a:r>
              <a:rPr lang="ru-RU" b="1" dirty="0" err="1">
                <a:solidFill>
                  <a:srgbClr val="0070C0"/>
                </a:solidFill>
              </a:rPr>
              <a:t>малював</a:t>
            </a:r>
            <a:r>
              <a:rPr lang="ru-RU" b="1" dirty="0">
                <a:solidFill>
                  <a:srgbClr val="0070C0"/>
                </a:solidFill>
              </a:rPr>
              <a:t> будь-де і будь-що: </a:t>
            </a:r>
            <a:r>
              <a:rPr lang="ru-RU" b="1" dirty="0" err="1">
                <a:solidFill>
                  <a:srgbClr val="0070C0"/>
                </a:solidFill>
              </a:rPr>
              <a:t>драконів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>
                <a:solidFill>
                  <a:srgbClr val="0070C0"/>
                </a:solidFill>
              </a:rPr>
              <a:t>комікси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>
                <a:solidFill>
                  <a:srgbClr val="0070C0"/>
                </a:solidFill>
              </a:rPr>
              <a:t>вигадані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карти</a:t>
            </a:r>
            <a:r>
              <a:rPr lang="ru-RU" b="1" dirty="0">
                <a:solidFill>
                  <a:srgbClr val="0070C0"/>
                </a:solidFill>
              </a:rPr>
              <a:t> з “</a:t>
            </a:r>
            <a:r>
              <a:rPr lang="ru-RU" b="1" dirty="0" err="1">
                <a:solidFill>
                  <a:srgbClr val="0070C0"/>
                </a:solidFill>
              </a:rPr>
              <a:t>таємними</a:t>
            </a:r>
            <a:r>
              <a:rPr lang="ru-RU" b="1" dirty="0">
                <a:solidFill>
                  <a:srgbClr val="0070C0"/>
                </a:solidFill>
              </a:rPr>
              <a:t>” маршрутами. За </a:t>
            </a:r>
            <a:r>
              <a:rPr lang="ru-RU" b="1" dirty="0" err="1">
                <a:solidFill>
                  <a:srgbClr val="0070C0"/>
                </a:solidFill>
              </a:rPr>
              <a:t>цю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творчу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звичку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друзі</a:t>
            </a:r>
            <a:r>
              <a:rPr lang="ru-RU" b="1" dirty="0">
                <a:solidFill>
                  <a:srgbClr val="0070C0"/>
                </a:solidFill>
              </a:rPr>
              <a:t> назвали його Да </a:t>
            </a:r>
            <a:r>
              <a:rPr lang="ru-RU" b="1" dirty="0" err="1">
                <a:solidFill>
                  <a:srgbClr val="0070C0"/>
                </a:solidFill>
              </a:rPr>
              <a:t>Вінчі</a:t>
            </a:r>
            <a:r>
              <a:rPr lang="ru-RU" b="1" dirty="0">
                <a:solidFill>
                  <a:srgbClr val="0070C0"/>
                </a:solidFill>
              </a:rPr>
              <a:t>. Він </a:t>
            </a:r>
            <a:r>
              <a:rPr lang="ru-RU" b="1" dirty="0" err="1">
                <a:solidFill>
                  <a:srgbClr val="0070C0"/>
                </a:solidFill>
              </a:rPr>
              <a:t>умів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бачити</a:t>
            </a:r>
            <a:r>
              <a:rPr lang="ru-RU" b="1" dirty="0">
                <a:solidFill>
                  <a:srgbClr val="0070C0"/>
                </a:solidFill>
              </a:rPr>
              <a:t> картину </a:t>
            </a:r>
            <a:r>
              <a:rPr lang="ru-RU" b="1" dirty="0" err="1">
                <a:solidFill>
                  <a:srgbClr val="0070C0"/>
                </a:solidFill>
              </a:rPr>
              <a:t>ширше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>
                <a:solidFill>
                  <a:srgbClr val="0070C0"/>
                </a:solidFill>
              </a:rPr>
              <a:t>ніж</a:t>
            </a:r>
            <a:r>
              <a:rPr lang="ru-RU" b="1" dirty="0">
                <a:solidFill>
                  <a:srgbClr val="0070C0"/>
                </a:solidFill>
              </a:rPr>
              <a:t> інші — і в житті, і на </a:t>
            </a:r>
            <a:r>
              <a:rPr lang="ru-RU" b="1" dirty="0" err="1">
                <a:solidFill>
                  <a:srgbClr val="0070C0"/>
                </a:solidFill>
              </a:rPr>
              <a:t>війні</a:t>
            </a:r>
            <a:r>
              <a:rPr lang="ru-RU" b="1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Коли </a:t>
            </a:r>
            <a:r>
              <a:rPr lang="ru-RU" b="1" dirty="0" err="1">
                <a:solidFill>
                  <a:srgbClr val="0070C0"/>
                </a:solidFill>
              </a:rPr>
              <a:t>країну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охопила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війна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>
                <a:solidFill>
                  <a:srgbClr val="0070C0"/>
                </a:solidFill>
              </a:rPr>
              <a:t>Дмитро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пішов</a:t>
            </a:r>
            <a:r>
              <a:rPr lang="ru-RU" b="1" dirty="0">
                <a:solidFill>
                  <a:srgbClr val="0070C0"/>
                </a:solidFill>
              </a:rPr>
              <a:t> добровольцем. Його </a:t>
            </a:r>
            <a:r>
              <a:rPr lang="ru-RU" b="1" dirty="0" err="1">
                <a:solidFill>
                  <a:srgbClr val="0070C0"/>
                </a:solidFill>
              </a:rPr>
              <a:t>штурмова</a:t>
            </a:r>
            <a:r>
              <a:rPr lang="ru-RU" b="1" dirty="0">
                <a:solidFill>
                  <a:srgbClr val="0070C0"/>
                </a:solidFill>
              </a:rPr>
              <a:t> рота </a:t>
            </a:r>
            <a:r>
              <a:rPr lang="ru-RU" b="1" dirty="0" err="1">
                <a:solidFill>
                  <a:srgbClr val="0070C0"/>
                </a:solidFill>
              </a:rPr>
              <a:t>трималася</a:t>
            </a:r>
            <a:r>
              <a:rPr lang="ru-RU" b="1" dirty="0">
                <a:solidFill>
                  <a:srgbClr val="0070C0"/>
                </a:solidFill>
              </a:rPr>
              <a:t> там, де інші </a:t>
            </a:r>
            <a:r>
              <a:rPr lang="ru-RU" b="1" dirty="0" err="1">
                <a:solidFill>
                  <a:srgbClr val="0070C0"/>
                </a:solidFill>
              </a:rPr>
              <a:t>підрозділи</a:t>
            </a:r>
            <a:r>
              <a:rPr lang="ru-RU" b="1" dirty="0">
                <a:solidFill>
                  <a:srgbClr val="0070C0"/>
                </a:solidFill>
              </a:rPr>
              <a:t> не могли. “</a:t>
            </a:r>
            <a:r>
              <a:rPr lang="ru-RU" b="1" dirty="0" err="1">
                <a:solidFill>
                  <a:srgbClr val="0070C0"/>
                </a:solidFill>
              </a:rPr>
              <a:t>Тримаймося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>
                <a:solidFill>
                  <a:srgbClr val="0070C0"/>
                </a:solidFill>
              </a:rPr>
              <a:t>хлопці</a:t>
            </a:r>
            <a:r>
              <a:rPr lang="ru-RU" b="1" dirty="0">
                <a:solidFill>
                  <a:srgbClr val="0070C0"/>
                </a:solidFill>
              </a:rPr>
              <a:t>, ще </a:t>
            </a:r>
            <a:r>
              <a:rPr lang="ru-RU" b="1" dirty="0" err="1">
                <a:solidFill>
                  <a:srgbClr val="0070C0"/>
                </a:solidFill>
              </a:rPr>
              <a:t>трохи</a:t>
            </a:r>
            <a:r>
              <a:rPr lang="ru-RU" b="1" dirty="0">
                <a:solidFill>
                  <a:srgbClr val="0070C0"/>
                </a:solidFill>
              </a:rPr>
              <a:t>”, — казав він, коли земля </a:t>
            </a:r>
            <a:r>
              <a:rPr lang="ru-RU" b="1" dirty="0" err="1">
                <a:solidFill>
                  <a:srgbClr val="0070C0"/>
                </a:solidFill>
              </a:rPr>
              <a:t>здригалася</a:t>
            </a:r>
            <a:r>
              <a:rPr lang="ru-RU" b="1" dirty="0">
                <a:solidFill>
                  <a:srgbClr val="0070C0"/>
                </a:solidFill>
              </a:rPr>
              <a:t> від “</a:t>
            </a:r>
            <a:r>
              <a:rPr lang="ru-RU" b="1" dirty="0" err="1">
                <a:solidFill>
                  <a:srgbClr val="0070C0"/>
                </a:solidFill>
              </a:rPr>
              <a:t>Градів</a:t>
            </a:r>
            <a:r>
              <a:rPr lang="ru-RU" b="1" dirty="0">
                <a:solidFill>
                  <a:srgbClr val="0070C0"/>
                </a:solidFill>
              </a:rPr>
              <a:t>”. Спокій у його </a:t>
            </a:r>
            <a:r>
              <a:rPr lang="ru-RU" b="1" dirty="0" err="1">
                <a:solidFill>
                  <a:srgbClr val="0070C0"/>
                </a:solidFill>
              </a:rPr>
              <a:t>голосі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врятував</a:t>
            </a:r>
            <a:r>
              <a:rPr lang="ru-RU" b="1" dirty="0">
                <a:solidFill>
                  <a:srgbClr val="0070C0"/>
                </a:solidFill>
              </a:rPr>
              <a:t> не </a:t>
            </a:r>
            <a:r>
              <a:rPr lang="ru-RU" b="1" dirty="0" err="1">
                <a:solidFill>
                  <a:srgbClr val="0070C0"/>
                </a:solidFill>
              </a:rPr>
              <a:t>одне</a:t>
            </a:r>
            <a:r>
              <a:rPr lang="ru-RU" b="1" dirty="0">
                <a:solidFill>
                  <a:srgbClr val="0070C0"/>
                </a:solidFill>
              </a:rPr>
              <a:t> життя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4" t="17741" r="14317" b="17416"/>
          <a:stretch/>
        </p:blipFill>
        <p:spPr bwMode="auto">
          <a:xfrm>
            <a:off x="10793349" y="187631"/>
            <a:ext cx="973637" cy="93790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86186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ідлітків, які загинули в окупованому Бердянську, нагороджено посмерт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42" y="2997746"/>
            <a:ext cx="6635142" cy="359403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7415" y="1130762"/>
            <a:ext cx="11089232" cy="193899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</a:rPr>
              <a:t>Указом Президента України </a:t>
            </a:r>
            <a:r>
              <a:rPr lang="ru-RU" sz="2400" b="1" dirty="0" smtClean="0">
                <a:solidFill>
                  <a:srgbClr val="002060"/>
                </a:solidFill>
              </a:rPr>
              <a:t>орденом </a:t>
            </a:r>
            <a:r>
              <a:rPr lang="ru-RU" sz="2400" b="1" dirty="0" err="1">
                <a:solidFill>
                  <a:srgbClr val="002060"/>
                </a:solidFill>
              </a:rPr>
              <a:t>Свободи</a:t>
            </a:r>
            <a:r>
              <a:rPr lang="ru-RU" sz="2400" b="1" dirty="0">
                <a:solidFill>
                  <a:srgbClr val="002060"/>
                </a:solidFill>
              </a:rPr>
              <a:t> було посмертно </a:t>
            </a:r>
            <a:r>
              <a:rPr lang="ru-RU" sz="2400" b="1" dirty="0" err="1">
                <a:solidFill>
                  <a:srgbClr val="002060"/>
                </a:solidFill>
              </a:rPr>
              <a:t>нагороджено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двох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підлітків</a:t>
            </a:r>
            <a:r>
              <a:rPr lang="ru-RU" sz="2400" b="1" dirty="0">
                <a:solidFill>
                  <a:srgbClr val="002060"/>
                </a:solidFill>
              </a:rPr>
              <a:t> з </a:t>
            </a:r>
            <a:r>
              <a:rPr lang="ru-RU" sz="2400" b="1" dirty="0" err="1">
                <a:solidFill>
                  <a:srgbClr val="002060"/>
                </a:solidFill>
              </a:rPr>
              <a:t>Бердянська</a:t>
            </a:r>
            <a:r>
              <a:rPr lang="ru-RU" sz="2400" b="1" dirty="0">
                <a:solidFill>
                  <a:srgbClr val="002060"/>
                </a:solidFill>
              </a:rPr>
              <a:t> — </a:t>
            </a:r>
            <a:r>
              <a:rPr lang="ru-RU" sz="2400" b="1" dirty="0" err="1">
                <a:solidFill>
                  <a:srgbClr val="002060"/>
                </a:solidFill>
              </a:rPr>
              <a:t>Тіграна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Оганнісяна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та </a:t>
            </a:r>
            <a:r>
              <a:rPr lang="ru-RU" sz="2400" b="1" dirty="0" err="1">
                <a:solidFill>
                  <a:srgbClr val="002060"/>
                </a:solidFill>
              </a:rPr>
              <a:t>Микиту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Ханганова</a:t>
            </a:r>
            <a:r>
              <a:rPr lang="ru-RU" sz="2400" b="1" dirty="0" smtClean="0">
                <a:solidFill>
                  <a:srgbClr val="002060"/>
                </a:solidFill>
              </a:rPr>
              <a:t> – за </a:t>
            </a:r>
            <a:r>
              <a:rPr lang="ru-RU" sz="2400" b="1" dirty="0">
                <a:solidFill>
                  <a:srgbClr val="002060"/>
                </a:solidFill>
              </a:rPr>
              <a:t>громадянську </a:t>
            </a:r>
            <a:r>
              <a:rPr lang="ru-RU" sz="2400" b="1" dirty="0" err="1">
                <a:solidFill>
                  <a:srgbClr val="002060"/>
                </a:solidFill>
              </a:rPr>
              <a:t>мужність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патріотизм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самовіддане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відстоювання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суверенітету</a:t>
            </a:r>
            <a:r>
              <a:rPr lang="ru-RU" sz="2400" b="1" dirty="0">
                <a:solidFill>
                  <a:srgbClr val="002060"/>
                </a:solidFill>
              </a:rPr>
              <a:t> та </a:t>
            </a:r>
            <a:r>
              <a:rPr lang="ru-RU" sz="2400" b="1" dirty="0" err="1">
                <a:solidFill>
                  <a:srgbClr val="002060"/>
                </a:solidFill>
              </a:rPr>
              <a:t>незалежності</a:t>
            </a:r>
            <a:r>
              <a:rPr lang="ru-RU" sz="2400" b="1" dirty="0">
                <a:solidFill>
                  <a:srgbClr val="002060"/>
                </a:solidFill>
              </a:rPr>
              <a:t> Української </a:t>
            </a:r>
            <a:r>
              <a:rPr lang="ru-RU" sz="2400" b="1" dirty="0" err="1">
                <a:solidFill>
                  <a:srgbClr val="002060"/>
                </a:solidFill>
              </a:rPr>
              <a:t>держави</a:t>
            </a:r>
            <a:r>
              <a:rPr lang="ru-RU" sz="2400" b="1" dirty="0">
                <a:solidFill>
                  <a:srgbClr val="002060"/>
                </a:solidFill>
              </a:rPr>
              <a:t>, а також </a:t>
            </a:r>
            <a:r>
              <a:rPr lang="ru-RU" sz="2400" b="1" dirty="0" err="1">
                <a:solidFill>
                  <a:srgbClr val="002060"/>
                </a:solidFill>
              </a:rPr>
              <a:t>конституційних</a:t>
            </a:r>
            <a:r>
              <a:rPr lang="ru-RU" sz="2400" b="1" dirty="0">
                <a:solidFill>
                  <a:srgbClr val="002060"/>
                </a:solidFill>
              </a:rPr>
              <a:t> прав та свобод людини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16168" y="2853730"/>
            <a:ext cx="4304356" cy="267765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2060"/>
                </a:solidFill>
              </a:rPr>
              <a:t>Російська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влада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звинуватила</a:t>
            </a:r>
            <a:r>
              <a:rPr lang="ru-RU" sz="2400" b="1" dirty="0">
                <a:solidFill>
                  <a:srgbClr val="002060"/>
                </a:solidFill>
              </a:rPr>
              <a:t> їх у </a:t>
            </a:r>
            <a:r>
              <a:rPr lang="ru-RU" sz="2400" b="1" dirty="0" err="1">
                <a:solidFill>
                  <a:srgbClr val="002060"/>
                </a:solidFill>
              </a:rPr>
              <a:t>нібито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підготовці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диверсії</a:t>
            </a:r>
            <a:r>
              <a:rPr lang="ru-RU" sz="2400" b="1" dirty="0">
                <a:solidFill>
                  <a:srgbClr val="002060"/>
                </a:solidFill>
              </a:rPr>
              <a:t> на </a:t>
            </a:r>
            <a:r>
              <a:rPr lang="ru-RU" sz="2400" b="1" dirty="0" err="1">
                <a:solidFill>
                  <a:srgbClr val="002060"/>
                </a:solidFill>
              </a:rPr>
              <a:t>залізниці</a:t>
            </a:r>
            <a:r>
              <a:rPr lang="ru-RU" sz="2400" b="1" dirty="0">
                <a:solidFill>
                  <a:srgbClr val="002060"/>
                </a:solidFill>
              </a:rPr>
              <a:t>. </a:t>
            </a:r>
            <a:r>
              <a:rPr lang="ru-RU" sz="2400" b="1" dirty="0" err="1">
                <a:solidFill>
                  <a:srgbClr val="002060"/>
                </a:solidFill>
              </a:rPr>
              <a:t>Підлітків</a:t>
            </a:r>
            <a:r>
              <a:rPr lang="ru-RU" sz="2400" b="1" dirty="0">
                <a:solidFill>
                  <a:srgbClr val="002060"/>
                </a:solidFill>
              </a:rPr>
              <a:t> було вбито, </a:t>
            </a:r>
            <a:r>
              <a:rPr lang="ru-RU" sz="2400" b="1" dirty="0" err="1">
                <a:solidFill>
                  <a:srgbClr val="002060"/>
                </a:solidFill>
              </a:rPr>
              <a:t>ймовірно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співробітниками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російських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силових</a:t>
            </a:r>
            <a:r>
              <a:rPr lang="ru-RU" sz="2400" b="1" dirty="0">
                <a:solidFill>
                  <a:srgbClr val="002060"/>
                </a:solidFill>
              </a:rPr>
              <a:t> структур</a:t>
            </a:r>
            <a:r>
              <a:rPr lang="ru-RU" sz="2400" b="1" dirty="0" smtClean="0">
                <a:solidFill>
                  <a:srgbClr val="002060"/>
                </a:solidFill>
              </a:rPr>
              <a:t>. Їм було по 16 років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763438" y="333450"/>
            <a:ext cx="10626155" cy="706821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4800" b="1" dirty="0" err="1" smtClean="0">
                <a:solidFill>
                  <a:srgbClr val="FFFF00"/>
                </a:solidFill>
              </a:rPr>
              <a:t>Тігран</a:t>
            </a:r>
            <a:r>
              <a:rPr lang="ru-RU" sz="4800" b="1" dirty="0" smtClean="0">
                <a:solidFill>
                  <a:srgbClr val="FFFF00"/>
                </a:solidFill>
              </a:rPr>
              <a:t> </a:t>
            </a:r>
            <a:r>
              <a:rPr lang="ru-RU" sz="4800" b="1" dirty="0" err="1" smtClean="0">
                <a:solidFill>
                  <a:srgbClr val="FFFF00"/>
                </a:solidFill>
              </a:rPr>
              <a:t>Оганнісян</a:t>
            </a:r>
            <a:r>
              <a:rPr lang="ru-RU" sz="4800" b="1" dirty="0" smtClean="0">
                <a:solidFill>
                  <a:srgbClr val="FFFF00"/>
                </a:solidFill>
              </a:rPr>
              <a:t> та </a:t>
            </a:r>
            <a:r>
              <a:rPr lang="ru-RU" sz="4800" b="1" dirty="0" err="1" smtClean="0">
                <a:solidFill>
                  <a:srgbClr val="FFFF00"/>
                </a:solidFill>
              </a:rPr>
              <a:t>Микита</a:t>
            </a:r>
            <a:r>
              <a:rPr lang="ru-RU" sz="4800" b="1" dirty="0" smtClean="0">
                <a:solidFill>
                  <a:srgbClr val="FFFF00"/>
                </a:solidFill>
              </a:rPr>
              <a:t> </a:t>
            </a:r>
            <a:r>
              <a:rPr lang="ru-RU" sz="4800" b="1" dirty="0" err="1" smtClean="0">
                <a:solidFill>
                  <a:srgbClr val="FFFF00"/>
                </a:solidFill>
              </a:rPr>
              <a:t>Ханганов</a:t>
            </a:r>
            <a:endParaRPr lang="ru-RU" sz="4800" b="1" dirty="0">
              <a:solidFill>
                <a:srgbClr val="FFFF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4" t="17741" r="14317" b="17416"/>
          <a:stretch/>
        </p:blipFill>
        <p:spPr bwMode="auto">
          <a:xfrm>
            <a:off x="10098511" y="5114921"/>
            <a:ext cx="1522012" cy="146615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97594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</TotalTime>
  <Words>434</Words>
  <Application>Microsoft Office PowerPoint</Application>
  <PresentationFormat>Произвольный</PresentationFormat>
  <Paragraphs>72</Paragraphs>
  <Slides>14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Герої серед нас</vt:lpstr>
      <vt:lpstr>Назви почуття,  які відчуваєш на першому уроці  1 вересня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Дмитро “Да Вінчі” Коцюбайло</vt:lpstr>
      <vt:lpstr>Тігран Оганнісян та Микита Ханганов</vt:lpstr>
      <vt:lpstr>Презентация PowerPoint</vt:lpstr>
      <vt:lpstr>Облітав журавель  Сто морів, сто земель,  Облітав, обходив,  Крила, ноги натрудив.  Ми спитали журавля:  - Де найкращая земля?  Журавель відповідає:  - Краще рідної немає! </vt:lpstr>
      <vt:lpstr>Презентация PowerPoint</vt:lpstr>
      <vt:lpstr>Презентация PowerPoint</vt:lpstr>
      <vt:lpstr>„Батьківщина для мене…”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32</cp:revision>
  <dcterms:created xsi:type="dcterms:W3CDTF">2025-08-27T14:01:18Z</dcterms:created>
  <dcterms:modified xsi:type="dcterms:W3CDTF">2025-08-31T10:44:29Z</dcterms:modified>
</cp:coreProperties>
</file>