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727" r:id="rId3"/>
    <p:sldId id="725" r:id="rId4"/>
    <p:sldId id="724" r:id="rId5"/>
    <p:sldId id="723" r:id="rId6"/>
    <p:sldId id="666" r:id="rId7"/>
    <p:sldId id="719" r:id="rId8"/>
    <p:sldId id="720" r:id="rId9"/>
    <p:sldId id="684" r:id="rId10"/>
    <p:sldId id="699" r:id="rId11"/>
    <p:sldId id="698" r:id="rId12"/>
    <p:sldId id="728" r:id="rId13"/>
    <p:sldId id="701" r:id="rId14"/>
    <p:sldId id="713" r:id="rId15"/>
    <p:sldId id="72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27"/>
            <p14:sldId id="725"/>
            <p14:sldId id="724"/>
            <p14:sldId id="723"/>
            <p14:sldId id="666"/>
            <p14:sldId id="719"/>
            <p14:sldId id="720"/>
            <p14:sldId id="684"/>
            <p14:sldId id="699"/>
            <p14:sldId id="698"/>
            <p14:sldId id="728"/>
            <p14:sldId id="701"/>
            <p14:sldId id="713"/>
            <p14:sldId id="7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/>
  <p:cmAuthor id="2" name="Василь Цупа" initials="ВЦ" lastIdx="1" clrIdx="1"/>
  <p:cmAuthor id="3" name="gulevataya.anna@gmail.com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FF99"/>
    <a:srgbClr val="00B050"/>
    <a:srgbClr val="C6109F"/>
    <a:srgbClr val="2F3242"/>
    <a:srgbClr val="FF3131"/>
    <a:srgbClr val="295FFF"/>
    <a:srgbClr val="BA1CBA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Повторення нумерації чисел від 1 до 100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Додавання і віднімання чисел, пов’язані з нумерацією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Розклада-ння</a:t>
          </a:r>
          <a:r>
            <a:rPr lang="uk-UA" sz="3200" dirty="0" smtClean="0"/>
            <a:t> чисел на розрядні доданки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Розв’язання простої задачі на </a:t>
          </a:r>
          <a:r>
            <a:rPr lang="uk-UA" sz="3200" dirty="0" err="1" smtClean="0"/>
            <a:t>знаходже-ння</a:t>
          </a:r>
          <a:r>
            <a:rPr lang="uk-UA" sz="3200" dirty="0" smtClean="0"/>
            <a:t> суми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5339" custLinFactX="434022" custLinFactNeighborX="500000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2005" custLinFactX="146283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7953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6179" custLinFactX="-290084" custLinFactNeighborX="-30000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15C41-D4E2-4EEF-A9AC-FF5C50748CAA}" type="presOf" srcId="{B8BDD424-9492-4512-80FF-938BF7CFE1AC}" destId="{D128CD1A-1E54-41AB-ABBF-267B83BF69D9}" srcOrd="0" destOrd="0" presId="urn:microsoft.com/office/officeart/2005/8/layout/hList6"/>
    <dgm:cxn modelId="{25681FD7-DC3C-4C04-9291-0D5E1C29BC26}" type="presOf" srcId="{289AA968-9F58-4A6E-B11C-582CA574AD65}" destId="{6408D3F1-0C0E-4F5D-B5D5-053E6D4B4C50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EDD4036E-0760-4D62-B7A8-9130C0E836EE}" type="presOf" srcId="{17FCBCD0-5166-44EF-A995-697AB50FC98B}" destId="{8C93B566-6306-40C5-A3D5-B84E788E517B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A91B964C-5AC6-471E-B174-5559FCAA79D5}" type="presOf" srcId="{6115EC9A-5D0A-49BC-89B0-C823DAA39B65}" destId="{00E23834-4C97-4BAD-9028-AA93134EBB29}" srcOrd="0" destOrd="0" presId="urn:microsoft.com/office/officeart/2005/8/layout/hList6"/>
    <dgm:cxn modelId="{2B56B2DE-CDC6-442F-AA7F-D2F048FE9FD1}" type="presOf" srcId="{BC7931E8-86A7-44AD-A246-C659A84EF1D0}" destId="{D2B473EA-0294-46C9-BEB1-B63C89DB6F91}" srcOrd="0" destOrd="0" presId="urn:microsoft.com/office/officeart/2005/8/layout/hList6"/>
    <dgm:cxn modelId="{88B02586-53CE-4814-9C7D-C219AA49D716}" type="presParOf" srcId="{6408D3F1-0C0E-4F5D-B5D5-053E6D4B4C50}" destId="{D128CD1A-1E54-41AB-ABBF-267B83BF69D9}" srcOrd="0" destOrd="0" presId="urn:microsoft.com/office/officeart/2005/8/layout/hList6"/>
    <dgm:cxn modelId="{0321CEC7-555A-4C03-9790-F18E716F1E61}" type="presParOf" srcId="{6408D3F1-0C0E-4F5D-B5D5-053E6D4B4C50}" destId="{ECBD397D-046F-40AA-B079-23418C3C10A6}" srcOrd="1" destOrd="0" presId="urn:microsoft.com/office/officeart/2005/8/layout/hList6"/>
    <dgm:cxn modelId="{3E86EB2D-418C-4538-BFE8-0967FE8349AB}" type="presParOf" srcId="{6408D3F1-0C0E-4F5D-B5D5-053E6D4B4C50}" destId="{00E23834-4C97-4BAD-9028-AA93134EBB29}" srcOrd="2" destOrd="0" presId="urn:microsoft.com/office/officeart/2005/8/layout/hList6"/>
    <dgm:cxn modelId="{00C31962-C168-4B0C-A23B-3FFC58F4D179}" type="presParOf" srcId="{6408D3F1-0C0E-4F5D-B5D5-053E6D4B4C50}" destId="{8876FB75-3E41-41EA-914C-4542E25630F3}" srcOrd="3" destOrd="0" presId="urn:microsoft.com/office/officeart/2005/8/layout/hList6"/>
    <dgm:cxn modelId="{53EC0A0F-99C6-4902-BC87-7DA2D41EAF49}" type="presParOf" srcId="{6408D3F1-0C0E-4F5D-B5D5-053E6D4B4C50}" destId="{8C93B566-6306-40C5-A3D5-B84E788E517B}" srcOrd="4" destOrd="0" presId="urn:microsoft.com/office/officeart/2005/8/layout/hList6"/>
    <dgm:cxn modelId="{49502672-E962-4A9B-95FC-E7A5D015767A}" type="presParOf" srcId="{6408D3F1-0C0E-4F5D-B5D5-053E6D4B4C50}" destId="{B4E8D5E2-E5AE-41CC-80D3-5A0016AFADCC}" srcOrd="5" destOrd="0" presId="urn:microsoft.com/office/officeart/2005/8/layout/hList6"/>
    <dgm:cxn modelId="{55672A4D-C666-4DC9-9607-D7CC8880063E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67515" y="880979"/>
          <a:ext cx="4272497" cy="2510538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Розв’язання простої задачі на </a:t>
          </a:r>
          <a:r>
            <a:rPr lang="uk-UA" sz="3200" kern="1200" dirty="0" err="1" smtClean="0"/>
            <a:t>знаходже-ння</a:t>
          </a:r>
          <a:r>
            <a:rPr lang="uk-UA" sz="3200" kern="1200" dirty="0" smtClean="0"/>
            <a:t> суми</a:t>
          </a:r>
          <a:endParaRPr lang="ru-RU" sz="3200" b="1" kern="1200" dirty="0"/>
        </a:p>
      </dsp:txBody>
      <dsp:txXfrm rot="5400000">
        <a:off x="8148494" y="854499"/>
        <a:ext cx="2510538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606212" y="823406"/>
          <a:ext cx="4272497" cy="2625684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Розклада-ння</a:t>
          </a:r>
          <a:r>
            <a:rPr lang="uk-UA" sz="3200" kern="1200" dirty="0" smtClean="0"/>
            <a:t> чисел на розрядні доданки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429619" y="854498"/>
        <a:ext cx="2625684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813316" y="858402"/>
          <a:ext cx="4272497" cy="2555691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Повторення нумерації чисел від 1 до 100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5087" y="854498"/>
        <a:ext cx="2555691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897320" y="787355"/>
          <a:ext cx="4272497" cy="2697785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Додавання і віднімання чисел, пов’язані з нумерацією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684676" y="854498"/>
        <a:ext cx="269778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E68B-412B-444A-8DA2-A44F3AAD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801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5771" y="971206"/>
            <a:ext cx="9089572" cy="175432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Ознайомлення з підручником. Нумерація </a:t>
            </a:r>
            <a:r>
              <a:rPr lang="uk-UA" sz="3600" b="1" dirty="0">
                <a:solidFill>
                  <a:srgbClr val="7030A0"/>
                </a:solidFill>
              </a:rPr>
              <a:t>чисел першої сотні. Додавання і віднімання </a:t>
            </a:r>
            <a:r>
              <a:rPr lang="uk-UA" sz="3600" b="1" dirty="0" smtClean="0">
                <a:solidFill>
                  <a:srgbClr val="7030A0"/>
                </a:solidFill>
              </a:rPr>
              <a:t>в </a:t>
            </a:r>
            <a:r>
              <a:rPr lang="uk-UA" sz="3600" b="1" dirty="0">
                <a:solidFill>
                  <a:srgbClr val="7030A0"/>
                </a:solidFill>
              </a:rPr>
              <a:t>межах </a:t>
            </a:r>
            <a:r>
              <a:rPr lang="uk-UA" sz="3600" b="1" dirty="0" smtClean="0">
                <a:solidFill>
                  <a:srgbClr val="7030A0"/>
                </a:solidFill>
              </a:rPr>
              <a:t>сотні. Задача на знаходження суми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математика\Новая папка\діти  та школа для презентац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1" y="3415535"/>
            <a:ext cx="3463209" cy="22276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88570" y="3704179"/>
            <a:ext cx="3446773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smtClean="0">
                <a:solidFill>
                  <a:srgbClr val="7030A0"/>
                </a:solidFill>
              </a:rPr>
              <a:t>-2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71962" y="2166048"/>
            <a:ext cx="17866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12+13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5451" y="3148140"/>
            <a:ext cx="173316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20+30=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296696" y="4042731"/>
            <a:ext cx="176192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55-15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33025" y="4891328"/>
            <a:ext cx="137569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37-7=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7960" y="2166048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6823" y="3142239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5183" y="3916099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0722" y="4891328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</a:p>
        </p:txBody>
      </p:sp>
      <p:pic>
        <p:nvPicPr>
          <p:cNvPr id="3075" name="Picture 3" descr="C:\Users\user\Downloads\pngwing.com (17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83" y="1595292"/>
            <a:ext cx="2942575" cy="376047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152845" y="625157"/>
            <a:ext cx="9833651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 усно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42828" y="2199197"/>
            <a:ext cx="16353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78-70=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742828" y="3142240"/>
            <a:ext cx="16353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99-90=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33317" y="4109275"/>
            <a:ext cx="21499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45-40+7=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60521" y="4938743"/>
            <a:ext cx="240963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100-80+6=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552139" y="2166047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537682" y="3145189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962775" y="4038697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170155" y="4940271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</a:t>
            </a: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4468752" y="1402942"/>
            <a:ext cx="6517744" cy="62114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Запиши </a:t>
            </a:r>
            <a:r>
              <a:rPr lang="uk-UA" sz="2400" b="1" dirty="0" smtClean="0">
                <a:solidFill>
                  <a:srgbClr val="7030A0"/>
                </a:solidFill>
              </a:rPr>
              <a:t>розв’язання двох останніх виразів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7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104036" y="1237172"/>
            <a:ext cx="10279312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74342" y="4637800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934425" y="4421709"/>
            <a:ext cx="90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к.)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38405" y="4637800"/>
            <a:ext cx="440143" cy="28893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62629" y="1196303"/>
            <a:ext cx="2872592" cy="1381360"/>
            <a:chOff x="4945854" y="1196303"/>
            <a:chExt cx="2872592" cy="138136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69085447-83EF-41C4-B955-1D080D2D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854" y="1196303"/>
              <a:ext cx="2705164" cy="138136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50" t="43000" r="21809" b="43158"/>
            <a:stretch/>
          </p:blipFill>
          <p:spPr>
            <a:xfrm>
              <a:off x="7363430" y="1560917"/>
              <a:ext cx="455016" cy="567661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440851" y="4842279"/>
            <a:ext cx="2990298" cy="116639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5207158" y="5102312"/>
            <a:ext cx="631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каштанів стало в Алли.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484655" y="2252456"/>
            <a:ext cx="6359838" cy="2092873"/>
            <a:chOff x="1484655" y="2252456"/>
            <a:chExt cx="6359838" cy="20928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1B214AF-AFFF-43F1-B73B-EDF5FFC1ADBA}"/>
                </a:ext>
              </a:extLst>
            </p:cNvPr>
            <p:cNvSpPr txBox="1"/>
            <p:nvPr/>
          </p:nvSpPr>
          <p:spPr>
            <a:xfrm>
              <a:off x="1530685" y="2252456"/>
              <a:ext cx="6313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Monotype Corsiva" panose="03010101010201010101" pitchFamily="66" charset="0"/>
                </a:rPr>
                <a:t>Було          –        к.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1B214AF-AFFF-43F1-B73B-EDF5FFC1ADBA}"/>
                </a:ext>
              </a:extLst>
            </p:cNvPr>
            <p:cNvSpPr txBox="1"/>
            <p:nvPr/>
          </p:nvSpPr>
          <p:spPr>
            <a:xfrm>
              <a:off x="1484655" y="2965764"/>
              <a:ext cx="6313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Monotype Corsiva" panose="03010101010201010101" pitchFamily="66" charset="0"/>
                </a:rPr>
                <a:t>Знайшла   –        к.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1B214AF-AFFF-43F1-B73B-EDF5FFC1ADBA}"/>
                </a:ext>
              </a:extLst>
            </p:cNvPr>
            <p:cNvSpPr txBox="1"/>
            <p:nvPr/>
          </p:nvSpPr>
          <p:spPr>
            <a:xfrm>
              <a:off x="1492815" y="3698998"/>
              <a:ext cx="6313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Monotype Corsiva" panose="03010101010201010101" pitchFamily="66" charset="0"/>
                </a:rPr>
                <a:t>Стало       –   ?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713208" y="2252456"/>
              <a:ext cx="735761" cy="576959"/>
              <a:chOff x="3713208" y="2252456"/>
              <a:chExt cx="735761" cy="576959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1AC8A322-BC43-4843-BFCE-48C5133FF8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3713208" y="225245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xmlns="" id="{DCE11F0F-5553-42C9-9307-07D210DF2B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7" t="43000" r="76482" b="43158"/>
              <a:stretch/>
            </p:blipFill>
            <p:spPr>
              <a:xfrm>
                <a:off x="3993953" y="2261754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5795157E-71E0-47DE-BA16-2295EBB4E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3724015" y="3002689"/>
              <a:ext cx="420821" cy="534599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1609500" y="4456394"/>
            <a:ext cx="735761" cy="576959"/>
            <a:chOff x="3713208" y="2252456"/>
            <a:chExt cx="735761" cy="57695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713208" y="2252456"/>
              <a:ext cx="455016" cy="567661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DCE11F0F-5553-42C9-9307-07D210DF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993953" y="2261754"/>
              <a:ext cx="455016" cy="567661"/>
            </a:xfrm>
            <a:prstGeom prst="rect">
              <a:avLst/>
            </a:prstGeom>
          </p:spPr>
        </p:pic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678548" y="4482222"/>
            <a:ext cx="420821" cy="53459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361453" y="4478385"/>
            <a:ext cx="817578" cy="567661"/>
            <a:chOff x="3361453" y="5140624"/>
            <a:chExt cx="817578" cy="567661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61453" y="5140624"/>
              <a:ext cx="455016" cy="567661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18579685-51E3-4281-9A0C-A753F30C3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3724015" y="5140624"/>
              <a:ext cx="455016" cy="567661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441227" y="5180982"/>
            <a:ext cx="862025" cy="567661"/>
            <a:chOff x="3361453" y="5140624"/>
            <a:chExt cx="862025" cy="567661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61453" y="5140624"/>
              <a:ext cx="455016" cy="567661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18579685-51E3-4281-9A0C-A753F30C3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3768462" y="5140624"/>
              <a:ext cx="455016" cy="567661"/>
            </a:xfrm>
            <a:prstGeom prst="rect">
              <a:avLst/>
            </a:prstGeom>
          </p:spPr>
        </p:pic>
      </p:grpSp>
      <p:sp>
        <p:nvSpPr>
          <p:cNvPr id="45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887532" y="1366895"/>
            <a:ext cx="5387150" cy="16016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 Алли було 12 каштанів. Вона знайшла ще 7. Скільки каштанів стало в Алли?</a:t>
            </a:r>
          </a:p>
        </p:txBody>
      </p:sp>
      <p:pic>
        <p:nvPicPr>
          <p:cNvPr id="53" name="Picture 2" descr="C:\Users\user\Downloads\pngwing.com (1)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2604" r="17814" b="6529"/>
          <a:stretch/>
        </p:blipFill>
        <p:spPr bwMode="auto">
          <a:xfrm>
            <a:off x="9312000" y="2953692"/>
            <a:ext cx="288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52845" y="625157"/>
            <a:ext cx="9833651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5887532" y="3099244"/>
            <a:ext cx="3080243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суми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1008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3937416" y="3086809"/>
            <a:ext cx="3758202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59832" y="3088684"/>
            <a:ext cx="3553747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386" y="3124970"/>
            <a:ext cx="3229336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="" xmlns:a16="http://schemas.microsoft.com/office/drawing/2014/main" id="{F5F56201-2894-4323-AFD6-9DCB763A3FFE}"/>
              </a:ext>
            </a:extLst>
          </p:cNvPr>
          <p:cNvSpPr/>
          <p:nvPr/>
        </p:nvSpPr>
        <p:spPr>
          <a:xfrm>
            <a:off x="3949242" y="3078853"/>
            <a:ext cx="3787538" cy="180975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90309" y="525708"/>
            <a:ext cx="11123271" cy="8285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задачу. </a:t>
            </a:r>
            <a:r>
              <a:rPr lang="uk-UA" sz="3600" b="1" dirty="0">
                <a:solidFill>
                  <a:schemeClr val="bg1"/>
                </a:solidFill>
              </a:rPr>
              <a:t>Визнач яка схема для неї підходить.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0C51562C-2C0E-482D-A410-43C31B95B571}"/>
              </a:ext>
            </a:extLst>
          </p:cNvPr>
          <p:cNvSpPr/>
          <p:nvPr/>
        </p:nvSpPr>
        <p:spPr>
          <a:xfrm>
            <a:off x="590310" y="1447676"/>
            <a:ext cx="10466452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У двох клітках </a:t>
            </a:r>
            <a:r>
              <a:rPr lang="uk-UA" sz="2800" b="1" dirty="0" smtClean="0">
                <a:solidFill>
                  <a:srgbClr val="7030A0"/>
                </a:solidFill>
              </a:rPr>
              <a:t>жило </a:t>
            </a:r>
            <a:r>
              <a:rPr lang="uk-UA" sz="2800" b="1" dirty="0">
                <a:solidFill>
                  <a:srgbClr val="7030A0"/>
                </a:solidFill>
              </a:rPr>
              <a:t>8 папужок. У першій клітці жило 5 папужок, а решта — у другій. Скільки папужок жило в другій клітці?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2002CB-F05E-4151-B60D-D0FBCBDA407E}"/>
              </a:ext>
            </a:extLst>
          </p:cNvPr>
          <p:cNvSpPr txBox="1"/>
          <p:nvPr/>
        </p:nvSpPr>
        <p:spPr>
          <a:xfrm>
            <a:off x="441436" y="3243956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D2415B18-9CDE-498B-BC45-55B41783EFA7}"/>
              </a:ext>
            </a:extLst>
          </p:cNvPr>
          <p:cNvSpPr/>
          <p:nvPr/>
        </p:nvSpPr>
        <p:spPr>
          <a:xfrm>
            <a:off x="1762993" y="3345740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png Ð¿Ð¾Ð¿ÑÐ³Ð°Ð¹&quot;">
            <a:extLst>
              <a:ext uri="{FF2B5EF4-FFF2-40B4-BE49-F238E27FC236}">
                <a16:creationId xmlns="" xmlns:a16="http://schemas.microsoft.com/office/drawing/2014/main" id="{51276821-AD5B-45AA-A242-30B267CD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89606" l="4420" r="89503">
                        <a14:foregroundMark x1="13260" y1="13620" x2="51381" y2="11111"/>
                        <a14:foregroundMark x1="51381" y1="11111" x2="14365" y2="12903"/>
                        <a14:foregroundMark x1="14365" y1="12903" x2="12155" y2="12186"/>
                        <a14:foregroundMark x1="4972" y1="11828" x2="41436" y2="8244"/>
                        <a14:foregroundMark x1="41436" y1="8244" x2="4420" y2="9677"/>
                        <a14:foregroundMark x1="4420" y1="9677" x2="16575" y2="5376"/>
                        <a14:foregroundMark x1="23757" y1="2151" x2="4420" y2="3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29" y="2115502"/>
            <a:ext cx="1289352" cy="19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3F7100D-1E08-46D2-A189-F0679A127CF1}"/>
              </a:ext>
            </a:extLst>
          </p:cNvPr>
          <p:cNvSpPr txBox="1"/>
          <p:nvPr/>
        </p:nvSpPr>
        <p:spPr>
          <a:xfrm>
            <a:off x="2300220" y="3299237"/>
            <a:ext cx="6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519150-533C-4E38-A1AF-EA909DBA6C6D}"/>
              </a:ext>
            </a:extLst>
          </p:cNvPr>
          <p:cNvSpPr txBox="1"/>
          <p:nvPr/>
        </p:nvSpPr>
        <p:spPr>
          <a:xfrm>
            <a:off x="441172" y="4036298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B9D4EA2A-5941-465C-B5EA-312BF54929AE}"/>
              </a:ext>
            </a:extLst>
          </p:cNvPr>
          <p:cNvSpPr/>
          <p:nvPr/>
        </p:nvSpPr>
        <p:spPr>
          <a:xfrm>
            <a:off x="1810094" y="4177334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D17D4A-0A31-42EE-B997-80092839E6F7}"/>
              </a:ext>
            </a:extLst>
          </p:cNvPr>
          <p:cNvSpPr txBox="1"/>
          <p:nvPr/>
        </p:nvSpPr>
        <p:spPr>
          <a:xfrm>
            <a:off x="2355883" y="4130831"/>
            <a:ext cx="59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="" xmlns:a16="http://schemas.microsoft.com/office/drawing/2014/main" id="{4390BDCB-CD54-49C2-83BE-B176B2521B1F}"/>
              </a:ext>
            </a:extLst>
          </p:cNvPr>
          <p:cNvSpPr/>
          <p:nvPr/>
        </p:nvSpPr>
        <p:spPr>
          <a:xfrm>
            <a:off x="2790620" y="3358111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8FACE19-7E5C-4E77-B80F-6A37878DB074}"/>
              </a:ext>
            </a:extLst>
          </p:cNvPr>
          <p:cNvSpPr txBox="1"/>
          <p:nvPr/>
        </p:nvSpPr>
        <p:spPr>
          <a:xfrm>
            <a:off x="3097187" y="3713132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F9C8E1-A035-4647-A049-147ECD5A6CCA}"/>
              </a:ext>
            </a:extLst>
          </p:cNvPr>
          <p:cNvSpPr txBox="1"/>
          <p:nvPr/>
        </p:nvSpPr>
        <p:spPr>
          <a:xfrm>
            <a:off x="3984227" y="3202982"/>
            <a:ext cx="132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F7A0EB4D-3527-4557-9C0F-08C21411125F}"/>
              </a:ext>
            </a:extLst>
          </p:cNvPr>
          <p:cNvSpPr/>
          <p:nvPr/>
        </p:nvSpPr>
        <p:spPr>
          <a:xfrm>
            <a:off x="5305784" y="3304766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B1C1E2-2D59-4955-A7F0-0A268FFA0862}"/>
              </a:ext>
            </a:extLst>
          </p:cNvPr>
          <p:cNvSpPr txBox="1"/>
          <p:nvPr/>
        </p:nvSpPr>
        <p:spPr>
          <a:xfrm>
            <a:off x="5843011" y="3258263"/>
            <a:ext cx="6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78F485C-D7A0-463E-A09C-A8BB50B2DF96}"/>
              </a:ext>
            </a:extLst>
          </p:cNvPr>
          <p:cNvSpPr txBox="1"/>
          <p:nvPr/>
        </p:nvSpPr>
        <p:spPr>
          <a:xfrm>
            <a:off x="3983963" y="3995324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="" xmlns:a16="http://schemas.microsoft.com/office/drawing/2014/main" id="{11F1A3CD-6F2B-4E45-974A-56FA3BE2C3DA}"/>
              </a:ext>
            </a:extLst>
          </p:cNvPr>
          <p:cNvSpPr/>
          <p:nvPr/>
        </p:nvSpPr>
        <p:spPr>
          <a:xfrm>
            <a:off x="6582425" y="3728578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FC038C-6D0C-4FAE-8457-112FC3B67DA3}"/>
              </a:ext>
            </a:extLst>
          </p:cNvPr>
          <p:cNvSpPr txBox="1"/>
          <p:nvPr/>
        </p:nvSpPr>
        <p:spPr>
          <a:xfrm>
            <a:off x="7087039" y="3646753"/>
            <a:ext cx="60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28" name="Права фігурна дужка 27">
            <a:extLst>
              <a:ext uri="{FF2B5EF4-FFF2-40B4-BE49-F238E27FC236}">
                <a16:creationId xmlns="" xmlns:a16="http://schemas.microsoft.com/office/drawing/2014/main" id="{32F8D279-35D2-4525-82E3-203720D7B46A}"/>
              </a:ext>
            </a:extLst>
          </p:cNvPr>
          <p:cNvSpPr/>
          <p:nvPr/>
        </p:nvSpPr>
        <p:spPr>
          <a:xfrm>
            <a:off x="6168180" y="3258263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5C5C143-55B8-4482-9329-E4589971E510}"/>
              </a:ext>
            </a:extLst>
          </p:cNvPr>
          <p:cNvSpPr txBox="1"/>
          <p:nvPr/>
        </p:nvSpPr>
        <p:spPr>
          <a:xfrm>
            <a:off x="5382802" y="4050605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BE78A50-EB45-4887-9E94-91CC1F27FF30}"/>
              </a:ext>
            </a:extLst>
          </p:cNvPr>
          <p:cNvSpPr txBox="1"/>
          <p:nvPr/>
        </p:nvSpPr>
        <p:spPr>
          <a:xfrm>
            <a:off x="8160097" y="3258263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="" xmlns:a16="http://schemas.microsoft.com/office/drawing/2014/main" id="{10C8827A-4D04-4DD9-B5C6-AC4A6DF0D50D}"/>
              </a:ext>
            </a:extLst>
          </p:cNvPr>
          <p:cNvSpPr/>
          <p:nvPr/>
        </p:nvSpPr>
        <p:spPr>
          <a:xfrm>
            <a:off x="9572449" y="4154520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9577DD2-DFF7-4172-AFE6-4D43DA834627}"/>
              </a:ext>
            </a:extLst>
          </p:cNvPr>
          <p:cNvSpPr txBox="1"/>
          <p:nvPr/>
        </p:nvSpPr>
        <p:spPr>
          <a:xfrm>
            <a:off x="10015211" y="3983728"/>
            <a:ext cx="61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D4EC1EF-4F4E-4E70-AD61-C0C812F1934E}"/>
              </a:ext>
            </a:extLst>
          </p:cNvPr>
          <p:cNvSpPr txBox="1"/>
          <p:nvPr/>
        </p:nvSpPr>
        <p:spPr>
          <a:xfrm>
            <a:off x="8159833" y="4050605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="" xmlns:a16="http://schemas.microsoft.com/office/drawing/2014/main" id="{2DB81D61-C9CD-4D10-9186-65C74716D202}"/>
              </a:ext>
            </a:extLst>
          </p:cNvPr>
          <p:cNvSpPr/>
          <p:nvPr/>
        </p:nvSpPr>
        <p:spPr>
          <a:xfrm>
            <a:off x="10997361" y="3748537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51C4C33-8326-4FFE-876E-1BD2E2AA14AF}"/>
              </a:ext>
            </a:extLst>
          </p:cNvPr>
          <p:cNvSpPr txBox="1"/>
          <p:nvPr/>
        </p:nvSpPr>
        <p:spPr>
          <a:xfrm>
            <a:off x="11543150" y="3702034"/>
            <a:ext cx="56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36" name="Права фігурна дужка 35">
            <a:extLst>
              <a:ext uri="{FF2B5EF4-FFF2-40B4-BE49-F238E27FC236}">
                <a16:creationId xmlns="" xmlns:a16="http://schemas.microsoft.com/office/drawing/2014/main" id="{14017ED0-8B70-4B4E-9326-1037D960B5C3}"/>
              </a:ext>
            </a:extLst>
          </p:cNvPr>
          <p:cNvSpPr/>
          <p:nvPr/>
        </p:nvSpPr>
        <p:spPr>
          <a:xfrm>
            <a:off x="10529808" y="3313544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3A00329-EAF2-4C21-8AA7-5E40704A49E4}"/>
              </a:ext>
            </a:extLst>
          </p:cNvPr>
          <p:cNvSpPr txBox="1"/>
          <p:nvPr/>
        </p:nvSpPr>
        <p:spPr>
          <a:xfrm>
            <a:off x="9401829" y="3115374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="" xmlns:a16="http://schemas.microsoft.com/office/drawing/2014/main" id="{99BD37D8-F177-4591-A709-84A208DB18C9}"/>
              </a:ext>
            </a:extLst>
          </p:cNvPr>
          <p:cNvCxnSpPr/>
          <p:nvPr/>
        </p:nvCxnSpPr>
        <p:spPr>
          <a:xfrm>
            <a:off x="6009487" y="2364270"/>
            <a:ext cx="0" cy="86810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341386" y="4926470"/>
            <a:ext cx="379743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суми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6730788" y="4952743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Задачі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38816" y="5303803"/>
            <a:ext cx="2591971" cy="2627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248927" y="5556939"/>
            <a:ext cx="2435297" cy="8502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Задачі </a:t>
            </a:r>
            <a:r>
              <a:rPr lang="uk-UA" sz="2400" b="1" dirty="0" err="1" smtClean="0">
                <a:solidFill>
                  <a:schemeClr val="bg1"/>
                </a:solidFill>
              </a:rPr>
              <a:t>взаємообернені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7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194" y="591808"/>
            <a:ext cx="9548814" cy="6341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5834743" y="1406500"/>
            <a:ext cx="4931229" cy="1336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5 розв’язати вирази №9 та задачу №</a:t>
            </a:r>
            <a:r>
              <a:rPr lang="uk-UA" sz="3200" b="1" dirty="0" smtClean="0">
                <a:solidFill>
                  <a:schemeClr val="bg1"/>
                </a:solidFill>
              </a:rPr>
              <a:t>10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817108" y="1406499"/>
            <a:ext cx="4157663" cy="304648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3 клас\03 МАТЕМ\Листопад\01 Повторення вивченого в 2 кл\№001-Нумерація чисел першої сотні\2025-08-18_210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23" y="2890200"/>
            <a:ext cx="6251120" cy="15627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4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443652"/>
            <a:ext cx="4438932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7" y="2837657"/>
            <a:ext cx="4299847" cy="123663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якому місці в двоцифровому числі стоять одиниці, десятки?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35662" y="4424193"/>
            <a:ext cx="4612677" cy="12589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суми, знаходження доданка?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0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588" y="557875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«Веселі числа»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7987" y="1323031"/>
            <a:ext cx="10074298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уроці веселими числами. Запиши і розфарбуй  число візерунками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41" y="2285097"/>
            <a:ext cx="2807888" cy="187129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4649100" y="2329511"/>
            <a:ext cx="3142260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077987" y="2329511"/>
            <a:ext cx="2835859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85588" y="4411777"/>
            <a:ext cx="3194525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Все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! Уроком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задоволений</a:t>
            </a:r>
            <a:r>
              <a:rPr lang="ru-RU" sz="2800" b="1" dirty="0" smtClean="0">
                <a:solidFill>
                  <a:schemeClr val="bg1"/>
                </a:solidFill>
              </a:rPr>
              <a:t>/на!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9100" y="4411777"/>
            <a:ext cx="3067892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зовсім</a:t>
            </a:r>
            <a:r>
              <a:rPr lang="ru-RU" sz="2800" b="1" dirty="0">
                <a:solidFill>
                  <a:schemeClr val="bg1"/>
                </a:solidFill>
              </a:rPr>
              <a:t> все </a:t>
            </a:r>
            <a:r>
              <a:rPr lang="ru-RU" sz="2800" b="1" dirty="0" err="1">
                <a:solidFill>
                  <a:schemeClr val="bg1"/>
                </a:solidFill>
              </a:rPr>
              <a:t>виходило</a:t>
            </a:r>
            <a:r>
              <a:rPr lang="ru-RU" sz="2800" b="1" dirty="0">
                <a:solidFill>
                  <a:schemeClr val="bg1"/>
                </a:solidFill>
              </a:rPr>
              <a:t>, але я </a:t>
            </a:r>
            <a:r>
              <a:rPr lang="ru-RU" sz="2800" b="1" dirty="0" err="1">
                <a:solidFill>
                  <a:schemeClr val="bg1"/>
                </a:solidFill>
              </a:rPr>
              <a:t>старав</a:t>
            </a:r>
            <a:r>
              <a:rPr lang="ru-RU" sz="2800" b="1" dirty="0">
                <a:solidFill>
                  <a:schemeClr val="bg1"/>
                </a:solidFill>
              </a:rPr>
              <a:t>(</a:t>
            </a:r>
            <a:r>
              <a:rPr lang="ru-RU" sz="2800" b="1" dirty="0" err="1">
                <a:solidFill>
                  <a:schemeClr val="bg1"/>
                </a:solidFill>
              </a:rPr>
              <a:t>лася</a:t>
            </a:r>
            <a:r>
              <a:rPr lang="ru-RU" sz="28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37641" y="4442429"/>
            <a:ext cx="2807888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Мало </a:t>
            </a: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, не </a:t>
            </a:r>
            <a:r>
              <a:rPr lang="ru-RU" sz="2800" b="1" dirty="0" err="1">
                <a:solidFill>
                  <a:schemeClr val="bg1"/>
                </a:solidFill>
              </a:rPr>
              <a:t>розумів</a:t>
            </a:r>
            <a:r>
              <a:rPr lang="ru-RU" sz="28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193870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15900" y="1492253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2028" y="1443168"/>
            <a:ext cx="8643257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Вправа «Веселі числа</a:t>
            </a:r>
            <a:r>
              <a:rPr lang="uk-UA" sz="2800" b="1" dirty="0" smtClean="0">
                <a:solidFill>
                  <a:srgbClr val="7030A0"/>
                </a:solidFill>
              </a:rPr>
              <a:t>».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Обер</a:t>
            </a:r>
            <a:r>
              <a:rPr lang="uk-UA" sz="2800" b="1" dirty="0">
                <a:solidFill>
                  <a:srgbClr val="7030A0"/>
                </a:solidFill>
              </a:rPr>
              <a:t>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число, </a:t>
            </a:r>
            <a:r>
              <a:rPr lang="ru-RU" sz="2800" b="1" dirty="0" err="1">
                <a:solidFill>
                  <a:srgbClr val="7030A0"/>
                </a:solidFill>
              </a:rPr>
              <a:t>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відповідає</a:t>
            </a:r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err="1">
                <a:solidFill>
                  <a:srgbClr val="7030A0"/>
                </a:solidFill>
              </a:rPr>
              <a:t>твоєму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настрою зараз.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27" y="2652816"/>
            <a:ext cx="2791658" cy="186047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7854040" y="2656416"/>
            <a:ext cx="3176993" cy="186047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891542" y="2646208"/>
            <a:ext cx="2887576" cy="187369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59997" y="4723551"/>
            <a:ext cx="7543799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dirty="0"/>
              <a:t>– Що вивчає математика?</a:t>
            </a:r>
            <a:endParaRPr lang="ru-RU" sz="2800" dirty="0"/>
          </a:p>
          <a:p>
            <a:r>
              <a:rPr lang="uk-UA" sz="2800" dirty="0"/>
              <a:t>– Де ми використовуємо математику в житті?</a:t>
            </a:r>
            <a:endParaRPr lang="ru-RU" sz="2800" dirty="0"/>
          </a:p>
          <a:p>
            <a:r>
              <a:rPr lang="uk-UA" sz="2800" dirty="0"/>
              <a:t>– Чи можна прожити без математики?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7874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26775169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7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36169" y="504557"/>
            <a:ext cx="10319660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/>
              <a:t>Усне опитування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7941" y="1433045"/>
            <a:ext cx="5671459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– </a:t>
            </a:r>
            <a:r>
              <a:rPr lang="uk-UA" sz="2400" b="1" dirty="0">
                <a:solidFill>
                  <a:srgbClr val="7030A0"/>
                </a:solidFill>
              </a:rPr>
              <a:t>Які арифметичні дії ми знаємо?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– Що означає збільшити число на 10?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– Що означає зменшити число на 5 ?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– Назвіть числа від </a:t>
            </a:r>
            <a:r>
              <a:rPr lang="uk-UA" sz="2400" b="1" dirty="0" smtClean="0">
                <a:solidFill>
                  <a:srgbClr val="7030A0"/>
                </a:solidFill>
              </a:rPr>
              <a:t>18 </a:t>
            </a:r>
            <a:r>
              <a:rPr lang="uk-UA" sz="2400" b="1" dirty="0">
                <a:solidFill>
                  <a:srgbClr val="7030A0"/>
                </a:solidFill>
              </a:rPr>
              <a:t>до </a:t>
            </a:r>
            <a:r>
              <a:rPr lang="uk-UA" sz="2400" b="1" dirty="0" smtClean="0">
                <a:solidFill>
                  <a:srgbClr val="7030A0"/>
                </a:solidFill>
              </a:rPr>
              <a:t>25, 67-74, 46-39.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– Як розпізнати одноцифрові числа і двоцифрові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7371" y="1452282"/>
            <a:ext cx="3396344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Додавання, віднімання, множення, ділення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27371" y="2283278"/>
            <a:ext cx="271054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Додати 1 десяток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7371" y="2744943"/>
            <a:ext cx="271054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Відняти 5 одиниць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27371" y="3212204"/>
            <a:ext cx="472440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Одноцифрові мають один розряд – одиниці, а двоцифрові мають два розряди – десятки і одиниці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4241590"/>
            <a:ext cx="7869283" cy="23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2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56497" y="311703"/>
            <a:ext cx="10590465" cy="55240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/>
              <a:t>Таблиця </a:t>
            </a:r>
            <a:r>
              <a:rPr lang="uk-UA" sz="3200" b="1" dirty="0"/>
              <a:t>натурального ряду чисел першої сотні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Таблиця 11">
            <a:extLst>
              <a:ext uri="{FF2B5EF4-FFF2-40B4-BE49-F238E27FC236}">
                <a16:creationId xmlns:a16="http://schemas.microsoft.com/office/drawing/2014/main" xmlns="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62969"/>
              </p:ext>
            </p:extLst>
          </p:nvPr>
        </p:nvGraphicFramePr>
        <p:xfrm>
          <a:off x="3636866" y="951008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86820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CC7038A-3700-2AC0-0110-9F0B689153E5}"/>
              </a:ext>
            </a:extLst>
          </p:cNvPr>
          <p:cNvSpPr txBox="1"/>
          <p:nvPr/>
        </p:nvSpPr>
        <p:spPr>
          <a:xfrm>
            <a:off x="5440983" y="9792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73BC303-C94D-D7BC-8705-BCEAB39B3414}"/>
              </a:ext>
            </a:extLst>
          </p:cNvPr>
          <p:cNvSpPr txBox="1"/>
          <p:nvPr/>
        </p:nvSpPr>
        <p:spPr>
          <a:xfrm>
            <a:off x="6167006" y="3273613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597A8D5-B848-5BB5-18BA-4419083DC269}"/>
              </a:ext>
            </a:extLst>
          </p:cNvPr>
          <p:cNvSpPr txBox="1"/>
          <p:nvPr/>
        </p:nvSpPr>
        <p:spPr>
          <a:xfrm>
            <a:off x="7783943" y="440286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5E01FA1-DDDF-CC0B-9A74-A01C51634B9D}"/>
              </a:ext>
            </a:extLst>
          </p:cNvPr>
          <p:cNvSpPr/>
          <p:nvPr/>
        </p:nvSpPr>
        <p:spPr>
          <a:xfrm>
            <a:off x="327776" y="1104570"/>
            <a:ext cx="3197355" cy="9310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Знайдіть число, що має сусідів 34 та 36, 79 та 81, 20 та 22. 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2C98D764-7EEA-4138-0C8C-8410CD7F22B3}"/>
              </a:ext>
            </a:extLst>
          </p:cNvPr>
          <p:cNvSpPr/>
          <p:nvPr/>
        </p:nvSpPr>
        <p:spPr>
          <a:xfrm>
            <a:off x="6934592" y="2733610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xmlns="" id="{6D085565-64A9-99CF-C74D-28CC9109D015}"/>
              </a:ext>
            </a:extLst>
          </p:cNvPr>
          <p:cNvSpPr/>
          <p:nvPr/>
        </p:nvSpPr>
        <p:spPr>
          <a:xfrm>
            <a:off x="10995144" y="5018292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A6C47BD7-596E-071F-F38A-D96C7E2B1FB0}"/>
              </a:ext>
            </a:extLst>
          </p:cNvPr>
          <p:cNvSpPr/>
          <p:nvPr/>
        </p:nvSpPr>
        <p:spPr>
          <a:xfrm>
            <a:off x="3691987" y="2179436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0CAB5B62-4BC5-0AE3-E231-C6088BC87AD6}"/>
              </a:ext>
            </a:extLst>
          </p:cNvPr>
          <p:cNvSpPr/>
          <p:nvPr/>
        </p:nvSpPr>
        <p:spPr>
          <a:xfrm>
            <a:off x="293396" y="2141007"/>
            <a:ext cx="3197355" cy="9940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найбільше число четвертого (шостого) десятка.</a:t>
            </a:r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2AACA214-5AFF-DA57-3C35-B74BD0D49AC7}"/>
              </a:ext>
            </a:extLst>
          </p:cNvPr>
          <p:cNvSpPr/>
          <p:nvPr/>
        </p:nvSpPr>
        <p:spPr>
          <a:xfrm>
            <a:off x="11017285" y="2739489"/>
            <a:ext cx="703635" cy="590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xmlns="" id="{0A991EB4-E352-910B-8C5E-0F43D1C59E71}"/>
              </a:ext>
            </a:extLst>
          </p:cNvPr>
          <p:cNvSpPr/>
          <p:nvPr/>
        </p:nvSpPr>
        <p:spPr>
          <a:xfrm>
            <a:off x="11029001" y="3867867"/>
            <a:ext cx="703635" cy="590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594D8C29-197C-A0C7-1AD6-F99F7AEC70EF}"/>
              </a:ext>
            </a:extLst>
          </p:cNvPr>
          <p:cNvSpPr/>
          <p:nvPr/>
        </p:nvSpPr>
        <p:spPr>
          <a:xfrm>
            <a:off x="277227" y="3252591"/>
            <a:ext cx="3197355" cy="1025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числа, що мають однакову кількість десятків та одиниць.</a:t>
            </a:r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xmlns="" id="{5AEEC851-F3D2-587D-2D99-6C6890F17990}"/>
              </a:ext>
            </a:extLst>
          </p:cNvPr>
          <p:cNvSpPr/>
          <p:nvPr/>
        </p:nvSpPr>
        <p:spPr>
          <a:xfrm>
            <a:off x="3694718" y="1524438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xmlns="" id="{A2124607-1089-E6E5-EEBC-609E473E1397}"/>
              </a:ext>
            </a:extLst>
          </p:cNvPr>
          <p:cNvSpPr/>
          <p:nvPr/>
        </p:nvSpPr>
        <p:spPr>
          <a:xfrm>
            <a:off x="4504590" y="2102091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69AD663B-62BF-B108-B124-F2D1BDFE0342}"/>
              </a:ext>
            </a:extLst>
          </p:cNvPr>
          <p:cNvSpPr/>
          <p:nvPr/>
        </p:nvSpPr>
        <p:spPr>
          <a:xfrm>
            <a:off x="5311686" y="2661786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xmlns="" id="{D38E87C4-31B1-A6C5-9B77-EA5AC4E92BDF}"/>
              </a:ext>
            </a:extLst>
          </p:cNvPr>
          <p:cNvSpPr/>
          <p:nvPr/>
        </p:nvSpPr>
        <p:spPr>
          <a:xfrm>
            <a:off x="6118434" y="3252591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xmlns="" id="{233D9CA7-DE39-48F1-BC72-D0E475BF0E05}"/>
              </a:ext>
            </a:extLst>
          </p:cNvPr>
          <p:cNvSpPr/>
          <p:nvPr/>
        </p:nvSpPr>
        <p:spPr>
          <a:xfrm>
            <a:off x="6886019" y="3866529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xmlns="" id="{6EDAD1A3-01EF-D7EF-B331-B931C91ECCA1}"/>
              </a:ext>
            </a:extLst>
          </p:cNvPr>
          <p:cNvSpPr/>
          <p:nvPr/>
        </p:nvSpPr>
        <p:spPr>
          <a:xfrm>
            <a:off x="7735371" y="4419647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xmlns="" id="{4C78AB22-EA0E-7514-2822-801F33155B24}"/>
              </a:ext>
            </a:extLst>
          </p:cNvPr>
          <p:cNvSpPr/>
          <p:nvPr/>
        </p:nvSpPr>
        <p:spPr>
          <a:xfrm>
            <a:off x="8571398" y="5010452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3B02B577-11D6-9E7F-51AE-737A188CF4B9}"/>
              </a:ext>
            </a:extLst>
          </p:cNvPr>
          <p:cNvSpPr/>
          <p:nvPr/>
        </p:nvSpPr>
        <p:spPr>
          <a:xfrm>
            <a:off x="9360457" y="5560669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xmlns="" id="{CF27EC8D-E457-BEBF-B84A-14C98121BCFC}"/>
              </a:ext>
            </a:extLst>
          </p:cNvPr>
          <p:cNvSpPr/>
          <p:nvPr/>
        </p:nvSpPr>
        <p:spPr>
          <a:xfrm>
            <a:off x="10175693" y="6140629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EECEDFC-0234-EF1B-06A0-5F507B1434F2}"/>
              </a:ext>
            </a:extLst>
          </p:cNvPr>
          <p:cNvSpPr/>
          <p:nvPr/>
        </p:nvSpPr>
        <p:spPr>
          <a:xfrm>
            <a:off x="277225" y="4360022"/>
            <a:ext cx="3197355" cy="1255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Прочитайте числа восьмого (другого) десятка у зворотному порядку</a:t>
            </a:r>
          </a:p>
        </p:txBody>
      </p:sp>
      <p:sp>
        <p:nvSpPr>
          <p:cNvPr id="16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BAAE9FE6-950A-C0BA-E176-2942BC7088B7}"/>
              </a:ext>
            </a:extLst>
          </p:cNvPr>
          <p:cNvSpPr/>
          <p:nvPr/>
        </p:nvSpPr>
        <p:spPr>
          <a:xfrm>
            <a:off x="197147" y="5688651"/>
            <a:ext cx="3197355" cy="10001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числа, що на десяток менші та більші поданого: </a:t>
            </a:r>
            <a:r>
              <a:rPr lang="uk-UA" sz="2000" b="1" dirty="0" smtClean="0">
                <a:solidFill>
                  <a:srgbClr val="7030A0"/>
                </a:solidFill>
              </a:rPr>
              <a:t>34</a:t>
            </a:r>
            <a:r>
              <a:rPr lang="uk-UA" sz="2000" b="1" dirty="0">
                <a:solidFill>
                  <a:srgbClr val="7030A0"/>
                </a:solidFill>
              </a:rPr>
              <a:t>, 67, 82.</a:t>
            </a:r>
          </a:p>
        </p:txBody>
      </p:sp>
    </p:spTree>
    <p:extLst>
      <p:ext uri="{BB962C8B-B14F-4D97-AF65-F5344CB8AC3E}">
        <p14:creationId xmlns:p14="http://schemas.microsoft.com/office/powerpoint/2010/main" val="18134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367648" y="1106413"/>
            <a:ext cx="11317965" cy="539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573061" y="2973144"/>
            <a:ext cx="513477" cy="6405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5618" y="2968203"/>
            <a:ext cx="481714" cy="6009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775856" y="2961675"/>
            <a:ext cx="492332" cy="6142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806896" y="2949281"/>
            <a:ext cx="502266" cy="6266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977577" y="2949281"/>
            <a:ext cx="490865" cy="6123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076048" y="2986438"/>
            <a:ext cx="469946" cy="586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95387" y="2977492"/>
            <a:ext cx="468252" cy="5841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453573" y="3010151"/>
            <a:ext cx="389689" cy="495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774472" y="2953772"/>
            <a:ext cx="493282" cy="615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268738" y="2952098"/>
            <a:ext cx="486348" cy="60675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3030"/>
          <a:stretch/>
        </p:blipFill>
        <p:spPr>
          <a:xfrm>
            <a:off x="2341984" y="1872263"/>
            <a:ext cx="5617752" cy="13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61" y="1103095"/>
            <a:ext cx="2275570" cy="178498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949835" y="476895"/>
            <a:ext cx="10153593" cy="6295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ряд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4904635" y="1244999"/>
            <a:ext cx="2268000" cy="11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5386" y="3767493"/>
            <a:ext cx="893441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В якому порядку </a:t>
            </a:r>
            <a:r>
              <a:rPr lang="uk-UA" sz="2400" dirty="0"/>
              <a:t>записані ці </a:t>
            </a:r>
            <a:r>
              <a:rPr lang="uk-UA" sz="2400" dirty="0" smtClean="0"/>
              <a:t>числа?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/>
              <a:t>Назвіть найменше число. </a:t>
            </a:r>
            <a:endParaRPr lang="uk-UA" sz="24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Чим </a:t>
            </a:r>
            <a:r>
              <a:rPr lang="uk-UA" sz="2400" dirty="0"/>
              <a:t>воно відрізняється від інших? </a:t>
            </a:r>
            <a:endParaRPr lang="uk-UA" sz="24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Назвіть число, в якому 7 одиниць, 5 од., 6 од.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Назвіть число, в якому 7 </a:t>
            </a:r>
            <a:r>
              <a:rPr lang="uk-UA" sz="2400" dirty="0" smtClean="0"/>
              <a:t>десятків, </a:t>
            </a:r>
            <a:r>
              <a:rPr lang="uk-UA" sz="2400" dirty="0"/>
              <a:t>5 </a:t>
            </a:r>
            <a:r>
              <a:rPr lang="uk-UA" sz="2400" dirty="0" err="1" smtClean="0"/>
              <a:t>дес</a:t>
            </a:r>
            <a:r>
              <a:rPr lang="uk-UA" sz="2400" dirty="0" smtClean="0"/>
              <a:t>., </a:t>
            </a:r>
            <a:r>
              <a:rPr lang="uk-UA" sz="2400" dirty="0"/>
              <a:t>6 </a:t>
            </a:r>
            <a:r>
              <a:rPr lang="uk-UA" sz="2400" dirty="0" err="1" smtClean="0"/>
              <a:t>дес</a:t>
            </a:r>
            <a:r>
              <a:rPr lang="uk-UA" sz="2400" dirty="0" smtClean="0"/>
              <a:t>.</a:t>
            </a:r>
            <a:endParaRPr lang="uk-UA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Запишіть цей ряд чисел. Допишіть найменше трицифрове число</a:t>
            </a:r>
            <a:endParaRPr lang="ru-RU" sz="2400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644637" y="2949281"/>
            <a:ext cx="513477" cy="640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21765" y="2946871"/>
            <a:ext cx="490865" cy="6123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4048" y="2975543"/>
            <a:ext cx="469946" cy="586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484781" y="2973144"/>
            <a:ext cx="502266" cy="6266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15656" y="3010151"/>
            <a:ext cx="389689" cy="4950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679513" y="2980255"/>
            <a:ext cx="490865" cy="6123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433455" y="2988551"/>
            <a:ext cx="468252" cy="58417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251836" y="3826677"/>
            <a:ext cx="290701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dirty="0" smtClean="0"/>
              <a:t>В </a:t>
            </a:r>
            <a:r>
              <a:rPr lang="uk-UA" sz="2400" dirty="0"/>
              <a:t>порядку </a:t>
            </a:r>
            <a:r>
              <a:rPr lang="uk-UA" sz="2400" dirty="0" smtClean="0"/>
              <a:t>зростання</a:t>
            </a:r>
            <a:endParaRPr lang="ru-RU" sz="2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829799" y="2888079"/>
            <a:ext cx="545939" cy="6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6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36171" y="391884"/>
            <a:ext cx="6444345" cy="649329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/>
              <a:t>Ознайомлення з </a:t>
            </a:r>
            <a:r>
              <a:rPr lang="ru-RU" sz="4000" b="1" dirty="0" smtClean="0"/>
              <a:t>підручником</a:t>
            </a:r>
            <a:endParaRPr lang="ru-RU" sz="4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936171" y="1356845"/>
            <a:ext cx="6433458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Супроводжуватиме нас на уроках математики підручник. Розгляньте </a:t>
            </a:r>
            <a:r>
              <a:rPr lang="ru-RU" sz="2000" b="1" dirty="0">
                <a:solidFill>
                  <a:srgbClr val="7030A0"/>
                </a:solidFill>
              </a:rPr>
              <a:t>уважно </a:t>
            </a:r>
            <a:r>
              <a:rPr lang="ru-RU" sz="2000" b="1" dirty="0" smtClean="0">
                <a:solidFill>
                  <a:srgbClr val="7030A0"/>
                </a:solidFill>
              </a:rPr>
              <a:t>його обкладинку. </a:t>
            </a:r>
            <a:r>
              <a:rPr lang="ru-RU" sz="2000" b="1" dirty="0">
                <a:solidFill>
                  <a:srgbClr val="7030A0"/>
                </a:solidFill>
              </a:rPr>
              <a:t>Хто на ній намальований?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Що </a:t>
            </a:r>
            <a:r>
              <a:rPr lang="ru-RU" sz="2000" b="1" dirty="0">
                <a:solidFill>
                  <a:srgbClr val="7030A0"/>
                </a:solidFill>
              </a:rPr>
              <a:t>написано на </a:t>
            </a:r>
            <a:r>
              <a:rPr lang="ru-RU" sz="2000" b="1" dirty="0" smtClean="0">
                <a:solidFill>
                  <a:srgbClr val="7030A0"/>
                </a:solidFill>
              </a:rPr>
              <a:t>обкладинці підручника?</a:t>
            </a:r>
          </a:p>
        </p:txBody>
      </p:sp>
      <p:pic>
        <p:nvPicPr>
          <p:cNvPr id="2" name="Picture 2" descr="D:\Картинки до тестів\Підручники зошити\3 клас\2025-08-17_134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3" y="391884"/>
            <a:ext cx="4166506" cy="62230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3 клас\03 МАТЕМ\Листопад\01 Повторення матеріалу за 2 кл\№001-Нумерація чисел першої сотні\2025-08-17_135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73916"/>
            <a:ext cx="3940629" cy="335792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974" y="3073917"/>
            <a:ext cx="3039112" cy="286232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7030A0"/>
                </a:solidFill>
              </a:rPr>
              <a:t>Прочитайте </a:t>
            </a:r>
            <a:r>
              <a:rPr lang="uk-UA" sz="2000" b="1" dirty="0">
                <a:solidFill>
                  <a:srgbClr val="7030A0"/>
                </a:solidFill>
              </a:rPr>
              <a:t>розділи І частини, що будемо вивчати в І </a:t>
            </a:r>
            <a:r>
              <a:rPr lang="uk-UA" sz="2000" b="1" dirty="0" smtClean="0">
                <a:solidFill>
                  <a:srgbClr val="7030A0"/>
                </a:solidFill>
              </a:rPr>
              <a:t>семестрі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На сторінках підручника розміщені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- задачі</a:t>
            </a:r>
            <a:r>
              <a:rPr lang="ru-RU" sz="2000" b="1" dirty="0">
                <a:solidFill>
                  <a:srgbClr val="7030A0"/>
                </a:solidFill>
              </a:rPr>
              <a:t>,  </a:t>
            </a:r>
            <a:r>
              <a:rPr lang="ru-RU" sz="2000" b="1" dirty="0" smtClean="0">
                <a:solidFill>
                  <a:srgbClr val="7030A0"/>
                </a:solidFill>
              </a:rPr>
              <a:t>       - рівняння,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- приклади</a:t>
            </a:r>
            <a:r>
              <a:rPr lang="ru-RU" sz="2000" b="1" dirty="0">
                <a:solidFill>
                  <a:srgbClr val="7030A0"/>
                </a:solidFill>
              </a:rPr>
              <a:t>,  </a:t>
            </a:r>
            <a:r>
              <a:rPr lang="ru-RU" sz="2000" b="1" dirty="0" smtClean="0">
                <a:solidFill>
                  <a:srgbClr val="7030A0"/>
                </a:solidFill>
              </a:rPr>
              <a:t>- малюнки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7030A0"/>
                </a:solidFill>
              </a:rPr>
              <a:t>Прочитайте умовні позначення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3 клас\03 МАТЕМ\Листопад\01 Повторення матеріалу за 2 кл\№001-Нумерація чисел першої сотні\2025-08-17_143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4" y="1049485"/>
            <a:ext cx="6892655" cy="19381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48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5104" y="1511114"/>
            <a:ext cx="5040053" cy="8794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1. </a:t>
            </a:r>
            <a:r>
              <a:rPr lang="ru-RU" sz="2400" b="1" dirty="0"/>
              <a:t>О </a:t>
            </a:r>
            <a:r>
              <a:rPr lang="ru-RU" sz="2400" b="1" dirty="0" err="1"/>
              <a:t>котрій</a:t>
            </a:r>
            <a:r>
              <a:rPr lang="ru-RU" sz="2400" b="1" dirty="0"/>
              <a:t> </a:t>
            </a:r>
            <a:r>
              <a:rPr lang="ru-RU" sz="2400" b="1" dirty="0" err="1"/>
              <a:t>годині</a:t>
            </a:r>
            <a:r>
              <a:rPr lang="ru-RU" sz="2400" b="1" dirty="0"/>
              <a:t> </a:t>
            </a:r>
            <a:r>
              <a:rPr lang="ru-RU" sz="2400" b="1" dirty="0" err="1"/>
              <a:t>Дмитрик</a:t>
            </a:r>
            <a:r>
              <a:rPr lang="ru-RU" sz="2400" b="1" dirty="0"/>
              <a:t> має </a:t>
            </a:r>
            <a:r>
              <a:rPr lang="ru-RU" sz="2400" b="1" dirty="0" err="1"/>
              <a:t>повернутися</a:t>
            </a:r>
            <a:r>
              <a:rPr lang="ru-RU" sz="2400" b="1" dirty="0"/>
              <a:t> </a:t>
            </a:r>
            <a:r>
              <a:rPr lang="ru-RU" sz="2400" b="1" dirty="0" err="1"/>
              <a:t>додому</a:t>
            </a:r>
            <a:r>
              <a:rPr lang="ru-RU" sz="2400" b="1" dirty="0"/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C769DF0E-5375-493B-AA8A-18608F6A196B}"/>
              </a:ext>
            </a:extLst>
          </p:cNvPr>
          <p:cNvSpPr/>
          <p:nvPr/>
        </p:nvSpPr>
        <p:spPr>
          <a:xfrm>
            <a:off x="615104" y="2513790"/>
            <a:ext cx="5037991" cy="8342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2. </a:t>
            </a:r>
            <a:r>
              <a:rPr lang="ru-RU" sz="2400" b="1" dirty="0"/>
              <a:t>О </a:t>
            </a:r>
            <a:r>
              <a:rPr lang="ru-RU" sz="2400" b="1" dirty="0" err="1"/>
              <a:t>котрій</a:t>
            </a:r>
            <a:r>
              <a:rPr lang="ru-RU" sz="2400" b="1" dirty="0"/>
              <a:t> </a:t>
            </a:r>
            <a:r>
              <a:rPr lang="ru-RU" sz="2400" b="1" dirty="0" err="1"/>
              <a:t>годині</a:t>
            </a:r>
            <a:r>
              <a:rPr lang="ru-RU" sz="2400" b="1" dirty="0"/>
              <a:t> має </a:t>
            </a:r>
            <a:r>
              <a:rPr lang="ru-RU" sz="2400" b="1" dirty="0" err="1"/>
              <a:t>розпочатися</a:t>
            </a:r>
            <a:r>
              <a:rPr lang="ru-RU" sz="2400" b="1" dirty="0"/>
              <a:t> сеанс у </a:t>
            </a:r>
            <a:r>
              <a:rPr lang="ru-RU" sz="2400" b="1" dirty="0" err="1"/>
              <a:t>кінотеатрі</a:t>
            </a:r>
            <a:r>
              <a:rPr lang="ru-RU" sz="2400" b="1" dirty="0"/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402F08-FE8E-47FE-86A5-BD93B3BF1189}"/>
              </a:ext>
            </a:extLst>
          </p:cNvPr>
          <p:cNvSpPr/>
          <p:nvPr/>
        </p:nvSpPr>
        <p:spPr>
          <a:xfrm>
            <a:off x="613264" y="3382561"/>
            <a:ext cx="5040053" cy="93194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</a:t>
            </a:r>
            <a:r>
              <a:rPr lang="ru-RU" sz="2400" b="1" dirty="0" smtClean="0"/>
              <a:t>Через </a:t>
            </a:r>
            <a:r>
              <a:rPr lang="ru-RU" sz="2400" b="1" dirty="0"/>
              <a:t>який час має прийти автобус?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23"/>
          <p:cNvSpPr txBox="1">
            <a:spLocks noChangeArrowheads="1"/>
          </p:cNvSpPr>
          <p:nvPr/>
        </p:nvSpPr>
        <p:spPr>
          <a:xfrm>
            <a:off x="463870" y="405117"/>
            <a:ext cx="6960187" cy="97684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</a:rPr>
              <a:t>Розглянь малюнок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r>
              <a:rPr lang="ru-RU" sz="3200" dirty="0"/>
              <a:t> </a:t>
            </a:r>
            <a:r>
              <a:rPr lang="ru-RU" sz="3200" b="1" dirty="0"/>
              <a:t>Опиши ситуацію</a:t>
            </a:r>
            <a:r>
              <a:rPr lang="ru-RU" sz="3200" b="1" dirty="0" smtClean="0"/>
              <a:t>.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endParaRPr lang="uk-UA" sz="3200" b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Дай </a:t>
            </a:r>
            <a:r>
              <a:rPr lang="uk-UA" sz="3200" b="1" dirty="0">
                <a:solidFill>
                  <a:schemeClr val="bg1"/>
                </a:solidFill>
              </a:rPr>
              <a:t>відповіді на </a:t>
            </a:r>
            <a:r>
              <a:rPr lang="uk-UA" sz="3200" b="1" dirty="0" smtClean="0">
                <a:solidFill>
                  <a:schemeClr val="bg1"/>
                </a:solidFill>
              </a:rPr>
              <a:t>запитання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402F08-FE8E-47FE-86A5-BD93B3BF1189}"/>
              </a:ext>
            </a:extLst>
          </p:cNvPr>
          <p:cNvSpPr/>
          <p:nvPr/>
        </p:nvSpPr>
        <p:spPr>
          <a:xfrm>
            <a:off x="631239" y="4368940"/>
            <a:ext cx="5040053" cy="1005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4. </a:t>
            </a:r>
            <a:r>
              <a:rPr lang="ru-RU" sz="2400" b="1" dirty="0"/>
              <a:t>Який шлях ближчий: до школи чи до басейну?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1093481" y="5460898"/>
            <a:ext cx="4561676" cy="844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Сформулюй ще два запитання за цим малюнком.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3 клас\03 МАТЕМ\Листопад\01 Повторення матеріалу за 2 кл\№001-Нумерація чисел першої сотні\2025-08-17_141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71" y="893537"/>
            <a:ext cx="5726922" cy="56487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00148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 №1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5" y="570730"/>
            <a:ext cx="10266095" cy="6266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Скільки кульок на кожному малюнку? 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07768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 №2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6287" y="3775736"/>
            <a:ext cx="2240021" cy="265156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074" name="Picture 2" descr="D:\3 клас\03 МАТЕМ\Листопад\01 Повторення матеріалу за 2 кл\№001-Нумерація чисел першої сотні\2025-08-17_145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03" y="1294085"/>
            <a:ext cx="2922206" cy="35553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Листопад\01 Повторення матеріалу за 2 кл\№001-Нумерація чисел першої сотні\2025-08-17_1452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81" y="1294085"/>
            <a:ext cx="2523962" cy="352707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7407625" y="2691910"/>
            <a:ext cx="3928348" cy="84466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позначає цифра 3 в першому і другому числах?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8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7407625" y="1294085"/>
            <a:ext cx="3928348" cy="12422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Запиши ці </a:t>
            </a:r>
            <a:r>
              <a:rPr lang="uk-UA" sz="2400" b="1" dirty="0" smtClean="0">
                <a:solidFill>
                  <a:srgbClr val="7030A0"/>
                </a:solidFill>
              </a:rPr>
              <a:t>числа.</a:t>
            </a:r>
            <a:endParaRPr lang="uk-UA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Розклади їх на </a:t>
            </a:r>
            <a:r>
              <a:rPr lang="uk-UA" sz="2400" b="1" dirty="0">
                <a:solidFill>
                  <a:srgbClr val="7030A0"/>
                </a:solidFill>
              </a:rPr>
              <a:t>розрядні доданки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3E46376-F341-4CA3-8E44-4A6009486B9B}"/>
              </a:ext>
            </a:extLst>
          </p:cNvPr>
          <p:cNvSpPr txBox="1"/>
          <p:nvPr/>
        </p:nvSpPr>
        <p:spPr>
          <a:xfrm>
            <a:off x="1251856" y="4940074"/>
            <a:ext cx="2671162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53 =__ + _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3E46376-F341-4CA3-8E44-4A6009486B9B}"/>
              </a:ext>
            </a:extLst>
          </p:cNvPr>
          <p:cNvSpPr txBox="1"/>
          <p:nvPr/>
        </p:nvSpPr>
        <p:spPr>
          <a:xfrm>
            <a:off x="4667267" y="4940074"/>
            <a:ext cx="2671162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37 =__ + _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3322" y="4940073"/>
            <a:ext cx="6655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04689" y="4940073"/>
            <a:ext cx="4251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3</a:t>
            </a:r>
            <a:endParaRPr lang="ru-RU" sz="36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8592" y="4920335"/>
            <a:ext cx="6655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</a:rPr>
              <a:t>30</a:t>
            </a:r>
            <a:endParaRPr lang="ru-RU" sz="36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69959" y="4920335"/>
            <a:ext cx="4251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</a:rPr>
              <a:t>7</a:t>
            </a:r>
            <a:endParaRPr lang="ru-RU" sz="3600" b="1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  <p:bldP spid="90" grpId="0" animBg="1"/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4807</TotalTime>
  <Words>847</Words>
  <Application>Microsoft Office PowerPoint</Application>
  <PresentationFormat>Произвольный</PresentationFormat>
  <Paragraphs>235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Усне опитування</vt:lpstr>
      <vt:lpstr>Презентация PowerPoint</vt:lpstr>
      <vt:lpstr>Презентация PowerPoint</vt:lpstr>
      <vt:lpstr>Ознайомлення з підручником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«Веселі числа»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707</cp:revision>
  <dcterms:created xsi:type="dcterms:W3CDTF">2018-01-05T16:38:53Z</dcterms:created>
  <dcterms:modified xsi:type="dcterms:W3CDTF">2025-09-03T15:59:36Z</dcterms:modified>
</cp:coreProperties>
</file>