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98" r:id="rId3"/>
    <p:sldId id="259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86" r:id="rId13"/>
    <p:sldId id="291" r:id="rId14"/>
    <p:sldId id="293" r:id="rId15"/>
    <p:sldId id="295" r:id="rId16"/>
    <p:sldId id="296" r:id="rId17"/>
    <p:sldId id="29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6704" y="3069754"/>
            <a:ext cx="2422186" cy="240745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4752" y="1233006"/>
            <a:ext cx="8646419" cy="146423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Що об’єднує людей зі світом </a:t>
            </a:r>
            <a:endParaRPr lang="en-US" sz="4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живої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природи?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6207" y="3405156"/>
            <a:ext cx="2784963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946750" y="1176871"/>
            <a:ext cx="10269424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Природне</a:t>
            </a:r>
            <a:r>
              <a:rPr lang="ru-RU" sz="2400" b="1" dirty="0"/>
              <a:t> </a:t>
            </a:r>
            <a:r>
              <a:rPr lang="ru-RU" sz="2400" b="1" dirty="0" err="1"/>
              <a:t>середовище</a:t>
            </a:r>
            <a:r>
              <a:rPr lang="ru-RU" sz="2400" b="1" dirty="0"/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незмінний</a:t>
            </a:r>
            <a:r>
              <a:rPr lang="ru-RU" sz="2400" b="1" dirty="0" smtClean="0"/>
              <a:t> партнер </a:t>
            </a:r>
            <a:r>
              <a:rPr lang="ru-RU" sz="2400" b="1" dirty="0"/>
              <a:t>людини в її </a:t>
            </a:r>
            <a:r>
              <a:rPr lang="ru-RU" sz="2400" b="1" dirty="0" smtClean="0"/>
              <a:t>житті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Ми </a:t>
            </a:r>
            <a:r>
              <a:rPr lang="ru-RU" sz="2400" b="1" dirty="0" err="1"/>
              <a:t>черпаємо</a:t>
            </a:r>
            <a:r>
              <a:rPr lang="ru-RU" sz="2400" b="1" dirty="0"/>
              <a:t> зі </a:t>
            </a:r>
            <a:r>
              <a:rPr lang="ru-RU" sz="2400" b="1" dirty="0" err="1"/>
              <a:t>скриньки</a:t>
            </a:r>
            <a:r>
              <a:rPr lang="ru-RU" sz="2400" b="1" dirty="0"/>
              <a:t> природи всі </a:t>
            </a:r>
            <a:r>
              <a:rPr lang="ru-RU" sz="2400" b="1" dirty="0" err="1"/>
              <a:t>наші</a:t>
            </a:r>
            <a:r>
              <a:rPr lang="ru-RU" sz="2400" b="1" dirty="0"/>
              <a:t> </a:t>
            </a:r>
            <a:r>
              <a:rPr lang="ru-RU" sz="2400" b="1" dirty="0" err="1"/>
              <a:t>багатства</a:t>
            </a:r>
            <a:r>
              <a:rPr lang="ru-RU" sz="2400" b="1" dirty="0"/>
              <a:t>. Природа, її краса і </a:t>
            </a:r>
            <a:r>
              <a:rPr lang="ru-RU" sz="2400" b="1" dirty="0" err="1"/>
              <a:t>велич</a:t>
            </a:r>
            <a:r>
              <a:rPr lang="ru-RU" sz="2400" b="1" dirty="0"/>
              <a:t> </a:t>
            </a:r>
            <a:r>
              <a:rPr lang="ru-RU" sz="2400" b="1" dirty="0" err="1"/>
              <a:t>залишаються</a:t>
            </a:r>
            <a:r>
              <a:rPr lang="ru-RU" sz="2400" b="1" dirty="0"/>
              <a:t> </a:t>
            </a:r>
            <a:r>
              <a:rPr lang="ru-RU" sz="2400" b="1" dirty="0" smtClean="0"/>
              <a:t>нашим </a:t>
            </a:r>
            <a:r>
              <a:rPr lang="ru-RU" sz="2400" b="1" dirty="0" err="1"/>
              <a:t>головним</a:t>
            </a:r>
            <a:r>
              <a:rPr lang="ru-RU" sz="2400" b="1" dirty="0"/>
              <a:t> скарбом.</a:t>
            </a:r>
          </a:p>
        </p:txBody>
      </p:sp>
      <p:sp>
        <p:nvSpPr>
          <p:cNvPr id="22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Важлива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7654" y="2580351"/>
            <a:ext cx="5863580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Людина — </a:t>
            </a:r>
            <a:r>
              <a:rPr lang="ru-RU" sz="2400" b="1" dirty="0" err="1"/>
              <a:t>частина</a:t>
            </a:r>
            <a:r>
              <a:rPr lang="ru-RU" sz="2400" b="1" dirty="0"/>
              <a:t> живої природи, яка </a:t>
            </a:r>
            <a:r>
              <a:rPr lang="ru-RU" sz="2400" b="1" dirty="0" err="1"/>
              <a:t>живе</a:t>
            </a:r>
            <a:r>
              <a:rPr lang="ru-RU" sz="2400" b="1" dirty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природи й </a:t>
            </a:r>
            <a:r>
              <a:rPr lang="ru-RU" sz="2400" b="1" dirty="0" err="1"/>
              <a:t>бере</a:t>
            </a:r>
            <a:r>
              <a:rPr lang="ru-RU" sz="2400" b="1" dirty="0"/>
              <a:t> з неї все </a:t>
            </a:r>
            <a:r>
              <a:rPr lang="ru-RU" sz="2400" b="1" dirty="0" err="1"/>
              <a:t>необхідне</a:t>
            </a:r>
            <a:r>
              <a:rPr lang="ru-RU" sz="2400" b="1" dirty="0"/>
              <a:t> для </a:t>
            </a:r>
            <a:r>
              <a:rPr lang="ru-RU" sz="2400" b="1" dirty="0" smtClean="0"/>
              <a:t>життя:</a:t>
            </a:r>
            <a:endParaRPr lang="ru-RU" sz="2400" b="1" dirty="0"/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Картинки природи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21" y="2618193"/>
            <a:ext cx="4493182" cy="25296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42643" y="4005857"/>
            <a:ext cx="226906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повітря</a:t>
            </a:r>
            <a:r>
              <a:rPr lang="ru-RU" sz="2400" b="1" dirty="0"/>
              <a:t>, </a:t>
            </a:r>
            <a:r>
              <a:rPr lang="ru-RU" sz="2400" b="1" dirty="0" smtClean="0"/>
              <a:t>тепло,  </a:t>
            </a:r>
            <a:r>
              <a:rPr lang="ru-RU" sz="2400" b="1" dirty="0" err="1" smtClean="0"/>
              <a:t>світло</a:t>
            </a:r>
            <a:r>
              <a:rPr lang="ru-RU" sz="2400" b="1" dirty="0"/>
              <a:t>, воду,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7018" y="4005858"/>
            <a:ext cx="1944216" cy="919401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продукти</a:t>
            </a:r>
            <a:r>
              <a:rPr lang="ru-RU" sz="2400" b="1" dirty="0" smtClean="0"/>
              <a:t> </a:t>
            </a:r>
            <a:r>
              <a:rPr lang="ru-RU" sz="2400" b="1" dirty="0" err="1"/>
              <a:t>харчування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67155" y="4988408"/>
            <a:ext cx="3884399" cy="13280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використовує</a:t>
            </a:r>
            <a:r>
              <a:rPr lang="ru-RU" sz="2400" b="1" dirty="0" smtClean="0"/>
              <a:t> </a:t>
            </a:r>
            <a:r>
              <a:rPr lang="ru-RU" sz="2400" b="1" dirty="0" err="1"/>
              <a:t>природні</a:t>
            </a:r>
            <a:r>
              <a:rPr lang="ru-RU" sz="2400" b="1" dirty="0"/>
              <a:t> </a:t>
            </a:r>
            <a:r>
              <a:rPr lang="ru-RU" sz="2400" b="1" dirty="0" err="1"/>
              <a:t>ресурси</a:t>
            </a:r>
            <a:r>
              <a:rPr lang="ru-RU" sz="2400" b="1" dirty="0"/>
              <a:t> для </a:t>
            </a:r>
            <a:r>
              <a:rPr lang="ru-RU" sz="2400" b="1" dirty="0" err="1"/>
              <a:t>отримання</a:t>
            </a:r>
            <a:r>
              <a:rPr lang="ru-RU" sz="2400" b="1" dirty="0"/>
              <a:t> </a:t>
            </a:r>
            <a:r>
              <a:rPr lang="ru-RU" sz="2400" b="1" dirty="0" err="1"/>
              <a:t>предметів</a:t>
            </a:r>
            <a:r>
              <a:rPr lang="ru-RU" sz="2400" b="1" dirty="0"/>
              <a:t> </a:t>
            </a:r>
            <a:r>
              <a:rPr lang="ru-RU" sz="2400" b="1" dirty="0" err="1"/>
              <a:t>побуту</a:t>
            </a:r>
            <a:r>
              <a:rPr lang="ru-RU" sz="2400" b="1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5727" y="4005858"/>
            <a:ext cx="115212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одяг</a:t>
            </a:r>
            <a:r>
              <a:rPr lang="ru-RU" sz="2400" b="1" dirty="0"/>
              <a:t>,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3414" y="5044316"/>
            <a:ext cx="187220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err="1"/>
              <a:t>корисні</a:t>
            </a:r>
            <a:r>
              <a:rPr lang="ru-RU" sz="2400" b="1" dirty="0"/>
              <a:t> </a:t>
            </a:r>
            <a:r>
              <a:rPr lang="ru-RU" sz="2400" b="1" dirty="0" err="1"/>
              <a:t>копалини</a:t>
            </a:r>
            <a:r>
              <a:rPr lang="ru-RU" sz="24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304438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!!!!_Органи чуття\_free_2023-10-04-23-08-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25" y="3993048"/>
            <a:ext cx="2582416" cy="2582416"/>
          </a:xfrm>
          <a:prstGeom prst="plaqu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абличка 11"/>
          <p:cNvSpPr/>
          <p:nvPr/>
        </p:nvSpPr>
        <p:spPr>
          <a:xfrm>
            <a:off x="946750" y="1176871"/>
            <a:ext cx="10269424" cy="60007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Від стану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навколишнього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середовища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залежить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і стан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нашого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здоров’я.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Важлива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7671571" y="2373679"/>
            <a:ext cx="3522016" cy="204025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забруднені</a:t>
            </a:r>
            <a:r>
              <a:rPr lang="ru-RU" sz="2400" b="1" dirty="0" smtClean="0"/>
              <a:t> </a:t>
            </a:r>
            <a:r>
              <a:rPr lang="ru-RU" sz="2400" b="1" dirty="0"/>
              <a:t>повітря і вода </a:t>
            </a:r>
            <a:r>
              <a:rPr lang="ru-RU" sz="2400" b="1" dirty="0" smtClean="0"/>
              <a:t>можуть </a:t>
            </a:r>
            <a:r>
              <a:rPr lang="ru-RU" sz="2400" b="1" dirty="0"/>
              <a:t>стати причиною </a:t>
            </a:r>
            <a:r>
              <a:rPr lang="ru-RU" sz="2400" b="1" dirty="0" err="1"/>
              <a:t>багатьох</a:t>
            </a:r>
            <a:r>
              <a:rPr lang="ru-RU" sz="2400" b="1" dirty="0"/>
              <a:t> </a:t>
            </a:r>
            <a:r>
              <a:rPr lang="ru-RU" sz="2400" b="1" dirty="0" err="1" smtClean="0"/>
              <a:t>захворювань</a:t>
            </a:r>
            <a:endParaRPr lang="ru-RU" sz="24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835447" y="2381695"/>
            <a:ext cx="3600400" cy="204025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Що </a:t>
            </a:r>
            <a:r>
              <a:rPr lang="ru-RU" sz="2400" b="1" dirty="0"/>
              <a:t>більше </a:t>
            </a:r>
            <a:r>
              <a:rPr lang="ru-RU" sz="2400" b="1" dirty="0" err="1"/>
              <a:t>відходів</a:t>
            </a:r>
            <a:r>
              <a:rPr lang="ru-RU" sz="2400" b="1" dirty="0"/>
              <a:t> ми </a:t>
            </a:r>
            <a:r>
              <a:rPr lang="ru-RU" sz="2400" b="1" dirty="0" err="1"/>
              <a:t>викидаємо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 err="1"/>
              <a:t>довкілля</a:t>
            </a:r>
            <a:r>
              <a:rPr lang="ru-RU" sz="2400" b="1" dirty="0"/>
              <a:t>, то більше </a:t>
            </a:r>
            <a:r>
              <a:rPr lang="ru-RU" sz="2400" b="1" dirty="0" err="1" smtClean="0"/>
              <a:t>мікробів</a:t>
            </a:r>
            <a:r>
              <a:rPr lang="ru-RU" sz="2400" b="1" dirty="0" smtClean="0"/>
              <a:t> 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4924050" y="2373679"/>
            <a:ext cx="2314824" cy="204025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що </a:t>
            </a:r>
            <a:r>
              <a:rPr lang="ru-RU" sz="2400" b="1" dirty="0"/>
              <a:t>більше </a:t>
            </a:r>
            <a:r>
              <a:rPr lang="ru-RU" sz="2400" b="1" dirty="0" err="1"/>
              <a:t>сміття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то </a:t>
            </a:r>
            <a:r>
              <a:rPr lang="ru-RU" sz="2400" b="1" dirty="0"/>
              <a:t>більше </a:t>
            </a:r>
            <a:r>
              <a:rPr lang="ru-RU" sz="2400" b="1" dirty="0" smtClean="0"/>
              <a:t>хвороб </a:t>
            </a:r>
            <a:endParaRPr lang="ru-RU" sz="24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885025" y="4584594"/>
            <a:ext cx="4209176" cy="1560195"/>
          </a:xfrm>
          <a:prstGeom prst="plaque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Отже</a:t>
            </a:r>
            <a:r>
              <a:rPr lang="ru-RU" sz="2400" b="1" dirty="0"/>
              <a:t>, слід </a:t>
            </a:r>
            <a:r>
              <a:rPr lang="ru-RU" sz="2400" b="1" dirty="0" err="1"/>
              <a:t>пам’ятати</a:t>
            </a:r>
            <a:r>
              <a:rPr lang="ru-RU" sz="2400" b="1" dirty="0"/>
              <a:t>: «Здоров’я природи — здоров’я людини».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580008" y="1802761"/>
            <a:ext cx="359445" cy="5822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88380" y="1775826"/>
            <a:ext cx="359445" cy="5822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252857" y="1791447"/>
            <a:ext cx="359445" cy="5822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40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68198" y="1224932"/>
            <a:ext cx="10247978" cy="5625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Відтвори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рухи тваринки так, щоб інші зрозуміли, яку тваринку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ти показуєш.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</a:t>
            </a:r>
            <a:r>
              <a:rPr lang="uk-UA" sz="4000" b="1" dirty="0">
                <a:solidFill>
                  <a:schemeClr val="bg1"/>
                </a:solidFill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</a:rPr>
              <a:t>Повтори рухи тваринки»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Тварини\Вор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12" y="1871466"/>
            <a:ext cx="3161764" cy="215238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Тварини\Мавпе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2" y="1871467"/>
            <a:ext cx="1745490" cy="209090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Тварини\Пів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13" y="1892590"/>
            <a:ext cx="2067955" cy="206978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до тестів\Тварини\sl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25" y="1892589"/>
            <a:ext cx="1845015" cy="206978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Картинки до тестів\Тварини\Зайчик з морквою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40" y="4136387"/>
            <a:ext cx="1636602" cy="202521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Картинки до тестів\Тварини\Жаб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51" y="4051894"/>
            <a:ext cx="2107843" cy="210970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Картинки до тестів\Тварини\Лис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09" y="4165403"/>
            <a:ext cx="3389903" cy="1826945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94299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751" y="1142624"/>
            <a:ext cx="10269424" cy="70242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Порівняй, скільки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часу потрібно тваринам і людям, щоб подолати відстань 100 метрів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4" y="1955916"/>
            <a:ext cx="2059747" cy="13709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91" y="1955916"/>
            <a:ext cx="2226358" cy="13709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567925" y="3464265"/>
            <a:ext cx="1621182" cy="439821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15 хвилин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7133" y="3464265"/>
            <a:ext cx="2059747" cy="4398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2 години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 і таблицю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92" y="1893630"/>
            <a:ext cx="2164844" cy="13542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" b="10227"/>
          <a:stretch/>
        </p:blipFill>
        <p:spPr>
          <a:xfrm>
            <a:off x="8746418" y="1925448"/>
            <a:ext cx="2329186" cy="13224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805583" y="3330760"/>
            <a:ext cx="2270020" cy="439821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3-4 секунди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8639" y="5728654"/>
            <a:ext cx="2230385" cy="4398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14-15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секунд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82728" y="3332953"/>
            <a:ext cx="1536372" cy="4189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5 секунд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96" y="4066438"/>
            <a:ext cx="2289673" cy="15076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3 клас\04 ЯДС\Грущинська\№002 Що об’єднує людину із світом живих організмів\2025-08-14_1742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12" y="3904085"/>
            <a:ext cx="5753192" cy="23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107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63597" y="494643"/>
            <a:ext cx="10780719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81347"/>
            <a:ext cx="1123478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2-3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0058" y="1493834"/>
            <a:ext cx="7728237" cy="105401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4. На які групи поділяються живі організми? Напиши.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________________________________________________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1587" y="1950718"/>
            <a:ext cx="1479493" cy="43982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Рослини,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9663" y="1976521"/>
            <a:ext cx="1479493" cy="43982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тварини,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47815" y="1950718"/>
            <a:ext cx="1109618" cy="43982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люди.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3570" y="2743836"/>
            <a:ext cx="7468701" cy="16940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5. Людина – це частина живої природи тому, що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____________________________________________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____________________________________________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527" y="3357786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она росте, </a:t>
            </a:r>
            <a:r>
              <a:rPr lang="ru-RU" b="1" dirty="0" err="1" smtClean="0">
                <a:solidFill>
                  <a:srgbClr val="002060"/>
                </a:solidFill>
              </a:rPr>
              <a:t>розвивається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дихає</a:t>
            </a:r>
            <a:r>
              <a:rPr lang="ru-RU" b="1" dirty="0" smtClean="0">
                <a:solidFill>
                  <a:srgbClr val="002060"/>
                </a:solidFill>
              </a:rPr>
              <a:t>, живиться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рухається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продовжує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рід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63639" y="4595224"/>
            <a:ext cx="4716269" cy="11861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Домашнє </a:t>
            </a:r>
            <a:r>
              <a:rPr lang="uk-UA" sz="2800" b="1" dirty="0" smtClean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Прочитати сторінки </a:t>
            </a:r>
            <a:r>
              <a:rPr lang="uk-UA" sz="2800" b="1" dirty="0">
                <a:solidFill>
                  <a:schemeClr val="bg1"/>
                </a:solidFill>
              </a:rPr>
              <a:t>7-8.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519" y="2757550"/>
            <a:ext cx="3023797" cy="30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058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5770" y="1219483"/>
            <a:ext cx="5798309" cy="5879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притаманні</a:t>
            </a:r>
            <a:r>
              <a:rPr lang="ru-RU" sz="2400" b="1" dirty="0"/>
              <a:t> </a:t>
            </a:r>
            <a:r>
              <a:rPr lang="ru-RU" sz="2400" b="1" dirty="0" err="1"/>
              <a:t>всім</a:t>
            </a:r>
            <a:r>
              <a:rPr lang="ru-RU" sz="2400" b="1" dirty="0"/>
              <a:t> </a:t>
            </a:r>
            <a:r>
              <a:rPr lang="ru-RU" sz="2400" b="1" dirty="0" err="1"/>
              <a:t>організмам</a:t>
            </a:r>
            <a:r>
              <a:rPr lang="ru-RU" sz="24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5770" y="1840112"/>
            <a:ext cx="5798309" cy="10572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необхідні</a:t>
            </a:r>
            <a:r>
              <a:rPr lang="ru-RU" sz="2400" b="1" dirty="0"/>
              <a:t> для життя </a:t>
            </a:r>
            <a:r>
              <a:rPr lang="ru-RU" sz="2400" b="1" dirty="0" err="1" smtClean="0"/>
              <a:t>організмів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5770" y="2925255"/>
            <a:ext cx="5798309" cy="1105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пристосування</a:t>
            </a:r>
            <a:r>
              <a:rPr lang="ru-RU" sz="2400" b="1" dirty="0"/>
              <a:t> до життя у </a:t>
            </a:r>
            <a:r>
              <a:rPr lang="ru-RU" sz="2400" b="1" dirty="0" err="1"/>
              <a:t>водоймі</a:t>
            </a:r>
            <a:r>
              <a:rPr lang="ru-RU" sz="2400" b="1" dirty="0"/>
              <a:t> мають </a:t>
            </a:r>
            <a:r>
              <a:rPr lang="ru-RU" sz="2400" b="1" dirty="0" err="1"/>
              <a:t>риби</a:t>
            </a:r>
            <a:r>
              <a:rPr lang="ru-RU" sz="2400" b="1" dirty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5770" y="4138251"/>
            <a:ext cx="5798309" cy="9465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пристосовані</a:t>
            </a:r>
            <a:r>
              <a:rPr lang="ru-RU" sz="2400" b="1" dirty="0"/>
              <a:t> до життя в наземно-</a:t>
            </a:r>
            <a:r>
              <a:rPr lang="ru-RU" sz="2400" b="1" dirty="0" err="1"/>
              <a:t>повітряному</a:t>
            </a:r>
            <a:r>
              <a:rPr lang="ru-RU" sz="2400" b="1" dirty="0"/>
              <a:t> </a:t>
            </a:r>
            <a:r>
              <a:rPr lang="ru-RU" sz="2400" b="1" dirty="0" err="1"/>
              <a:t>середовищі</a:t>
            </a:r>
            <a:r>
              <a:rPr lang="ru-RU" sz="2400" b="1" dirty="0"/>
              <a:t> птахи?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770" y="5204577"/>
            <a:ext cx="5798309" cy="9465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Чому </a:t>
            </a:r>
            <a:r>
              <a:rPr lang="ru-RU" sz="2400" b="1" dirty="0" err="1"/>
              <a:t>ссавці</a:t>
            </a:r>
            <a:r>
              <a:rPr lang="ru-RU" sz="2400" b="1" dirty="0"/>
              <a:t> є </a:t>
            </a:r>
            <a:r>
              <a:rPr lang="ru-RU" sz="2400" b="1" dirty="0" err="1"/>
              <a:t>найбільш</a:t>
            </a:r>
            <a:r>
              <a:rPr lang="ru-RU" sz="2400" b="1" dirty="0"/>
              <a:t> </a:t>
            </a:r>
            <a:r>
              <a:rPr lang="ru-RU" sz="2400" b="1" dirty="0" err="1"/>
              <a:t>поширеними</a:t>
            </a:r>
            <a:r>
              <a:rPr lang="ru-RU" sz="2400" b="1" dirty="0"/>
              <a:t> у природі?</a:t>
            </a:r>
          </a:p>
        </p:txBody>
      </p:sp>
      <p:pic>
        <p:nvPicPr>
          <p:cNvPr id="14" name="Picture 2" descr="D:\Картинки до тестів\!!!!Эсмира_512х512\OIG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37" y="1403524"/>
            <a:ext cx="3312368" cy="331236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566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5771" y="1351700"/>
            <a:ext cx="7615039" cy="1646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1. Люди, як і всі </a:t>
            </a:r>
            <a:r>
              <a:rPr lang="ru-RU" sz="2800" b="1" dirty="0" err="1"/>
              <a:t>організми</a:t>
            </a:r>
            <a:r>
              <a:rPr lang="ru-RU" sz="2800" b="1" dirty="0"/>
              <a:t>, </a:t>
            </a:r>
            <a:r>
              <a:rPr lang="ru-RU" sz="2800" b="1" dirty="0" err="1"/>
              <a:t>ростуть</a:t>
            </a:r>
            <a:r>
              <a:rPr lang="ru-RU" sz="2800" b="1" dirty="0"/>
              <a:t> і </a:t>
            </a:r>
            <a:r>
              <a:rPr lang="ru-RU" sz="2800" b="1" dirty="0" err="1"/>
              <a:t>розвиваються</a:t>
            </a:r>
            <a:r>
              <a:rPr lang="ru-RU" sz="2800" b="1" dirty="0"/>
              <a:t>, </a:t>
            </a:r>
            <a:r>
              <a:rPr lang="ru-RU" sz="2800" b="1" dirty="0" err="1"/>
              <a:t>дихають</a:t>
            </a:r>
            <a:r>
              <a:rPr lang="ru-RU" sz="2800" b="1" dirty="0"/>
              <a:t>, </a:t>
            </a:r>
            <a:r>
              <a:rPr lang="ru-RU" sz="2800" b="1" dirty="0" err="1"/>
              <a:t>живляться</a:t>
            </a:r>
            <a:r>
              <a:rPr lang="ru-RU" sz="2800" b="1" dirty="0"/>
              <a:t>, </a:t>
            </a:r>
            <a:r>
              <a:rPr lang="ru-RU" sz="2800" b="1" dirty="0" err="1"/>
              <a:t>рухаються</a:t>
            </a:r>
            <a:r>
              <a:rPr lang="ru-RU" sz="2800" b="1" dirty="0"/>
              <a:t>, </a:t>
            </a:r>
            <a:r>
              <a:rPr lang="ru-RU" sz="2800" b="1" dirty="0" err="1" smtClean="0"/>
              <a:t>продовжують</a:t>
            </a:r>
            <a:r>
              <a:rPr lang="ru-RU" sz="2800" b="1" dirty="0" smtClean="0"/>
              <a:t> </a:t>
            </a:r>
            <a:r>
              <a:rPr lang="ru-RU" sz="2800" b="1" dirty="0" err="1"/>
              <a:t>свій</a:t>
            </a:r>
            <a:r>
              <a:rPr lang="ru-RU" sz="2800" b="1" dirty="0"/>
              <a:t> </a:t>
            </a:r>
            <a:r>
              <a:rPr lang="ru-RU" sz="2800" b="1" dirty="0" err="1"/>
              <a:t>рід</a:t>
            </a:r>
            <a:r>
              <a:rPr lang="ru-RU" sz="28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75" y="1537875"/>
            <a:ext cx="2099634" cy="475624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85769" y="3212826"/>
            <a:ext cx="7615041" cy="8998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2. Людям, як і </a:t>
            </a:r>
            <a:r>
              <a:rPr lang="ru-RU" sz="2800" b="1" dirty="0" err="1"/>
              <a:t>тваринам</a:t>
            </a:r>
            <a:r>
              <a:rPr lang="ru-RU" sz="2800" b="1" dirty="0"/>
              <a:t>, для життя </a:t>
            </a:r>
            <a:r>
              <a:rPr lang="ru-RU" sz="2800" b="1" dirty="0" err="1"/>
              <a:t>необхідні</a:t>
            </a:r>
            <a:r>
              <a:rPr lang="ru-RU" sz="2800" b="1" dirty="0"/>
              <a:t> </a:t>
            </a:r>
            <a:r>
              <a:rPr lang="ru-RU" sz="2800" b="1" dirty="0" err="1"/>
              <a:t>повітря</a:t>
            </a:r>
            <a:r>
              <a:rPr lang="ru-RU" sz="2800" b="1" dirty="0"/>
              <a:t>, </a:t>
            </a:r>
            <a:r>
              <a:rPr lang="ru-RU" sz="2800" b="1" dirty="0" err="1"/>
              <a:t>світло</a:t>
            </a:r>
            <a:r>
              <a:rPr lang="ru-RU" sz="2800" b="1" dirty="0"/>
              <a:t> й тепло, вода і </a:t>
            </a:r>
            <a:r>
              <a:rPr lang="ru-RU" sz="2800" b="1" dirty="0" err="1"/>
              <a:t>їжа</a:t>
            </a:r>
            <a:r>
              <a:rPr lang="ru-RU" sz="2800" b="1" dirty="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5769" y="4390176"/>
            <a:ext cx="7615041" cy="983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3. Люди </a:t>
            </a:r>
            <a:r>
              <a:rPr lang="ru-RU" sz="2800" b="1" dirty="0"/>
              <a:t>мають </a:t>
            </a:r>
            <a:r>
              <a:rPr lang="ru-RU" sz="2800" b="1" dirty="0" err="1"/>
              <a:t>найбільше</a:t>
            </a:r>
            <a:r>
              <a:rPr lang="ru-RU" sz="2800" b="1" dirty="0"/>
              <a:t> </a:t>
            </a:r>
            <a:r>
              <a:rPr lang="ru-RU" sz="2800" b="1" dirty="0" err="1"/>
              <a:t>спільних</a:t>
            </a:r>
            <a:r>
              <a:rPr lang="ru-RU" sz="2800" b="1" dirty="0"/>
              <a:t> </a:t>
            </a:r>
            <a:r>
              <a:rPr lang="ru-RU" sz="2800" b="1" dirty="0" err="1"/>
              <a:t>ознак</a:t>
            </a:r>
            <a:r>
              <a:rPr lang="ru-RU" sz="2800" b="1" dirty="0"/>
              <a:t> із </a:t>
            </a:r>
            <a:r>
              <a:rPr lang="ru-RU" sz="2800" b="1" dirty="0" err="1"/>
              <a:t>ссавцями</a:t>
            </a:r>
            <a:r>
              <a:rPr lang="ru-RU" sz="2800" b="1" dirty="0"/>
              <a:t> (</a:t>
            </a:r>
            <a:r>
              <a:rPr lang="ru-RU" sz="2800" b="1" dirty="0" err="1"/>
              <a:t>звірами</a:t>
            </a:r>
            <a:r>
              <a:rPr lang="ru-RU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95472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44125" y="471839"/>
            <a:ext cx="9042872" cy="713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Презентація &quot;Про рівень ролі домашніх завдань у формуванні в учнів інтересу  до навч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75" y="1341562"/>
            <a:ext cx="6684372" cy="510570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355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5770" y="1329034"/>
            <a:ext cx="9714616" cy="10206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Станьмо в </a:t>
            </a:r>
            <a:r>
              <a:rPr lang="uk-UA" sz="2800" b="1" dirty="0" smtClean="0"/>
              <a:t>коло. Поверни </a:t>
            </a:r>
            <a:r>
              <a:rPr lang="uk-UA" sz="2800" b="1" dirty="0"/>
              <a:t>голову до сусіда справа і скажи: «Ти особливий, тому, що …»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«Ти особливий, тому що…»</a:t>
            </a:r>
          </a:p>
        </p:txBody>
      </p:sp>
      <p:pic>
        <p:nvPicPr>
          <p:cNvPr id="1026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2493690"/>
            <a:ext cx="5760640" cy="38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11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38" y="1460655"/>
            <a:ext cx="2917288" cy="435808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39216" y="1205207"/>
            <a:ext cx="4121882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Що </a:t>
            </a:r>
            <a:r>
              <a:rPr lang="ru-RU" sz="2400" b="1" dirty="0"/>
              <a:t>є </a:t>
            </a:r>
            <a:r>
              <a:rPr lang="ru-RU" sz="2400" b="1" dirty="0" smtClean="0"/>
              <a:t>спільного </a:t>
            </a:r>
            <a:r>
              <a:rPr lang="ru-RU" sz="2400" b="1" dirty="0"/>
              <a:t>в усіх людей?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3506" y="1227309"/>
            <a:ext cx="2760733" cy="1328023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 </a:t>
            </a:r>
            <a:r>
              <a:rPr lang="ru-RU" sz="2400" b="1" dirty="0"/>
              <a:t>чому </a:t>
            </a:r>
            <a:r>
              <a:rPr lang="ru-RU" sz="2400" b="1" dirty="0" err="1"/>
              <a:t>полягають</a:t>
            </a:r>
            <a:r>
              <a:rPr lang="ru-RU" sz="2400" b="1" dirty="0"/>
              <a:t> </a:t>
            </a:r>
            <a:r>
              <a:rPr lang="ru-RU" sz="2400" b="1" dirty="0" err="1"/>
              <a:t>відмінності</a:t>
            </a:r>
            <a:r>
              <a:rPr lang="ru-RU" sz="2400" b="1" dirty="0"/>
              <a:t> між різними </a:t>
            </a:r>
            <a:r>
              <a:rPr lang="ru-RU" sz="2400" b="1" dirty="0" smtClean="0"/>
              <a:t>людьми?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03506" y="2825971"/>
            <a:ext cx="2813909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Що </a:t>
            </a:r>
            <a:r>
              <a:rPr lang="ru-RU" sz="2400" b="1" dirty="0"/>
              <a:t>означає слово «унікальність»?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9216" y="4149874"/>
            <a:ext cx="6592975" cy="17366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Сьогодні на уроці поглибимо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знання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про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різноманітність природи та її взаємозв'язки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, про те,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щ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о об’єднує людей зі світом живої природи.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02" y="1893432"/>
            <a:ext cx="4134818" cy="205728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84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7" y="3342643"/>
            <a:ext cx="1276474" cy="2644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620" y="3483713"/>
            <a:ext cx="2681692" cy="25030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939217" y="415613"/>
            <a:ext cx="10200497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Роздивись </a:t>
            </a:r>
            <a:r>
              <a:rPr lang="ru-RU" sz="4000" b="1" dirty="0"/>
              <a:t>зображення </a:t>
            </a:r>
            <a:r>
              <a:rPr lang="ru-RU" sz="4000" b="1" dirty="0" smtClean="0"/>
              <a:t>та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1194" y="1427500"/>
            <a:ext cx="5596861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На які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err="1"/>
              <a:t>поділяють</a:t>
            </a:r>
            <a:r>
              <a:rPr lang="ru-RU" sz="2400" b="1" dirty="0"/>
              <a:t> </a:t>
            </a:r>
            <a:r>
              <a:rPr lang="ru-RU" sz="2400" b="1" dirty="0" err="1"/>
              <a:t>живі</a:t>
            </a:r>
            <a:r>
              <a:rPr lang="ru-RU" sz="2400" b="1" dirty="0"/>
              <a:t> </a:t>
            </a:r>
            <a:r>
              <a:rPr lang="ru-RU" sz="2400" b="1" dirty="0" err="1"/>
              <a:t>організми</a:t>
            </a:r>
            <a:r>
              <a:rPr lang="ru-RU" sz="2400" b="1" dirty="0"/>
              <a:t>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9842" y="2133650"/>
            <a:ext cx="4489218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Які </a:t>
            </a:r>
            <a:r>
              <a:rPr lang="ru-RU" sz="2400" b="1" dirty="0" err="1"/>
              <a:t>спільні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 вони мають?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54892" y="1172942"/>
            <a:ext cx="4627416" cy="2145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Які </a:t>
            </a:r>
            <a:r>
              <a:rPr lang="ru-RU" sz="2400" b="1" dirty="0" err="1"/>
              <a:t>особливості</a:t>
            </a:r>
            <a:r>
              <a:rPr lang="ru-RU" sz="2400" b="1" dirty="0"/>
              <a:t> </a:t>
            </a:r>
            <a:r>
              <a:rPr lang="ru-RU" sz="2400" b="1" dirty="0" smtClean="0"/>
              <a:t>мають </a:t>
            </a:r>
            <a:r>
              <a:rPr lang="ru-RU" sz="2400" b="1" dirty="0"/>
              <a:t>комахи? </a:t>
            </a:r>
            <a:r>
              <a:rPr lang="ru-RU" sz="2400" b="1" dirty="0" err="1"/>
              <a:t>Риби</a:t>
            </a:r>
            <a:r>
              <a:rPr lang="ru-RU" sz="2400" b="1" dirty="0"/>
              <a:t>? Птахи?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Які </a:t>
            </a:r>
            <a:r>
              <a:rPr lang="ru-RU" sz="2400" b="1" dirty="0" err="1"/>
              <a:t>особливості</a:t>
            </a:r>
            <a:r>
              <a:rPr lang="ru-RU" sz="2400" b="1" dirty="0"/>
              <a:t> в </a:t>
            </a:r>
            <a:r>
              <a:rPr lang="ru-RU" sz="2400" b="1" dirty="0" err="1"/>
              <a:t>будові</a:t>
            </a:r>
            <a:r>
              <a:rPr lang="ru-RU" sz="2400" b="1" dirty="0"/>
              <a:t> та </a:t>
            </a:r>
            <a:r>
              <a:rPr lang="ru-RU" sz="2400" b="1" dirty="0" err="1"/>
              <a:t>поведінці</a:t>
            </a:r>
            <a:r>
              <a:rPr lang="ru-RU" sz="2400" b="1" dirty="0"/>
              <a:t> </a:t>
            </a:r>
            <a:r>
              <a:rPr lang="ru-RU" sz="2400" b="1" dirty="0" err="1"/>
              <a:t>звірів</a:t>
            </a:r>
            <a:r>
              <a:rPr lang="ru-RU" sz="2400" b="1" dirty="0"/>
              <a:t> </a:t>
            </a:r>
            <a:r>
              <a:rPr lang="ru-RU" sz="2400" b="1" dirty="0" err="1"/>
              <a:t>вирізняють</a:t>
            </a:r>
            <a:r>
              <a:rPr lang="ru-RU" sz="2400" b="1" dirty="0"/>
              <a:t> їх </a:t>
            </a:r>
            <a:r>
              <a:rPr lang="ru-RU" sz="2400" b="1" dirty="0" err="1"/>
              <a:t>серед</a:t>
            </a:r>
            <a:r>
              <a:rPr lang="ru-RU" sz="2400" b="1" dirty="0"/>
              <a:t> інших тварин?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33" y="3980414"/>
            <a:ext cx="2529515" cy="20051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91" y="2879030"/>
            <a:ext cx="1889058" cy="15125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026" name="Picture 2" descr="Шаблоны для рисования пальчиками Насекомые 10 шт: 160 грн - наборы для  творчества в Днепропетровске (Днепре), объявление №26893146 Клубок (ранее  Клумба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91" y="4437906"/>
            <a:ext cx="1889058" cy="1547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5847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7" y="3153668"/>
            <a:ext cx="1276474" cy="26440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35" y="3125853"/>
            <a:ext cx="2681692" cy="25030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939217" y="415613"/>
            <a:ext cx="10200497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Проаналізуй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2052" y="1172053"/>
            <a:ext cx="5310598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Чи </a:t>
            </a:r>
            <a:r>
              <a:rPr lang="ru-RU" sz="2400" b="1" dirty="0" err="1"/>
              <a:t>властиві</a:t>
            </a:r>
            <a:r>
              <a:rPr lang="ru-RU" sz="2400" b="1" dirty="0"/>
              <a:t> </a:t>
            </a:r>
            <a:r>
              <a:rPr lang="ru-RU" sz="2400" b="1" dirty="0" err="1"/>
              <a:t>рослинам</a:t>
            </a:r>
            <a:r>
              <a:rPr lang="ru-RU" sz="2400" b="1" dirty="0"/>
              <a:t> </a:t>
            </a:r>
            <a:r>
              <a:rPr lang="ru-RU" sz="2400" b="1" dirty="0" err="1"/>
              <a:t>рух</a:t>
            </a:r>
            <a:r>
              <a:rPr lang="ru-RU" sz="2400" b="1" dirty="0"/>
              <a:t>, розвиток і </a:t>
            </a:r>
            <a:r>
              <a:rPr lang="ru-RU" sz="2400" b="1" dirty="0" err="1"/>
              <a:t>розмноження</a:t>
            </a:r>
            <a:r>
              <a:rPr lang="ru-RU" sz="2400" b="1" dirty="0"/>
              <a:t>? Чи </a:t>
            </a:r>
            <a:r>
              <a:rPr lang="ru-RU" sz="2400" b="1" dirty="0" err="1"/>
              <a:t>дихають</a:t>
            </a:r>
            <a:r>
              <a:rPr lang="ru-RU" sz="2400" b="1" dirty="0"/>
              <a:t> рослини?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1195" y="2136939"/>
            <a:ext cx="4661299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Чи </a:t>
            </a:r>
            <a:r>
              <a:rPr lang="ru-RU" sz="2400" b="1" dirty="0" err="1"/>
              <a:t>існують</a:t>
            </a:r>
            <a:r>
              <a:rPr lang="ru-RU" sz="2400" b="1" dirty="0"/>
              <a:t> </a:t>
            </a:r>
            <a:r>
              <a:rPr lang="ru-RU" sz="2400" b="1" dirty="0" err="1"/>
              <a:t>живі</a:t>
            </a:r>
            <a:r>
              <a:rPr lang="ru-RU" sz="2400" b="1" dirty="0"/>
              <a:t> </a:t>
            </a:r>
            <a:r>
              <a:rPr lang="ru-RU" sz="2400" b="1" dirty="0" err="1"/>
              <a:t>організми</a:t>
            </a:r>
            <a:r>
              <a:rPr lang="ru-RU" sz="2400" b="1" dirty="0"/>
              <a:t>, яким не </a:t>
            </a:r>
            <a:r>
              <a:rPr lang="ru-RU" sz="2400" b="1" dirty="0" err="1"/>
              <a:t>властивий</a:t>
            </a:r>
            <a:r>
              <a:rPr lang="ru-RU" sz="2400" b="1" dirty="0"/>
              <a:t> процес </a:t>
            </a:r>
            <a:r>
              <a:rPr lang="ru-RU" sz="2400" b="1" dirty="0" err="1"/>
              <a:t>дихання</a:t>
            </a:r>
            <a:r>
              <a:rPr lang="ru-RU" sz="2400" b="1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4334" y="1172943"/>
            <a:ext cx="508039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Навіщо</a:t>
            </a:r>
            <a:r>
              <a:rPr lang="ru-RU" sz="2400" b="1" dirty="0"/>
              <a:t> </a:t>
            </a:r>
            <a:r>
              <a:rPr lang="ru-RU" sz="2400" b="1" dirty="0" err="1"/>
              <a:t>потрібне</a:t>
            </a:r>
            <a:r>
              <a:rPr lang="ru-RU" sz="2400" b="1" dirty="0"/>
              <a:t> </a:t>
            </a:r>
            <a:r>
              <a:rPr lang="ru-RU" sz="2400" b="1" dirty="0" err="1"/>
              <a:t>світло</a:t>
            </a:r>
            <a:r>
              <a:rPr lang="ru-RU" sz="2400" b="1" dirty="0"/>
              <a:t> </a:t>
            </a:r>
            <a:r>
              <a:rPr lang="ru-RU" sz="2400" b="1" dirty="0" err="1"/>
              <a:t>організмам</a:t>
            </a:r>
            <a:r>
              <a:rPr lang="ru-RU" sz="2400" b="1" dirty="0"/>
              <a:t>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24" y="3186817"/>
            <a:ext cx="1819642" cy="1442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84463" y="5228054"/>
            <a:ext cx="6275067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Що об’єднує людей зі світом живої природи?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71" y="3153668"/>
            <a:ext cx="1706900" cy="13667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6244333" y="1723206"/>
            <a:ext cx="5080395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Чи всі </a:t>
            </a:r>
            <a:r>
              <a:rPr lang="ru-RU" sz="2400" b="1" dirty="0" err="1" smtClean="0"/>
              <a:t>тварини</a:t>
            </a:r>
            <a:r>
              <a:rPr lang="ru-RU" sz="2400" b="1" dirty="0" smtClean="0"/>
              <a:t> </a:t>
            </a:r>
            <a:r>
              <a:rPr lang="ru-RU" sz="2400" b="1" dirty="0" err="1"/>
              <a:t>дбають</a:t>
            </a:r>
            <a:r>
              <a:rPr lang="ru-RU" sz="2400" b="1" dirty="0"/>
              <a:t> про </a:t>
            </a:r>
            <a:r>
              <a:rPr lang="ru-RU" sz="2400" b="1" dirty="0" err="1"/>
              <a:t>своє</a:t>
            </a:r>
            <a:r>
              <a:rPr lang="ru-RU" sz="2400" b="1" dirty="0"/>
              <a:t> потомство?</a:t>
            </a:r>
          </a:p>
        </p:txBody>
      </p:sp>
      <p:pic>
        <p:nvPicPr>
          <p:cNvPr id="16" name="Picture 2" descr="Шаблоны для рисования пальчиками Насекомые 10 шт: 160 грн - наборы для  творчества в Днепропетровске (Днепре), объявление №26893146 Клубок (ранее  Клумба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34" y="3186816"/>
            <a:ext cx="1723180" cy="141175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667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02A4E11-66B0-4DE5-AFDE-D3E856332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9052" r="10765" b="15362"/>
          <a:stretch/>
        </p:blipFill>
        <p:spPr>
          <a:xfrm>
            <a:off x="9091440" y="4126641"/>
            <a:ext cx="2059153" cy="2115913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Важлива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2E3ECC7-7115-461B-923C-5E6373712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-1352" r="27043" b="9052"/>
          <a:stretch/>
        </p:blipFill>
        <p:spPr>
          <a:xfrm>
            <a:off x="2423724" y="3225815"/>
            <a:ext cx="1400849" cy="30167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1D76077-6E0B-4C8D-A746-2319574A5A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-2820" r="-1294" b="7649"/>
          <a:stretch/>
        </p:blipFill>
        <p:spPr>
          <a:xfrm>
            <a:off x="8371373" y="4716730"/>
            <a:ext cx="1021542" cy="1518063"/>
          </a:xfrm>
          <a:prstGeom prst="rect">
            <a:avLst/>
          </a:prstGeom>
        </p:spPr>
      </p:pic>
      <p:sp>
        <p:nvSpPr>
          <p:cNvPr id="17" name="Стрілка: вліво-вправо 16">
            <a:extLst>
              <a:ext uri="{FF2B5EF4-FFF2-40B4-BE49-F238E27FC236}">
                <a16:creationId xmlns="" xmlns:a16="http://schemas.microsoft.com/office/drawing/2014/main" id="{993A1FAF-7D7E-47A0-AD86-3361E3EB49E6}"/>
              </a:ext>
            </a:extLst>
          </p:cNvPr>
          <p:cNvSpPr/>
          <p:nvPr/>
        </p:nvSpPr>
        <p:spPr>
          <a:xfrm>
            <a:off x="4264813" y="5184597"/>
            <a:ext cx="3470281" cy="1391897"/>
          </a:xfrm>
          <a:prstGeom prst="leftRightArrow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Ростуть і розвиваються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трілка: вліво-вправо 7">
            <a:extLst>
              <a:ext uri="{FF2B5EF4-FFF2-40B4-BE49-F238E27FC236}">
                <a16:creationId xmlns="" xmlns:a16="http://schemas.microsoft.com/office/drawing/2014/main" id="{3123C9C5-BB96-41BC-A8DC-BD0E71E947E5}"/>
              </a:ext>
            </a:extLst>
          </p:cNvPr>
          <p:cNvSpPr/>
          <p:nvPr/>
        </p:nvSpPr>
        <p:spPr>
          <a:xfrm>
            <a:off x="4237619" y="2733344"/>
            <a:ext cx="3425986" cy="1207565"/>
          </a:xfrm>
          <a:prstGeom prst="leftRightArrow">
            <a:avLst/>
          </a:prstGeom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рухаються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Стрілка: вліво-вправо 9">
            <a:extLst>
              <a:ext uri="{FF2B5EF4-FFF2-40B4-BE49-F238E27FC236}">
                <a16:creationId xmlns="" xmlns:a16="http://schemas.microsoft.com/office/drawing/2014/main" id="{DCF49BD8-356B-446E-8A82-7C3CC407280F}"/>
              </a:ext>
            </a:extLst>
          </p:cNvPr>
          <p:cNvSpPr/>
          <p:nvPr/>
        </p:nvSpPr>
        <p:spPr>
          <a:xfrm>
            <a:off x="4363306" y="3582276"/>
            <a:ext cx="3197340" cy="1207565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живляться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Стрілка: вліво-вправо 9">
            <a:extLst>
              <a:ext uri="{FF2B5EF4-FFF2-40B4-BE49-F238E27FC236}">
                <a16:creationId xmlns="" xmlns:a16="http://schemas.microsoft.com/office/drawing/2014/main" id="{28BD1E78-7DC2-4CAE-917D-015993A64962}"/>
              </a:ext>
            </a:extLst>
          </p:cNvPr>
          <p:cNvSpPr/>
          <p:nvPr/>
        </p:nvSpPr>
        <p:spPr>
          <a:xfrm>
            <a:off x="3832074" y="1808814"/>
            <a:ext cx="4259802" cy="1332947"/>
          </a:xfrm>
          <a:prstGeom prst="leftRightArrow">
            <a:avLst/>
          </a:prstGeom>
          <a:solidFill>
            <a:srgbClr val="DED2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продовжують</a:t>
            </a:r>
            <a:r>
              <a:rPr lang="ru-RU" sz="2800" b="1" dirty="0"/>
              <a:t> </a:t>
            </a:r>
            <a:r>
              <a:rPr lang="ru-RU" sz="2800" b="1" dirty="0" err="1"/>
              <a:t>свій</a:t>
            </a:r>
            <a:r>
              <a:rPr lang="ru-RU" sz="2800" b="1" dirty="0"/>
              <a:t> </a:t>
            </a:r>
            <a:r>
              <a:rPr lang="ru-RU" sz="2800" b="1" dirty="0" err="1"/>
              <a:t>рід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2052" y="1172052"/>
            <a:ext cx="10117119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Людина має багато </a:t>
            </a:r>
            <a:r>
              <a:rPr lang="ru-RU" sz="2400" b="1" dirty="0" err="1"/>
              <a:t>спільних</a:t>
            </a:r>
            <a:r>
              <a:rPr lang="ru-RU" sz="2400" b="1" dirty="0"/>
              <a:t> рис із представниками світу живої природи.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C7E4E82-E4A7-493D-A71B-57DE8BF95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 r="-1862" b="8084"/>
          <a:stretch/>
        </p:blipFill>
        <p:spPr>
          <a:xfrm>
            <a:off x="1186067" y="4465240"/>
            <a:ext cx="1440610" cy="17609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30" y="3275679"/>
            <a:ext cx="2756663" cy="2973796"/>
          </a:xfrm>
          <a:prstGeom prst="rect">
            <a:avLst/>
          </a:prstGeom>
        </p:spPr>
      </p:pic>
      <p:sp>
        <p:nvSpPr>
          <p:cNvPr id="27" name="Стрілка: вліво-вправо 7">
            <a:extLst>
              <a:ext uri="{FF2B5EF4-FFF2-40B4-BE49-F238E27FC236}">
                <a16:creationId xmlns="" xmlns:a16="http://schemas.microsoft.com/office/drawing/2014/main" id="{3123C9C5-BB96-41BC-A8DC-BD0E71E947E5}"/>
              </a:ext>
            </a:extLst>
          </p:cNvPr>
          <p:cNvSpPr/>
          <p:nvPr/>
        </p:nvSpPr>
        <p:spPr>
          <a:xfrm>
            <a:off x="4492452" y="4460344"/>
            <a:ext cx="2955917" cy="1207565"/>
          </a:xfrm>
          <a:prstGeom prst="leftRightArrow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дихають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6EBB4F8-6A0E-43E6-B4FF-BBCB70A7A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406" b="8167"/>
          <a:stretch/>
        </p:blipFill>
        <p:spPr>
          <a:xfrm>
            <a:off x="8355336" y="3225815"/>
            <a:ext cx="2801000" cy="30397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r="5333"/>
          <a:stretch/>
        </p:blipFill>
        <p:spPr>
          <a:xfrm>
            <a:off x="1186067" y="3337127"/>
            <a:ext cx="2771355" cy="29054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C413389-6586-4610-8FCE-38C8250B17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4445" r="8887" b="10724"/>
          <a:stretch/>
        </p:blipFill>
        <p:spPr>
          <a:xfrm>
            <a:off x="1186067" y="3238388"/>
            <a:ext cx="2771355" cy="30146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161E70F-D7B1-47B5-9DF8-33AE8DD1B5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8000"/>
          <a:stretch/>
        </p:blipFill>
        <p:spPr>
          <a:xfrm>
            <a:off x="1153137" y="3163887"/>
            <a:ext cx="2804285" cy="3085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458C116-C0EA-4257-A90F-8549A37CA2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8156769" y="3255927"/>
            <a:ext cx="2999566" cy="29866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800A07B-F035-4BEE-87E0-9897802C39A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-1" r="4253" b="9052"/>
          <a:stretch/>
        </p:blipFill>
        <p:spPr>
          <a:xfrm>
            <a:off x="946752" y="2990734"/>
            <a:ext cx="3035993" cy="32623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018C8DC-FCDC-49E2-B41E-0A3F34B323F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8156770" y="3050395"/>
            <a:ext cx="2993823" cy="3215215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90320" y="1808814"/>
            <a:ext cx="3492425" cy="51089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Люди</a:t>
            </a:r>
            <a:r>
              <a:rPr lang="ru-RU" sz="2400" b="1" dirty="0"/>
              <a:t>, як і всі </a:t>
            </a:r>
            <a:r>
              <a:rPr lang="ru-RU" sz="2400" b="1" dirty="0" err="1" smtClean="0"/>
              <a:t>організми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87006" y="1719407"/>
            <a:ext cx="4109681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Ці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притаманні</a:t>
            </a:r>
            <a:r>
              <a:rPr lang="ru-RU" sz="2400" b="1" dirty="0"/>
              <a:t> </a:t>
            </a:r>
            <a:r>
              <a:rPr lang="ru-RU" sz="2400" b="1" dirty="0" err="1"/>
              <a:t>рослинам</a:t>
            </a:r>
            <a:r>
              <a:rPr lang="ru-RU" sz="2400" b="1" dirty="0"/>
              <a:t>, </a:t>
            </a:r>
            <a:r>
              <a:rPr lang="ru-RU" sz="2400" b="1" dirty="0" err="1"/>
              <a:t>тваринам</a:t>
            </a:r>
            <a:r>
              <a:rPr lang="ru-RU" sz="2400" b="1" dirty="0"/>
              <a:t>, </a:t>
            </a:r>
            <a:r>
              <a:rPr lang="ru-RU" sz="2400" b="1" dirty="0" smtClean="0"/>
              <a:t>людям, </a:t>
            </a:r>
            <a:r>
              <a:rPr lang="ru-RU" sz="2400" b="1" dirty="0" err="1"/>
              <a:t>іншим</a:t>
            </a:r>
            <a:r>
              <a:rPr lang="ru-RU" sz="2400" b="1" dirty="0"/>
              <a:t> </a:t>
            </a:r>
            <a:r>
              <a:rPr lang="ru-RU" sz="2400" b="1" dirty="0" err="1"/>
              <a:t>організмам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37584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20" grpId="0" animBg="1"/>
      <p:bldP spid="23" grpId="0" animBg="1"/>
      <p:bldP spid="2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946751" y="1372085"/>
            <a:ext cx="3153717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Найбільше</a:t>
            </a:r>
            <a:r>
              <a:rPr lang="ru-RU" sz="2400" b="1" dirty="0"/>
              <a:t> в людей </a:t>
            </a:r>
            <a:r>
              <a:rPr lang="ru-RU" sz="2400" b="1" dirty="0" err="1"/>
              <a:t>спільних</a:t>
            </a:r>
            <a:r>
              <a:rPr lang="ru-RU" sz="2400" b="1" dirty="0"/>
              <a:t> </a:t>
            </a:r>
            <a:r>
              <a:rPr lang="ru-RU" sz="2400" b="1" dirty="0" err="1"/>
              <a:t>ознак</a:t>
            </a:r>
            <a:r>
              <a:rPr lang="ru-RU" sz="2400" b="1" dirty="0"/>
              <a:t> зі світом тварин.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F597F8-0615-4DB8-99B4-EC02C540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99" y="1346101"/>
            <a:ext cx="7157826" cy="51059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EA7DFF0-E658-428B-ADBF-7CCC0813D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81" y="4148466"/>
            <a:ext cx="2450160" cy="22841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97B443F-311C-4551-907D-4D74B72A68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09" y="4583898"/>
            <a:ext cx="1231400" cy="18487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0B5C0B0-73D1-4FF6-8C07-47871AEE0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26" y="3715374"/>
            <a:ext cx="2897631" cy="2717255"/>
          </a:xfrm>
          <a:prstGeom prst="rect">
            <a:avLst/>
          </a:prstGeom>
        </p:spPr>
      </p:pic>
      <p:sp>
        <p:nvSpPr>
          <p:cNvPr id="22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Важлива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9411" y="2846850"/>
            <a:ext cx="3241057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Людям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як </a:t>
            </a:r>
            <a:r>
              <a:rPr lang="ru-RU" sz="2400" b="1" dirty="0"/>
              <a:t>і </a:t>
            </a:r>
            <a:r>
              <a:rPr lang="ru-RU" sz="2400" b="1" dirty="0" err="1"/>
              <a:t>тваринам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для </a:t>
            </a:r>
            <a:r>
              <a:rPr lang="ru-RU" sz="2400" b="1" dirty="0"/>
              <a:t>життя </a:t>
            </a:r>
            <a:r>
              <a:rPr lang="ru-RU" sz="2400" b="1" dirty="0" err="1"/>
              <a:t>необхідні</a:t>
            </a:r>
            <a:r>
              <a:rPr lang="ru-RU" sz="2400" b="1" dirty="0"/>
              <a:t> повітря, </a:t>
            </a:r>
            <a:r>
              <a:rPr lang="ru-RU" sz="2400" b="1" dirty="0" err="1"/>
              <a:t>світло</a:t>
            </a:r>
            <a:r>
              <a:rPr lang="ru-RU" sz="2400" b="1" dirty="0"/>
              <a:t> й тепло, вода і </a:t>
            </a:r>
            <a:r>
              <a:rPr lang="ru-RU" sz="2400" b="1" dirty="0" err="1"/>
              <a:t>їжа</a:t>
            </a:r>
            <a:r>
              <a:rPr lang="ru-RU" sz="2400" b="1" dirty="0"/>
              <a:t>. 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536413" y="1289959"/>
            <a:ext cx="4913781" cy="3021783"/>
          </a:xfrm>
          <a:prstGeom prst="cloud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Здорова, доросла людина може прожити без повітря від 3 до 5 хвилин. </a:t>
            </a:r>
            <a:endParaRPr lang="ru-RU" sz="2800" b="1" dirty="0"/>
          </a:p>
        </p:txBody>
      </p:sp>
      <p:pic>
        <p:nvPicPr>
          <p:cNvPr id="8" name="Picture 2" descr="ÐÐ°ÑÑÐ¸Ð½ÐºÐ¸ Ð¿Ð¾ Ð·Ð°Ð¿ÑÐ¾ÑÑ ÐºÐ»Ð¸Ð¿Ð°ÑÑ Ð¸Ð³ÑÐ° Ð´ÑÑÐ¸ÑÐµ Ð½Ðµ Ð´ÑÑÐ¸Ñ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06" y="4368770"/>
            <a:ext cx="3132447" cy="17635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Зауваж</a:t>
            </a:r>
            <a:r>
              <a:rPr lang="ru-RU" sz="4000" b="1" dirty="0" smtClean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677240" y="1442393"/>
            <a:ext cx="2741414" cy="2030953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Без води від 3 до 10 діб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3197" r="99290">
                        <a14:foregroundMark x1="57016" y1="38167" x2="53641" y2="35000"/>
                        <a14:foregroundMark x1="43694" y1="33000" x2="41918" y2="25667"/>
                        <a14:foregroundMark x1="61989" y1="31333" x2="57016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3486978"/>
            <a:ext cx="2346799" cy="2503238"/>
          </a:xfrm>
          <a:prstGeom prst="rect">
            <a:avLst/>
          </a:prstGeom>
        </p:spPr>
      </p:pic>
      <p:sp>
        <p:nvSpPr>
          <p:cNvPr id="14" name="Облако 13"/>
          <p:cNvSpPr/>
          <p:nvPr/>
        </p:nvSpPr>
        <p:spPr>
          <a:xfrm>
            <a:off x="8418654" y="1442393"/>
            <a:ext cx="2741414" cy="2030953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Без їжі до 45 діб</a:t>
            </a:r>
            <a:endParaRPr lang="ru-RU" sz="2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69" y="3771411"/>
            <a:ext cx="2347583" cy="23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821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667</Words>
  <Application>Microsoft Office PowerPoint</Application>
  <PresentationFormat>Произвольный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19</cp:revision>
  <dcterms:created xsi:type="dcterms:W3CDTF">2025-08-27T14:01:18Z</dcterms:created>
  <dcterms:modified xsi:type="dcterms:W3CDTF">2025-09-02T13:11:56Z</dcterms:modified>
</cp:coreProperties>
</file>