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284" r:id="rId3"/>
    <p:sldId id="315" r:id="rId4"/>
    <p:sldId id="296" r:id="rId5"/>
    <p:sldId id="304" r:id="rId6"/>
    <p:sldId id="302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01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Y="85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Y="80359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 custScaleY="72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Y="80359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 custScaleY="85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4AD47-477B-4308-BAF3-A80E660A9671}" type="presOf" srcId="{0751368C-5490-4419-8EE3-56792E0EC74B}" destId="{CDA86CE5-EC7C-46F2-A933-03A0CFACB5F2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EECC0821-A279-413D-8D11-00F134D456BD}" type="presOf" srcId="{D4781B1E-F8C4-4597-843A-0EAE9000DD23}" destId="{E3DA2B5F-5B05-4A0B-A7DD-509193D4E17C}" srcOrd="0" destOrd="0" presId="urn:microsoft.com/office/officeart/2005/8/layout/radial4"/>
    <dgm:cxn modelId="{A57AE259-D1D9-4E56-80C7-104EC306273B}" type="presOf" srcId="{E14F5D1D-2235-4A78-B962-6AB89CDB34AD}" destId="{93688CAB-E69F-4828-B1A4-C8BA928A3C5C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455F67D7-1CD2-4218-BD84-2AEA9E0C6329}" type="presOf" srcId="{F016CD53-4314-44C8-8851-271A8386442A}" destId="{F21D2CB4-61F7-4C96-88D6-482ADA1F7E14}" srcOrd="0" destOrd="0" presId="urn:microsoft.com/office/officeart/2005/8/layout/radial4"/>
    <dgm:cxn modelId="{BD0613F6-E890-4E10-A842-F7E4988A106F}" type="presOf" srcId="{3F736675-4146-4E95-9E88-00E945979D80}" destId="{886191E9-BEED-4D49-9BC0-55CF97BBD098}" srcOrd="0" destOrd="0" presId="urn:microsoft.com/office/officeart/2005/8/layout/radial4"/>
    <dgm:cxn modelId="{D84AC8D3-E849-4E93-8D19-7140BC91D711}" type="presOf" srcId="{C7962517-4C5C-42CA-BFBB-E232FC2B266D}" destId="{2BCCC9C3-A556-4EBF-A2F7-AA7AE81151C5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10361712-4D6C-4630-9013-47DDC11BEA18}" type="presOf" srcId="{43D7AFE5-A151-4A39-BE65-75D4FCB60E50}" destId="{ADD48452-783F-4794-8177-6F90FAAEFC3F}" srcOrd="0" destOrd="0" presId="urn:microsoft.com/office/officeart/2005/8/layout/radial4"/>
    <dgm:cxn modelId="{8AD347FC-B1CD-4F2C-B44E-1A07B10D21AF}" type="presOf" srcId="{46F52824-6C77-4C95-9D70-53F13A911034}" destId="{322D643B-98E7-48FB-B365-19A4E35E80BE}" srcOrd="0" destOrd="0" presId="urn:microsoft.com/office/officeart/2005/8/layout/radial4"/>
    <dgm:cxn modelId="{9442216D-ED6D-44D9-9908-8B5511918A9A}" type="presOf" srcId="{FB51DD19-8365-4539-BC19-2E62842AA665}" destId="{57DF4519-05E7-4E60-B563-B73106BC51CA}" srcOrd="0" destOrd="0" presId="urn:microsoft.com/office/officeart/2005/8/layout/radial4"/>
    <dgm:cxn modelId="{D5EDEB8D-8555-414A-AA15-B3EF56A4EF0E}" type="presOf" srcId="{2252AE63-8550-48D5-B76D-33F4776E21D7}" destId="{BB208B9D-B692-4ADE-BCA6-F15EAB400D8C}" srcOrd="0" destOrd="0" presId="urn:microsoft.com/office/officeart/2005/8/layout/radial4"/>
    <dgm:cxn modelId="{78E5F35C-83E6-4B5A-8F2E-00084B986BB9}" type="presOf" srcId="{D11BE1E0-2FCF-4F5D-B40C-C9F46BE22818}" destId="{A1DA17EA-73B1-430F-B0C0-A6399710F092}" srcOrd="0" destOrd="0" presId="urn:microsoft.com/office/officeart/2005/8/layout/radial4"/>
    <dgm:cxn modelId="{BCA39ACF-9C64-4017-9E39-9524473E2775}" type="presOf" srcId="{E85B6E4D-70A7-4DB1-A1A0-A1519B498753}" destId="{97AF4133-705B-422C-A43F-E1CBC8EB6FB8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B185379C-204E-4AF3-807F-24FADE8E615E}" type="presParOf" srcId="{E3DA2B5F-5B05-4A0B-A7DD-509193D4E17C}" destId="{A1DA17EA-73B1-430F-B0C0-A6399710F092}" srcOrd="0" destOrd="0" presId="urn:microsoft.com/office/officeart/2005/8/layout/radial4"/>
    <dgm:cxn modelId="{227F1B64-74FE-4873-B67F-133276FF05CE}" type="presParOf" srcId="{E3DA2B5F-5B05-4A0B-A7DD-509193D4E17C}" destId="{322D643B-98E7-48FB-B365-19A4E35E80BE}" srcOrd="1" destOrd="0" presId="urn:microsoft.com/office/officeart/2005/8/layout/radial4"/>
    <dgm:cxn modelId="{8AA894EA-87E3-4769-AD30-5793261FD873}" type="presParOf" srcId="{E3DA2B5F-5B05-4A0B-A7DD-509193D4E17C}" destId="{93688CAB-E69F-4828-B1A4-C8BA928A3C5C}" srcOrd="2" destOrd="0" presId="urn:microsoft.com/office/officeart/2005/8/layout/radial4"/>
    <dgm:cxn modelId="{62E60AA5-7F22-4B6E-9E58-A9503A8E2E0E}" type="presParOf" srcId="{E3DA2B5F-5B05-4A0B-A7DD-509193D4E17C}" destId="{97AF4133-705B-422C-A43F-E1CBC8EB6FB8}" srcOrd="3" destOrd="0" presId="urn:microsoft.com/office/officeart/2005/8/layout/radial4"/>
    <dgm:cxn modelId="{81219CDB-19A3-4BDA-A151-C06AD25AF00C}" type="presParOf" srcId="{E3DA2B5F-5B05-4A0B-A7DD-509193D4E17C}" destId="{F21D2CB4-61F7-4C96-88D6-482ADA1F7E14}" srcOrd="4" destOrd="0" presId="urn:microsoft.com/office/officeart/2005/8/layout/radial4"/>
    <dgm:cxn modelId="{CE33BBA7-78BA-4717-9534-6C0B9ED93289}" type="presParOf" srcId="{E3DA2B5F-5B05-4A0B-A7DD-509193D4E17C}" destId="{57DF4519-05E7-4E60-B563-B73106BC51CA}" srcOrd="5" destOrd="0" presId="urn:microsoft.com/office/officeart/2005/8/layout/radial4"/>
    <dgm:cxn modelId="{A859A761-0B38-4B42-8573-F533D89CEEB4}" type="presParOf" srcId="{E3DA2B5F-5B05-4A0B-A7DD-509193D4E17C}" destId="{2BCCC9C3-A556-4EBF-A2F7-AA7AE81151C5}" srcOrd="6" destOrd="0" presId="urn:microsoft.com/office/officeart/2005/8/layout/radial4"/>
    <dgm:cxn modelId="{1C846C3F-DD6B-40DF-BA29-30E915E8146E}" type="presParOf" srcId="{E3DA2B5F-5B05-4A0B-A7DD-509193D4E17C}" destId="{CDA86CE5-EC7C-46F2-A933-03A0CFACB5F2}" srcOrd="7" destOrd="0" presId="urn:microsoft.com/office/officeart/2005/8/layout/radial4"/>
    <dgm:cxn modelId="{98B2DEC3-1D24-41C2-8EF0-7F8EEE8EBFC0}" type="presParOf" srcId="{E3DA2B5F-5B05-4A0B-A7DD-509193D4E17C}" destId="{886191E9-BEED-4D49-9BC0-55CF97BBD098}" srcOrd="8" destOrd="0" presId="urn:microsoft.com/office/officeart/2005/8/layout/radial4"/>
    <dgm:cxn modelId="{790FC713-6BEF-40CA-B16E-EE9E8D2D3801}" type="presParOf" srcId="{E3DA2B5F-5B05-4A0B-A7DD-509193D4E17C}" destId="{ADD48452-783F-4794-8177-6F90FAAEFC3F}" srcOrd="9" destOrd="0" presId="urn:microsoft.com/office/officeart/2005/8/layout/radial4"/>
    <dgm:cxn modelId="{115D75B0-DC3A-4CA7-BD36-0DF206E50437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71746" y="2841754"/>
          <a:ext cx="2189806" cy="218980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b="1" kern="1200" dirty="0" smtClean="0"/>
            <a:t>урок</a:t>
          </a:r>
          <a:endParaRPr lang="ru-RU" sz="5600" b="1" kern="1200" dirty="0"/>
        </a:p>
      </dsp:txBody>
      <dsp:txXfrm>
        <a:off x="4092436" y="3162444"/>
        <a:ext cx="1548426" cy="1548426"/>
      </dsp:txXfrm>
    </dsp:sp>
    <dsp:sp modelId="{322D643B-98E7-48FB-B365-19A4E35E80BE}">
      <dsp:nvSpPr>
        <dsp:cNvPr id="0" name=""/>
        <dsp:cNvSpPr/>
      </dsp:nvSpPr>
      <dsp:spPr>
        <a:xfrm rot="10800000">
          <a:off x="1649317" y="3624610"/>
          <a:ext cx="2005695" cy="62409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609159" y="3221711"/>
          <a:ext cx="2080315" cy="142989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651039" y="3263591"/>
        <a:ext cx="1996555" cy="1346132"/>
      </dsp:txXfrm>
    </dsp:sp>
    <dsp:sp modelId="{97AF4133-705B-422C-A43F-E1CBC8EB6FB8}">
      <dsp:nvSpPr>
        <dsp:cNvPr id="0" name=""/>
        <dsp:cNvSpPr/>
      </dsp:nvSpPr>
      <dsp:spPr>
        <a:xfrm rot="13111308">
          <a:off x="1961911" y="2182552"/>
          <a:ext cx="2186476" cy="62409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159673" y="1145029"/>
          <a:ext cx="2080315" cy="1337376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198843" y="1184199"/>
        <a:ext cx="2001975" cy="1259036"/>
      </dsp:txXfrm>
    </dsp:sp>
    <dsp:sp modelId="{57DF4519-05E7-4E60-B563-B73106BC51CA}">
      <dsp:nvSpPr>
        <dsp:cNvPr id="0" name=""/>
        <dsp:cNvSpPr/>
      </dsp:nvSpPr>
      <dsp:spPr>
        <a:xfrm rot="16200000">
          <a:off x="3863801" y="1410126"/>
          <a:ext cx="2005695" cy="624094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02867" y="113130"/>
          <a:ext cx="2727564" cy="1212391"/>
        </a:xfrm>
        <a:prstGeom prst="roundRect">
          <a:avLst>
            <a:gd name="adj" fmla="val 10000"/>
          </a:avLst>
        </a:prstGeom>
        <a:solidFill>
          <a:srgbClr val="E838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38377" y="148640"/>
        <a:ext cx="2656544" cy="1141371"/>
      </dsp:txXfrm>
    </dsp:sp>
    <dsp:sp modelId="{CDA86CE5-EC7C-46F2-A933-03A0CFACB5F2}">
      <dsp:nvSpPr>
        <dsp:cNvPr id="0" name=""/>
        <dsp:cNvSpPr/>
      </dsp:nvSpPr>
      <dsp:spPr>
        <a:xfrm rot="19350511">
          <a:off x="5616074" y="2248238"/>
          <a:ext cx="2089701" cy="6240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49796" y="1255656"/>
          <a:ext cx="2080315" cy="133737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488966" y="1294826"/>
        <a:ext cx="2001975" cy="1259036"/>
      </dsp:txXfrm>
    </dsp:sp>
    <dsp:sp modelId="{ADD48452-783F-4794-8177-6F90FAAEFC3F}">
      <dsp:nvSpPr>
        <dsp:cNvPr id="0" name=""/>
        <dsp:cNvSpPr/>
      </dsp:nvSpPr>
      <dsp:spPr>
        <a:xfrm>
          <a:off x="6078286" y="3624610"/>
          <a:ext cx="2005695" cy="624094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66570" y="3221711"/>
          <a:ext cx="2434822" cy="1429892"/>
        </a:xfrm>
        <a:prstGeom prst="roundRect">
          <a:avLst>
            <a:gd name="adj" fmla="val 10000"/>
          </a:avLst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908450" y="3263591"/>
        <a:ext cx="2351062" cy="13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5305" y="770044"/>
            <a:ext cx="9058721" cy="193944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Вже канікули скінчились, в школі радо ми зустрілись. Ольга Морозова «Перший день у школі».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8094" y="3645818"/>
            <a:ext cx="3905931" cy="214576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1.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Здрастуй, рідна школо і мій третій клас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Уроки 2</a:t>
            </a:r>
          </a:p>
        </p:txBody>
      </p:sp>
      <p:pic>
        <p:nvPicPr>
          <p:cNvPr id="11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4610"/>
          <a:stretch/>
        </p:blipFill>
        <p:spPr bwMode="auto">
          <a:xfrm>
            <a:off x="1515305" y="3242700"/>
            <a:ext cx="3116889" cy="295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0323" y="474105"/>
            <a:ext cx="9722698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слова, правильно </a:t>
            </a:r>
            <a:r>
              <a:rPr lang="uk-UA" sz="3600" b="1" dirty="0" smtClean="0">
                <a:solidFill>
                  <a:schemeClr val="bg1"/>
                </a:solidFill>
              </a:rPr>
              <a:t>став </a:t>
            </a:r>
            <a:r>
              <a:rPr lang="uk-UA" sz="3600" b="1" dirty="0">
                <a:solidFill>
                  <a:schemeClr val="bg1"/>
                </a:solidFill>
              </a:rPr>
              <a:t>наголос.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29694" y="1175931"/>
            <a:ext cx="3092596" cy="399631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вбранн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дзвін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почин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ється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парл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мент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мін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і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стри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І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ндія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Яп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нія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24135" y="1175931"/>
            <a:ext cx="3313434" cy="399631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взутт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черев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ки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Фінл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ндія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обіц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нка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попс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вана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чепурн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под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баються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91431" y="5278841"/>
            <a:ext cx="10801200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Парламент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вищий законодавчий орган, покликаний здійснювати загальне керівництво зовнішньою політикою держави.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387827"/>
            <a:ext cx="3176919" cy="376055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19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, играющие перед школой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2" y="1230727"/>
            <a:ext cx="3362670" cy="293552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1378" y="498524"/>
            <a:ext cx="9964823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Ольга Морозова «Перший день у школі»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0681" y="1168954"/>
            <a:ext cx="7712948" cy="5264198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Ви </a:t>
            </a:r>
            <a:r>
              <a:rPr lang="ru-RU" sz="2400" b="1" dirty="0">
                <a:solidFill>
                  <a:srgbClr val="002060"/>
                </a:solidFill>
              </a:rPr>
              <a:t>знаєте, як весело буває в цей день школярам. І </a:t>
            </a:r>
            <a:r>
              <a:rPr lang="ru-RU" sz="2400" b="1" dirty="0" smtClean="0">
                <a:solidFill>
                  <a:srgbClr val="002060"/>
                </a:solidFill>
              </a:rPr>
              <a:t>нов</a:t>
            </a:r>
            <a:r>
              <a:rPr lang="uk-UA" sz="2400" b="1" dirty="0" smtClean="0">
                <a:solidFill>
                  <a:srgbClr val="FF0000"/>
                </a:solidFill>
              </a:rPr>
              <a:t>е</a:t>
            </a:r>
            <a:r>
              <a:rPr lang="ru-RU" sz="2400" b="1" dirty="0" smtClean="0">
                <a:solidFill>
                  <a:srgbClr val="002060"/>
                </a:solidFill>
              </a:rPr>
              <a:t>ньке вбранн</a:t>
            </a:r>
            <a:r>
              <a:rPr lang="uk-UA" sz="2400" b="1" dirty="0" smtClean="0">
                <a:solidFill>
                  <a:srgbClr val="FF0000"/>
                </a:solidFill>
              </a:rPr>
              <a:t>я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>
                <a:solidFill>
                  <a:srgbClr val="002060"/>
                </a:solidFill>
              </a:rPr>
              <a:t>й багато-багато квітів, голосний веселий перший дзвінок! І найперший у житті урок.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   А </a:t>
            </a:r>
            <a:r>
              <a:rPr lang="ru-RU" sz="2400" b="1" dirty="0">
                <a:solidFill>
                  <a:srgbClr val="002060"/>
                </a:solidFill>
              </a:rPr>
              <a:t>як в інших країнах відбувається в цей день?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   В </a:t>
            </a:r>
            <a:r>
              <a:rPr lang="ru-RU" sz="2400" b="1" dirty="0">
                <a:solidFill>
                  <a:srgbClr val="FF0000"/>
                </a:solidFill>
              </a:rPr>
              <a:t>Індії</a:t>
            </a:r>
            <a:r>
              <a:rPr lang="ru-RU" sz="2400" b="1" dirty="0">
                <a:solidFill>
                  <a:srgbClr val="002060"/>
                </a:solidFill>
              </a:rPr>
              <a:t>, наприклад, навчання починається в червні, коли </a:t>
            </a:r>
            <a:r>
              <a:rPr lang="ru-RU" sz="2400" b="1" dirty="0" smtClean="0">
                <a:solidFill>
                  <a:srgbClr val="002060"/>
                </a:solidFill>
              </a:rPr>
              <a:t>мин</a:t>
            </a:r>
            <a:r>
              <a:rPr lang="uk-UA" sz="2400" b="1" dirty="0" smtClean="0">
                <a:solidFill>
                  <a:srgbClr val="FF0000"/>
                </a:solidFill>
              </a:rPr>
              <a:t>е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пора найбільшої спеки. Учитель поздоров ляє тих, хто вперше прийшов до школи. Він читає їм давню народну казку, а потім всі діти вчать літеру А. Вони пишуть А і співають пісню про А. Батьки учнів одягають учителеві на шию вінок із красивих квітів.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   Є </a:t>
            </a:r>
            <a:r>
              <a:rPr lang="ru-RU" sz="2400" b="1" dirty="0">
                <a:solidFill>
                  <a:srgbClr val="002060"/>
                </a:solidFill>
              </a:rPr>
              <a:t>в Індії і такі школи, де один день учні вчаться без учителів. На цей день учні обирають з-</a:t>
            </a:r>
            <a:r>
              <a:rPr lang="ru-RU" sz="2400" b="1" dirty="0" err="1">
                <a:solidFill>
                  <a:srgbClr val="002060"/>
                </a:solidFill>
              </a:rPr>
              <a:t>поміж</a:t>
            </a:r>
            <a:r>
              <a:rPr lang="ru-RU" sz="2400" b="1" dirty="0">
                <a:solidFill>
                  <a:srgbClr val="002060"/>
                </a:solidFill>
              </a:rPr>
              <a:t> себе ніби учнівський уряд — парл</a:t>
            </a:r>
            <a:r>
              <a:rPr lang="en-US" sz="2400" b="1" dirty="0">
                <a:solidFill>
                  <a:srgbClr val="FF0000"/>
                </a:solidFill>
              </a:rPr>
              <a:t>à</a:t>
            </a:r>
            <a:r>
              <a:rPr lang="ru-RU" sz="2400" b="1" dirty="0">
                <a:solidFill>
                  <a:srgbClr val="002060"/>
                </a:solidFill>
              </a:rPr>
              <a:t>мент — і міністрів. Найголов ніший з усіх міністрів — міністр дисципліни.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13" y="4149874"/>
            <a:ext cx="338479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Про </a:t>
            </a:r>
            <a:r>
              <a:rPr lang="ru-RU" sz="2400" b="1" dirty="0">
                <a:solidFill>
                  <a:schemeClr val="bg1"/>
                </a:solidFill>
              </a:rPr>
              <a:t>початок </a:t>
            </a:r>
            <a:r>
              <a:rPr lang="uk-UA" sz="2400" b="1" dirty="0">
                <a:solidFill>
                  <a:schemeClr val="bg1"/>
                </a:solidFill>
              </a:rPr>
              <a:t>навчання </a:t>
            </a:r>
            <a:r>
              <a:rPr lang="uk-UA" sz="2400" b="1" dirty="0" smtClean="0">
                <a:solidFill>
                  <a:schemeClr val="bg1"/>
                </a:solidFill>
              </a:rPr>
              <a:t>в якій країні </a:t>
            </a:r>
            <a:r>
              <a:rPr lang="uk-UA" sz="2400" b="1" dirty="0" smtClean="0">
                <a:solidFill>
                  <a:schemeClr val="bg1"/>
                </a:solidFill>
              </a:rPr>
              <a:t>ми </a:t>
            </a:r>
            <a:r>
              <a:rPr lang="uk-UA" sz="2400" b="1" dirty="0">
                <a:solidFill>
                  <a:schemeClr val="bg1"/>
                </a:solidFill>
              </a:rPr>
              <a:t>дізналися?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Що було </a:t>
            </a:r>
            <a:r>
              <a:rPr lang="uk-UA" sz="2400" b="1" dirty="0" smtClean="0">
                <a:solidFill>
                  <a:schemeClr val="bg1"/>
                </a:solidFill>
              </a:rPr>
              <a:t>новим</a:t>
            </a:r>
            <a:r>
              <a:rPr lang="uk-UA" sz="2400" b="1" dirty="0">
                <a:solidFill>
                  <a:schemeClr val="bg1"/>
                </a:solidFill>
              </a:rPr>
              <a:t>? 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    несподіваним</a:t>
            </a:r>
            <a:r>
              <a:rPr lang="uk-UA" sz="2400" b="1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0940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, играющие перед школой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2" y="1230727"/>
            <a:ext cx="3362670" cy="293552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1378" y="498524"/>
            <a:ext cx="9964823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Ольга Морозова «Перший день у школі»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0681" y="1168954"/>
            <a:ext cx="7712948" cy="452536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   У </a:t>
            </a:r>
            <a:r>
              <a:rPr lang="ru-RU" sz="2400" b="1" dirty="0">
                <a:solidFill>
                  <a:srgbClr val="FF0000"/>
                </a:solidFill>
              </a:rPr>
              <a:t>Японії</a:t>
            </a:r>
            <a:r>
              <a:rPr lang="ru-RU" sz="2400" b="1" dirty="0">
                <a:solidFill>
                  <a:srgbClr val="002060"/>
                </a:solidFill>
              </a:rPr>
              <a:t> вчитися починають із квітня — тоді саме в цій країні цвітуть вишні. Учитель вітає дітей, а потім показує, де хто з учнів сидітиме. Показує він їм також і місце, де ставити взуття. Бо в Японії, як і в Індії, перед тим, як увійти до будинку, треба скинути черевики й залишити їх біля входу. Так само й у школі.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Діти </a:t>
            </a:r>
            <a:r>
              <a:rPr lang="ru-RU" sz="2400" b="1" dirty="0">
                <a:solidFill>
                  <a:srgbClr val="002060"/>
                </a:solidFill>
              </a:rPr>
              <a:t>у </a:t>
            </a:r>
            <a:r>
              <a:rPr lang="ru-RU" sz="2400" b="1" dirty="0">
                <a:solidFill>
                  <a:srgbClr val="FF0000"/>
                </a:solidFill>
              </a:rPr>
              <a:t>Фінляндії</a:t>
            </a:r>
            <a:r>
              <a:rPr lang="ru-RU" sz="2400" b="1" dirty="0">
                <a:solidFill>
                  <a:srgbClr val="002060"/>
                </a:solidFill>
              </a:rPr>
              <a:t>, вперше йдучи до школи, дають обі цянку, що не псув</a:t>
            </a:r>
            <a:r>
              <a:rPr lang="en-US" sz="2400" b="1" dirty="0">
                <a:solidFill>
                  <a:srgbClr val="FF0000"/>
                </a:solidFill>
              </a:rPr>
              <a:t>à</a:t>
            </a:r>
            <a:r>
              <a:rPr lang="ru-RU" sz="2400" b="1" dirty="0">
                <a:solidFill>
                  <a:srgbClr val="002060"/>
                </a:solidFill>
              </a:rPr>
              <a:t>тимуть своїх гладеньких парт. І своєї </a:t>
            </a:r>
            <a:r>
              <a:rPr lang="ru-RU" sz="2400" b="1" dirty="0" err="1" smtClean="0">
                <a:solidFill>
                  <a:srgbClr val="002060"/>
                </a:solidFill>
              </a:rPr>
              <a:t>обіц</a:t>
            </a:r>
            <a:r>
              <a:rPr lang="uk-UA" sz="2400" b="1" dirty="0" smtClean="0">
                <a:solidFill>
                  <a:srgbClr val="FF0000"/>
                </a:solidFill>
              </a:rPr>
              <a:t>я</a:t>
            </a:r>
            <a:r>
              <a:rPr lang="ru-RU" sz="2400" b="1" dirty="0" err="1" smtClean="0">
                <a:solidFill>
                  <a:srgbClr val="002060"/>
                </a:solidFill>
              </a:rPr>
              <a:t>нки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вони дотримуються не тому, що у Фінляндії за </a:t>
            </a:r>
            <a:r>
              <a:rPr lang="ru-RU" sz="2400" b="1" dirty="0" err="1" smtClean="0">
                <a:solidFill>
                  <a:srgbClr val="002060"/>
                </a:solidFill>
              </a:rPr>
              <a:t>попс</a:t>
            </a:r>
            <a:r>
              <a:rPr lang="uk-UA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err="1" smtClean="0">
                <a:solidFill>
                  <a:srgbClr val="002060"/>
                </a:solidFill>
              </a:rPr>
              <a:t>вану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парту доводиться платити гроші. А просто </a:t>
            </a:r>
            <a:r>
              <a:rPr lang="ru-RU" sz="2400" b="1" dirty="0" smtClean="0">
                <a:solidFill>
                  <a:srgbClr val="002060"/>
                </a:solidFill>
              </a:rPr>
              <a:t>нов</a:t>
            </a:r>
            <a:r>
              <a:rPr lang="uk-UA" sz="2400" b="1" dirty="0" smtClean="0">
                <a:solidFill>
                  <a:srgbClr val="FF0000"/>
                </a:solidFill>
              </a:rPr>
              <a:t>е</a:t>
            </a:r>
            <a:r>
              <a:rPr lang="ru-RU" sz="2400" b="1" dirty="0" err="1" smtClean="0">
                <a:solidFill>
                  <a:srgbClr val="002060"/>
                </a:solidFill>
              </a:rPr>
              <a:t>нькі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чепурн</a:t>
            </a:r>
            <a:r>
              <a:rPr lang="ru-RU" sz="2400" b="1" dirty="0" err="1" smtClean="0">
                <a:solidFill>
                  <a:srgbClr val="FF000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>
                <a:solidFill>
                  <a:srgbClr val="002060"/>
                </a:solidFill>
              </a:rPr>
              <a:t>блискучі парти куди більше </a:t>
            </a:r>
            <a:r>
              <a:rPr lang="ru-RU" sz="2400" b="1" dirty="0" err="1">
                <a:solidFill>
                  <a:srgbClr val="002060"/>
                </a:solidFill>
              </a:rPr>
              <a:t>подобаються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учням.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941" y="4329576"/>
            <a:ext cx="3263588" cy="83118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400" b="1" dirty="0">
                <a:solidFill>
                  <a:schemeClr val="bg1"/>
                </a:solidFill>
              </a:rPr>
              <a:t>текст.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На яку тему цей текст?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0681" y="5694317"/>
            <a:ext cx="7712948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Про </a:t>
            </a:r>
            <a:r>
              <a:rPr lang="ru-RU" sz="2400" b="1" dirty="0">
                <a:solidFill>
                  <a:schemeClr val="bg1"/>
                </a:solidFill>
              </a:rPr>
              <a:t>початок </a:t>
            </a:r>
            <a:r>
              <a:rPr lang="uk-UA" sz="2400" b="1" dirty="0">
                <a:solidFill>
                  <a:schemeClr val="bg1"/>
                </a:solidFill>
              </a:rPr>
              <a:t>навчання у яких країнах </a:t>
            </a:r>
            <a:r>
              <a:rPr lang="uk-UA" sz="2400" b="1" dirty="0" smtClean="0">
                <a:solidFill>
                  <a:schemeClr val="bg1"/>
                </a:solidFill>
              </a:rPr>
              <a:t>ми </a:t>
            </a:r>
            <a:r>
              <a:rPr lang="uk-UA" sz="2400" b="1" dirty="0">
                <a:solidFill>
                  <a:schemeClr val="bg1"/>
                </a:solidFill>
              </a:rPr>
              <a:t>дізналися?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Що було несподіваним? Новим?  </a:t>
            </a:r>
          </a:p>
        </p:txBody>
      </p:sp>
    </p:spTree>
    <p:extLst>
      <p:ext uri="{BB962C8B-B14F-4D97-AF65-F5344CB8AC3E}">
        <p14:creationId xmlns:p14="http://schemas.microsoft.com/office/powerpoint/2010/main" val="230461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3602" y="546821"/>
            <a:ext cx="2907767" cy="18866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Шукаємо</a:t>
            </a:r>
            <a:r>
              <a:rPr lang="ru-RU" sz="3200" b="1" dirty="0"/>
              <a:t> </a:t>
            </a:r>
            <a:r>
              <a:rPr lang="ru-RU" sz="3200" b="1" dirty="0" err="1"/>
              <a:t>країни</a:t>
            </a:r>
            <a:r>
              <a:rPr lang="ru-RU" sz="3200" b="1" dirty="0"/>
              <a:t> на карті </a:t>
            </a:r>
            <a:r>
              <a:rPr lang="ru-RU" sz="3200" b="1" dirty="0" smtClean="0"/>
              <a:t>світу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Особливості економіко-географічного положення Азії. Склад регіону. Сучасна  політична карта Азії. Міжнародні організації в Азії. | Урок на 16 завдань.  Географ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16" y="361719"/>
            <a:ext cx="7767749" cy="61712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9866916" y="1829223"/>
            <a:ext cx="598324" cy="12085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84078" y="3037817"/>
            <a:ext cx="1044349" cy="1785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77393" y="762177"/>
            <a:ext cx="369875" cy="653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603" y="2673534"/>
            <a:ext cx="2736881" cy="156966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Індія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Японія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Фінляндія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97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843357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 на вибір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2300" y="1425244"/>
            <a:ext cx="5113747" cy="4524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А.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Прочитати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повторно текст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на с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6;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попрацювати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над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багаторазовим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виразним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читанням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Б </a:t>
            </a:r>
            <a:r>
              <a:rPr lang="ru-RU" sz="3200" b="1" dirty="0" err="1">
                <a:solidFill>
                  <a:srgbClr val="002060"/>
                </a:solidFill>
              </a:rPr>
              <a:t>Дізнатись</a:t>
            </a:r>
            <a:r>
              <a:rPr lang="ru-RU" sz="3200" b="1" dirty="0">
                <a:solidFill>
                  <a:srgbClr val="002060"/>
                </a:solidFill>
              </a:rPr>
              <a:t>, як починається навчання в інших країнах (США, </a:t>
            </a:r>
            <a:r>
              <a:rPr lang="ru-RU" sz="3200" b="1" dirty="0" err="1">
                <a:solidFill>
                  <a:srgbClr val="002060"/>
                </a:solidFill>
              </a:rPr>
              <a:t>Ізраїль</a:t>
            </a:r>
            <a:r>
              <a:rPr lang="ru-RU" sz="3200" b="1" dirty="0">
                <a:solidFill>
                  <a:srgbClr val="002060"/>
                </a:solidFill>
              </a:rPr>
              <a:t>, Корея).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0" y="1495880"/>
            <a:ext cx="4383041" cy="43830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7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8564" y="574675"/>
            <a:ext cx="8726382" cy="752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23435232"/>
              </p:ext>
            </p:extLst>
          </p:nvPr>
        </p:nvGraphicFramePr>
        <p:xfrm>
          <a:off x="1542045" y="1337620"/>
          <a:ext cx="9910552" cy="514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744348" y="1466846"/>
            <a:ext cx="3217097" cy="91961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77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4139620" y="1664657"/>
            <a:ext cx="7420010" cy="354009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87863" y="502150"/>
            <a:ext cx="9943066" cy="8126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91431" y="1381482"/>
            <a:ext cx="3357656" cy="8961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прийшов/ла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</a:rPr>
              <a:t>урок … </a:t>
            </a:r>
            <a:r>
              <a:rPr lang="uk-UA" sz="2800" b="1" dirty="0">
                <a:solidFill>
                  <a:schemeClr val="bg1"/>
                </a:solidFill>
              </a:rPr>
              <a:t>навіщо?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75059" y="2344321"/>
            <a:ext cx="3357656" cy="9086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Потрібно бути … яким?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64179" y="3252951"/>
            <a:ext cx="3351698" cy="5037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Зі мною </a:t>
            </a:r>
            <a:r>
              <a:rPr lang="uk-UA" sz="2800" b="1" dirty="0" smtClean="0">
                <a:solidFill>
                  <a:schemeClr val="bg1"/>
                </a:solidFill>
              </a:rPr>
              <a:t>… хто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711896" y="3832082"/>
            <a:ext cx="3303980" cy="51650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Вони мене </a:t>
            </a:r>
            <a:r>
              <a:rPr lang="uk-UA" sz="2800" b="1" dirty="0" smtClean="0">
                <a:solidFill>
                  <a:schemeClr val="bg1"/>
                </a:solidFill>
              </a:rPr>
              <a:t>… що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704239" y="4405916"/>
            <a:ext cx="3303980" cy="575972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це … як?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50563" y="5013970"/>
            <a:ext cx="3357656" cy="8453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готовий/а </a:t>
            </a:r>
            <a:r>
              <a:rPr lang="uk-UA" sz="2800" b="1" dirty="0">
                <a:solidFill>
                  <a:schemeClr val="bg1"/>
                </a:solidFill>
              </a:rPr>
              <a:t>до </a:t>
            </a:r>
            <a:r>
              <a:rPr lang="uk-UA" sz="2800" b="1" dirty="0" smtClean="0">
                <a:solidFill>
                  <a:schemeClr val="bg1"/>
                </a:solidFill>
              </a:rPr>
              <a:t>… чого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321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712812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299" y="1425245"/>
            <a:ext cx="5056761" cy="39703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А. Прочитай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виразно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вірш на ст. 5 </a:t>
            </a:r>
          </a:p>
          <a:p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Б. Прочитай </a:t>
            </a:r>
            <a:r>
              <a:rPr lang="ru-RU" sz="2800" b="1" dirty="0" err="1" smtClean="0">
                <a:solidFill>
                  <a:srgbClr val="002060"/>
                </a:solidFill>
              </a:rPr>
              <a:t>виразно</a:t>
            </a:r>
            <a:r>
              <a:rPr lang="ru-RU" sz="2800" b="1" dirty="0" smtClean="0">
                <a:solidFill>
                  <a:srgbClr val="002060"/>
                </a:solidFill>
              </a:rPr>
              <a:t> вірш </a:t>
            </a:r>
            <a:r>
              <a:rPr lang="ru-RU" sz="2800" b="1" dirty="0">
                <a:solidFill>
                  <a:srgbClr val="002060"/>
                </a:solidFill>
              </a:rPr>
              <a:t>про осінь </a:t>
            </a:r>
            <a:r>
              <a:rPr lang="ru-RU" sz="2800" b="1" dirty="0" smtClean="0">
                <a:solidFill>
                  <a:srgbClr val="002060"/>
                </a:solidFill>
              </a:rPr>
              <a:t>з </a:t>
            </a:r>
            <a:r>
              <a:rPr lang="ru-RU" sz="2800" b="1" dirty="0" err="1" smtClean="0">
                <a:solidFill>
                  <a:srgbClr val="002060"/>
                </a:solidFill>
              </a:rPr>
              <a:t>домашньої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бібліотечки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* Які твої очікування від уроків читання? Прочитай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або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покажи малюнок.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1" y="1425245"/>
            <a:ext cx="4383041" cy="43830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19723" y="370200"/>
            <a:ext cx="8147930" cy="969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Вірш </a:t>
            </a:r>
            <a:r>
              <a:rPr lang="uk-UA" sz="3200" b="1" dirty="0">
                <a:solidFill>
                  <a:schemeClr val="bg1"/>
                </a:solidFill>
              </a:rPr>
              <a:t>Максима Рильського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«</a:t>
            </a:r>
            <a:r>
              <a:rPr lang="uk-UA" sz="3200" b="1" dirty="0">
                <a:solidFill>
                  <a:schemeClr val="bg1"/>
                </a:solidFill>
              </a:rPr>
              <a:t>Тиха, задумлива осінь спускається</a:t>
            </a:r>
            <a:r>
              <a:rPr lang="uk-UA" sz="3200" b="1" dirty="0" smtClean="0">
                <a:solidFill>
                  <a:schemeClr val="bg1"/>
                </a:solidFill>
              </a:rPr>
              <a:t>…»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9943" y="1471179"/>
            <a:ext cx="6167710" cy="526419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Осінь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землю тихенько спускається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небі летить, наче птах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Кр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лами-хмарами небо вкривається.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Пухом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тумани із крил її падають,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стеляться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вільних степах.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Літо зелене і радісне згадують.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Стріпує крилами осінь широкими,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роси спадають у млі,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ллються крізь неї дощами-потоками.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Літо веселе, співуче минається,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спокій стає на землі...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Тиха, задумлива осінь спускається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239" y="3475333"/>
            <a:ext cx="477323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Які </a:t>
            </a:r>
            <a:r>
              <a:rPr lang="uk-UA" sz="2400" b="1" dirty="0">
                <a:solidFill>
                  <a:schemeClr val="bg1"/>
                </a:solidFill>
              </a:rPr>
              <a:t>порівняння використав поет, описуючи осінь?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Знайди </a:t>
            </a:r>
            <a:r>
              <a:rPr lang="uk-UA" sz="2400" b="1" dirty="0">
                <a:solidFill>
                  <a:schemeClr val="bg1"/>
                </a:solidFill>
              </a:rPr>
              <a:t>у вірші слова, вжиті в переносному значенні.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Поясни, </a:t>
            </a:r>
            <a:r>
              <a:rPr lang="uk-UA" sz="2400" b="1" dirty="0">
                <a:solidFill>
                  <a:schemeClr val="bg1"/>
                </a:solidFill>
              </a:rPr>
              <a:t>які ознаки осені вони передають.</a:t>
            </a:r>
          </a:p>
        </p:txBody>
      </p:sp>
      <p:pic>
        <p:nvPicPr>
          <p:cNvPr id="9" name="Picture 2" descr="D:\Картинки до тестів\Природа\Листопад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7" y="350205"/>
            <a:ext cx="23431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49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5846" y="506617"/>
            <a:ext cx="10120696" cy="1050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Читання </a:t>
            </a:r>
            <a:r>
              <a:rPr lang="ru-RU" sz="3600" b="1" dirty="0" err="1"/>
              <a:t>рядків</a:t>
            </a:r>
            <a:r>
              <a:rPr lang="ru-RU" sz="3600" b="1" dirty="0"/>
              <a:t> з </a:t>
            </a:r>
            <a:r>
              <a:rPr lang="ru-RU" sz="3600" b="1" dirty="0" err="1"/>
              <a:t>почерговим</a:t>
            </a:r>
            <a:r>
              <a:rPr lang="ru-RU" sz="3600" b="1" dirty="0"/>
              <a:t> </a:t>
            </a:r>
            <a:r>
              <a:rPr lang="ru-RU" sz="3600" b="1" dirty="0" err="1"/>
              <a:t>інтонаційним</a:t>
            </a:r>
            <a:r>
              <a:rPr lang="ru-RU" sz="3600" b="1" dirty="0"/>
              <a:t> </a:t>
            </a:r>
            <a:r>
              <a:rPr lang="ru-RU" sz="3600" b="1" dirty="0" err="1"/>
              <a:t>виділенням</a:t>
            </a:r>
            <a:r>
              <a:rPr lang="ru-RU" sz="3600" b="1" dirty="0"/>
              <a:t> кожного слова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18" descr="C:\Documents and Settings\zhenya\Рабочий стол\Картинки в 3 класс\04\пес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7" y="4221882"/>
            <a:ext cx="2683571" cy="24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99543" y="1629594"/>
            <a:ext cx="9516999" cy="3109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Осінь</a:t>
            </a:r>
            <a:r>
              <a:rPr lang="ru-RU" sz="2800" b="1" dirty="0" smtClean="0"/>
              <a:t> </a:t>
            </a:r>
            <a:r>
              <a:rPr lang="ru-RU" sz="2800" b="1" dirty="0"/>
              <a:t>на землю тихо спускається, в </a:t>
            </a:r>
            <a:r>
              <a:rPr lang="ru-RU" sz="2800" b="1" dirty="0" err="1"/>
              <a:t>небі</a:t>
            </a:r>
            <a:r>
              <a:rPr lang="ru-RU" sz="2800" b="1" dirty="0"/>
              <a:t> </a:t>
            </a:r>
            <a:r>
              <a:rPr lang="ru-RU" sz="2800" b="1" dirty="0" err="1"/>
              <a:t>летить</a:t>
            </a:r>
            <a:r>
              <a:rPr lang="ru-RU" sz="2800" b="1" dirty="0"/>
              <a:t>, </a:t>
            </a:r>
            <a:r>
              <a:rPr lang="ru-RU" sz="2800" b="1" dirty="0" err="1"/>
              <a:t>наче</a:t>
            </a:r>
            <a:r>
              <a:rPr lang="ru-RU" sz="2800" b="1" dirty="0"/>
              <a:t> птах... Осінь </a:t>
            </a:r>
            <a:r>
              <a:rPr lang="ru-RU" sz="2800" b="1" dirty="0">
                <a:solidFill>
                  <a:srgbClr val="FFFF00"/>
                </a:solidFill>
              </a:rPr>
              <a:t>на землю </a:t>
            </a:r>
            <a:r>
              <a:rPr lang="ru-RU" sz="2800" b="1" dirty="0"/>
              <a:t>тихо спускається, в </a:t>
            </a:r>
            <a:r>
              <a:rPr lang="ru-RU" sz="2800" b="1" dirty="0" err="1"/>
              <a:t>небі</a:t>
            </a:r>
            <a:r>
              <a:rPr lang="ru-RU" sz="2800" b="1" dirty="0"/>
              <a:t> </a:t>
            </a:r>
            <a:r>
              <a:rPr lang="ru-RU" sz="2800" b="1" dirty="0" err="1"/>
              <a:t>летить</a:t>
            </a:r>
            <a:r>
              <a:rPr lang="ru-RU" sz="2800" b="1" dirty="0"/>
              <a:t>, </a:t>
            </a:r>
            <a:r>
              <a:rPr lang="ru-RU" sz="2800" b="1" dirty="0" err="1"/>
              <a:t>наче</a:t>
            </a:r>
            <a:r>
              <a:rPr lang="ru-RU" sz="2800" b="1" dirty="0"/>
              <a:t> птах... Осінь на землю </a:t>
            </a:r>
            <a:r>
              <a:rPr lang="ru-RU" sz="2800" b="1" dirty="0">
                <a:solidFill>
                  <a:srgbClr val="FFFF00"/>
                </a:solidFill>
              </a:rPr>
              <a:t>тихо</a:t>
            </a:r>
            <a:r>
              <a:rPr lang="ru-RU" sz="2800" b="1" dirty="0"/>
              <a:t> спускається, в </a:t>
            </a:r>
            <a:r>
              <a:rPr lang="ru-RU" sz="2800" b="1" dirty="0" err="1"/>
              <a:t>небі</a:t>
            </a:r>
            <a:r>
              <a:rPr lang="ru-RU" sz="2800" b="1" dirty="0"/>
              <a:t> </a:t>
            </a:r>
            <a:r>
              <a:rPr lang="ru-RU" sz="2800" b="1" dirty="0" err="1"/>
              <a:t>летить</a:t>
            </a:r>
            <a:r>
              <a:rPr lang="ru-RU" sz="2800" b="1" dirty="0"/>
              <a:t>, </a:t>
            </a:r>
            <a:r>
              <a:rPr lang="ru-RU" sz="2800" b="1" dirty="0" err="1"/>
              <a:t>наче</a:t>
            </a:r>
            <a:r>
              <a:rPr lang="ru-RU" sz="2800" b="1" dirty="0"/>
              <a:t> птах... Осінь на землю тихо </a:t>
            </a:r>
            <a:r>
              <a:rPr lang="ru-RU" sz="2800" b="1" dirty="0">
                <a:solidFill>
                  <a:srgbClr val="FFFF00"/>
                </a:solidFill>
              </a:rPr>
              <a:t>спускається,</a:t>
            </a:r>
            <a:r>
              <a:rPr lang="ru-RU" sz="2800" b="1" dirty="0"/>
              <a:t> в </a:t>
            </a:r>
            <a:r>
              <a:rPr lang="ru-RU" sz="2800" b="1" dirty="0" err="1"/>
              <a:t>небі</a:t>
            </a:r>
            <a:r>
              <a:rPr lang="ru-RU" sz="2800" b="1" dirty="0"/>
              <a:t> </a:t>
            </a:r>
            <a:r>
              <a:rPr lang="ru-RU" sz="2800" b="1" dirty="0" err="1"/>
              <a:t>летить</a:t>
            </a:r>
            <a:r>
              <a:rPr lang="ru-RU" sz="2800" b="1" dirty="0"/>
              <a:t>, </a:t>
            </a:r>
            <a:r>
              <a:rPr lang="ru-RU" sz="2800" b="1" dirty="0" err="1"/>
              <a:t>наче</a:t>
            </a:r>
            <a:r>
              <a:rPr lang="ru-RU" sz="2800" b="1" dirty="0"/>
              <a:t> птах... Осінь на землю тихо спускається, </a:t>
            </a:r>
            <a:r>
              <a:rPr lang="ru-RU" sz="2800" b="1" dirty="0">
                <a:solidFill>
                  <a:srgbClr val="FFFF00"/>
                </a:solidFill>
              </a:rPr>
              <a:t>в </a:t>
            </a:r>
            <a:r>
              <a:rPr lang="ru-RU" sz="2800" b="1" dirty="0" err="1">
                <a:solidFill>
                  <a:srgbClr val="FFFF00"/>
                </a:solidFill>
              </a:rPr>
              <a:t>небі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/>
              <a:t>летить</a:t>
            </a:r>
            <a:r>
              <a:rPr lang="ru-RU" sz="2800" b="1" dirty="0"/>
              <a:t>, </a:t>
            </a:r>
            <a:r>
              <a:rPr lang="ru-RU" sz="2800" b="1" dirty="0" err="1"/>
              <a:t>наче</a:t>
            </a:r>
            <a:r>
              <a:rPr lang="ru-RU" sz="2800" b="1" dirty="0"/>
              <a:t> птах... Осінь на землю тихо спускається, в </a:t>
            </a:r>
            <a:r>
              <a:rPr lang="ru-RU" sz="2800" b="1" dirty="0" err="1"/>
              <a:t>небі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летить</a:t>
            </a:r>
            <a:r>
              <a:rPr lang="ru-RU" sz="2800" b="1" dirty="0"/>
              <a:t>, </a:t>
            </a:r>
            <a:r>
              <a:rPr lang="ru-RU" sz="2800" b="1" dirty="0" err="1"/>
              <a:t>наче</a:t>
            </a:r>
            <a:r>
              <a:rPr lang="ru-RU" sz="2800" b="1" dirty="0"/>
              <a:t> птах... Осінь на землю тихо спускається, в </a:t>
            </a:r>
            <a:r>
              <a:rPr lang="ru-RU" sz="2800" b="1" dirty="0" err="1"/>
              <a:t>небі</a:t>
            </a:r>
            <a:r>
              <a:rPr lang="ru-RU" sz="2800" b="1" dirty="0"/>
              <a:t> </a:t>
            </a:r>
            <a:r>
              <a:rPr lang="ru-RU" sz="2800" b="1" dirty="0" err="1"/>
              <a:t>летить</a:t>
            </a:r>
            <a:r>
              <a:rPr lang="ru-RU" sz="2800" b="1" dirty="0"/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наче</a:t>
            </a:r>
            <a:r>
              <a:rPr lang="ru-RU" sz="2800" b="1" dirty="0">
                <a:solidFill>
                  <a:srgbClr val="FFFF00"/>
                </a:solidFill>
              </a:rPr>
              <a:t> птах</a:t>
            </a:r>
            <a:r>
              <a:rPr lang="ru-RU" sz="28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166058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6807" y="737587"/>
            <a:ext cx="9853243" cy="732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Зорова</a:t>
            </a:r>
            <a:r>
              <a:rPr lang="ru-RU" sz="4000" b="1" dirty="0"/>
              <a:t> </a:t>
            </a:r>
            <a:r>
              <a:rPr lang="ru-RU" sz="4000" b="1" dirty="0" err="1"/>
              <a:t>вправа</a:t>
            </a:r>
            <a:r>
              <a:rPr lang="ru-RU" sz="4000" b="1" dirty="0"/>
              <a:t> «</a:t>
            </a:r>
            <a:r>
              <a:rPr lang="ru-RU" sz="4000" b="1" dirty="0" err="1" smtClean="0"/>
              <a:t>Збери</a:t>
            </a:r>
            <a:r>
              <a:rPr lang="ru-RU" sz="4000" b="1" dirty="0" smtClean="0"/>
              <a:t> </a:t>
            </a:r>
            <a:r>
              <a:rPr lang="ru-RU" sz="4000" b="1" dirty="0"/>
              <a:t>вислови»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6807" y="1774627"/>
            <a:ext cx="403244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Хто багато читає, </a:t>
            </a:r>
            <a:endParaRPr lang="ru-RU" sz="3600" dirty="0" smtClean="0"/>
          </a:p>
          <a:p>
            <a:r>
              <a:rPr lang="ru-RU" sz="3600" dirty="0" smtClean="0"/>
              <a:t>Книгу </a:t>
            </a:r>
            <a:r>
              <a:rPr lang="ru-RU" sz="3600" dirty="0"/>
              <a:t>читай, </a:t>
            </a:r>
            <a:endParaRPr lang="ru-RU" sz="3600" dirty="0" smtClean="0"/>
          </a:p>
          <a:p>
            <a:r>
              <a:rPr lang="ru-RU" sz="3600" dirty="0" smtClean="0"/>
              <a:t>Життя </a:t>
            </a:r>
            <a:r>
              <a:rPr lang="ru-RU" sz="3600" dirty="0"/>
              <a:t>без </a:t>
            </a:r>
            <a:r>
              <a:rPr lang="ru-RU" sz="3600" dirty="0" err="1"/>
              <a:t>книжок</a:t>
            </a:r>
            <a:r>
              <a:rPr lang="ru-RU" sz="3600" dirty="0"/>
              <a:t>,</a:t>
            </a:r>
            <a:endParaRPr lang="uk-UA" sz="1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7602" y="1774627"/>
            <a:ext cx="403244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розуму набирай. </a:t>
            </a:r>
            <a:endParaRPr lang="ru-RU" sz="3600" dirty="0" smtClean="0"/>
          </a:p>
          <a:p>
            <a:r>
              <a:rPr lang="ru-RU" sz="3600" dirty="0" smtClean="0"/>
              <a:t>як </a:t>
            </a:r>
            <a:r>
              <a:rPr lang="ru-RU" sz="3600" dirty="0"/>
              <a:t>весна без квітів. той багато </a:t>
            </a:r>
            <a:r>
              <a:rPr lang="ru-RU" sz="3600" dirty="0" err="1"/>
              <a:t>знає</a:t>
            </a:r>
            <a:r>
              <a:rPr lang="ru-RU" sz="3600" dirty="0"/>
              <a:t>.</a:t>
            </a:r>
            <a:endParaRPr lang="uk-UA" sz="1200" b="1" dirty="0">
              <a:solidFill>
                <a:srgbClr val="FFFF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299943" y="2205658"/>
            <a:ext cx="1687659" cy="108012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199255" y="2133650"/>
            <a:ext cx="1788347" cy="50115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1"/>
          </p:cNvCxnSpPr>
          <p:nvPr/>
        </p:nvCxnSpPr>
        <p:spPr>
          <a:xfrm flipV="1">
            <a:off x="5199255" y="2651790"/>
            <a:ext cx="1788347" cy="59508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291831" y="4005858"/>
            <a:ext cx="45767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dirty="0"/>
              <a:t>Що означає «читати»?</a:t>
            </a:r>
          </a:p>
        </p:txBody>
      </p:sp>
      <p:pic>
        <p:nvPicPr>
          <p:cNvPr id="11" name="Picture 3" descr="C:\Documents and Settings\zhenya\Рабочий стол\Картинки в 3 класс\01\Рис 01-13 кни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3765105"/>
            <a:ext cx="2839405" cy="27363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20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4349" y="558456"/>
            <a:ext cx="10117122" cy="7110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«Зачаровані слова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43959"/>
              </p:ext>
            </p:extLst>
          </p:nvPr>
        </p:nvGraphicFramePr>
        <p:xfrm>
          <a:off x="1339503" y="1413570"/>
          <a:ext cx="8122709" cy="1463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0387">
                  <a:extLst>
                    <a:ext uri="{9D8B030D-6E8A-4147-A177-3AD203B41FA5}">
                      <a16:colId xmlns:a16="http://schemas.microsoft.com/office/drawing/2014/main" xmlns="" val="1907513728"/>
                    </a:ext>
                  </a:extLst>
                </a:gridCol>
                <a:gridCol w="1160387">
                  <a:extLst>
                    <a:ext uri="{9D8B030D-6E8A-4147-A177-3AD203B41FA5}">
                      <a16:colId xmlns:a16="http://schemas.microsoft.com/office/drawing/2014/main" xmlns="" val="1784361798"/>
                    </a:ext>
                  </a:extLst>
                </a:gridCol>
                <a:gridCol w="1160387">
                  <a:extLst>
                    <a:ext uri="{9D8B030D-6E8A-4147-A177-3AD203B41FA5}">
                      <a16:colId xmlns:a16="http://schemas.microsoft.com/office/drawing/2014/main" xmlns="" val="1484182249"/>
                    </a:ext>
                  </a:extLst>
                </a:gridCol>
                <a:gridCol w="1160387">
                  <a:extLst>
                    <a:ext uri="{9D8B030D-6E8A-4147-A177-3AD203B41FA5}">
                      <a16:colId xmlns:a16="http://schemas.microsoft.com/office/drawing/2014/main" xmlns="" val="4189308758"/>
                    </a:ext>
                  </a:extLst>
                </a:gridCol>
                <a:gridCol w="1160387">
                  <a:extLst>
                    <a:ext uri="{9D8B030D-6E8A-4147-A177-3AD203B41FA5}">
                      <a16:colId xmlns:a16="http://schemas.microsoft.com/office/drawing/2014/main" xmlns="" val="2975342202"/>
                    </a:ext>
                  </a:extLst>
                </a:gridCol>
                <a:gridCol w="1160387">
                  <a:extLst>
                    <a:ext uri="{9D8B030D-6E8A-4147-A177-3AD203B41FA5}">
                      <a16:colId xmlns:a16="http://schemas.microsoft.com/office/drawing/2014/main" xmlns="" val="1336867470"/>
                    </a:ext>
                  </a:extLst>
                </a:gridCol>
                <a:gridCol w="1160387">
                  <a:extLst>
                    <a:ext uri="{9D8B030D-6E8A-4147-A177-3AD203B41FA5}">
                      <a16:colId xmlns:a16="http://schemas.microsoft.com/office/drawing/2014/main" xmlns="" val="2434151537"/>
                    </a:ext>
                  </a:extLst>
                </a:gridCol>
              </a:tblGrid>
              <a:tr h="670371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ш</a:t>
                      </a:r>
                      <a:endParaRPr lang="ru-RU" sz="4400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к</a:t>
                      </a:r>
                      <a:endParaRPr lang="ru-RU" sz="4400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о</a:t>
                      </a:r>
                      <a:endParaRPr lang="ru-RU" sz="4400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л</a:t>
                      </a:r>
                      <a:endParaRPr lang="ru-RU" sz="4400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я</a:t>
                      </a:r>
                      <a:endParaRPr lang="ru-RU" sz="4400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р</a:t>
                      </a:r>
                      <a:endParaRPr lang="ru-RU" sz="4400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к</a:t>
                      </a: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2709002433"/>
                  </a:ext>
                </a:extLst>
              </a:tr>
              <a:tr h="670371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30993106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92600"/>
              </p:ext>
            </p:extLst>
          </p:nvPr>
        </p:nvGraphicFramePr>
        <p:xfrm>
          <a:off x="4579863" y="3145958"/>
          <a:ext cx="4001866" cy="34748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00933">
                  <a:extLst>
                    <a:ext uri="{9D8B030D-6E8A-4147-A177-3AD203B41FA5}">
                      <a16:colId xmlns:a16="http://schemas.microsoft.com/office/drawing/2014/main" xmlns="" val="4163563350"/>
                    </a:ext>
                  </a:extLst>
                </a:gridCol>
                <a:gridCol w="2000933">
                  <a:extLst>
                    <a:ext uri="{9D8B030D-6E8A-4147-A177-3AD203B41FA5}">
                      <a16:colId xmlns:a16="http://schemas.microsoft.com/office/drawing/2014/main" xmlns="" val="3592725151"/>
                    </a:ext>
                  </a:extLst>
                </a:gridCol>
              </a:tblGrid>
              <a:tr h="51828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12348</a:t>
                      </a:r>
                      <a:endParaRPr lang="ru-RU" sz="3200" b="1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2456349069"/>
                  </a:ext>
                </a:extLst>
              </a:tr>
              <a:tr h="51828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3645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3203216265"/>
                  </a:ext>
                </a:extLst>
              </a:tr>
              <a:tr h="51828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23678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2171867095"/>
                  </a:ext>
                </a:extLst>
              </a:tr>
              <a:tr h="51828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137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3657860206"/>
                  </a:ext>
                </a:extLst>
              </a:tr>
              <a:tr h="51828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26845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4261167976"/>
                  </a:ext>
                </a:extLst>
              </a:tr>
              <a:tr h="51828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23684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259678946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56127" y="316952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школа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5886" y="3760587"/>
            <a:ext cx="130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орля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5890" y="4295815"/>
            <a:ext cx="130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корка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5889" y="4802008"/>
            <a:ext cx="130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шок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0545" y="5390218"/>
            <a:ext cx="130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краля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0546" y="5945718"/>
            <a:ext cx="130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корал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62748"/>
              </p:ext>
            </p:extLst>
          </p:nvPr>
        </p:nvGraphicFramePr>
        <p:xfrm>
          <a:off x="9462213" y="1413570"/>
          <a:ext cx="1160387" cy="1463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0387">
                  <a:extLst>
                    <a:ext uri="{9D8B030D-6E8A-4147-A177-3AD203B41FA5}">
                      <a16:colId xmlns:a16="http://schemas.microsoft.com/office/drawing/2014/main" xmlns="" val="787347591"/>
                    </a:ext>
                  </a:extLst>
                </a:gridCol>
              </a:tblGrid>
              <a:tr h="670371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а</a:t>
                      </a: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2624335033"/>
                  </a:ext>
                </a:extLst>
              </a:tr>
              <a:tr h="670371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211104526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97143" y="3184410"/>
            <a:ext cx="3312368" cy="161759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Із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поданого слова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утвори і прочитай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нові слова.</a:t>
            </a:r>
          </a:p>
        </p:txBody>
      </p:sp>
      <p:pic>
        <p:nvPicPr>
          <p:cNvPr id="13" name="Picture 2" descr="C:\Documents and Settings\zhenya\Рабочий стол\Картинки в 3 класс\04\мальчик дума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60" y="3169524"/>
            <a:ext cx="2189120" cy="322682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63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Дети, играющие перед школой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1" y="2635453"/>
            <a:ext cx="4141983" cy="370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36263" y="535085"/>
            <a:ext cx="10103451" cy="699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262" y="1406973"/>
            <a:ext cx="6663034" cy="2308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Стоїть великий світлий дім ,</a:t>
            </a:r>
          </a:p>
          <a:p>
            <a:pPr algn="ctr"/>
            <a:r>
              <a:rPr lang="uk-UA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Чомучок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багато в нім.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і пишуть, і говорять,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Рахують, мріють, нове творять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5927" y="4013317"/>
            <a:ext cx="1653551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30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4679" y="583041"/>
            <a:ext cx="9987127" cy="758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79" y="1569306"/>
            <a:ext cx="3945236" cy="39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0318" y="1569309"/>
            <a:ext cx="5961488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Сьогодні на </a:t>
            </a:r>
            <a:r>
              <a:rPr lang="ru-RU" sz="3200" b="1" dirty="0"/>
              <a:t>уроці дізнаємось, що у </a:t>
            </a:r>
            <a:r>
              <a:rPr lang="ru-RU" sz="3200" b="1" dirty="0" err="1"/>
              <a:t>деяких</a:t>
            </a:r>
            <a:r>
              <a:rPr lang="ru-RU" sz="3200" b="1" dirty="0"/>
              <a:t> країнах перший день навчання починається у червні, </a:t>
            </a:r>
            <a:r>
              <a:rPr lang="ru-RU" sz="3200" b="1" dirty="0" err="1"/>
              <a:t>квітні</a:t>
            </a:r>
            <a:r>
              <a:rPr lang="ru-RU" sz="3200" b="1" dirty="0"/>
              <a:t>, а також </a:t>
            </a:r>
            <a:r>
              <a:rPr lang="ru-RU" sz="3200" b="1" dirty="0" smtClean="0"/>
              <a:t>те</a:t>
            </a:r>
            <a:r>
              <a:rPr lang="ru-RU" sz="3200" b="1" dirty="0"/>
              <a:t>, що починається він з </a:t>
            </a:r>
            <a:r>
              <a:rPr lang="ru-RU" sz="3200" b="1" dirty="0" err="1" smtClean="0"/>
              <a:t>обіцянок</a:t>
            </a:r>
            <a:r>
              <a:rPr lang="ru-RU" sz="3200" b="1" dirty="0" smtClean="0"/>
              <a:t>. П</a:t>
            </a:r>
            <a:r>
              <a:rPr lang="ru-RU" sz="3200" b="1" dirty="0" smtClean="0">
                <a:solidFill>
                  <a:schemeClr val="bg1"/>
                </a:solidFill>
              </a:rPr>
              <a:t>опрацюємо </a:t>
            </a:r>
            <a:r>
              <a:rPr lang="ru-RU" sz="3200" b="1" dirty="0">
                <a:solidFill>
                  <a:schemeClr val="bg1"/>
                </a:solidFill>
              </a:rPr>
              <a:t>з </a:t>
            </a:r>
            <a:r>
              <a:rPr lang="ru-RU" sz="3200" b="1" dirty="0" smtClean="0">
                <a:solidFill>
                  <a:schemeClr val="bg1"/>
                </a:solidFill>
              </a:rPr>
              <a:t>текстом </a:t>
            </a:r>
            <a:r>
              <a:rPr lang="uk-UA" sz="3200" b="1" dirty="0" smtClean="0">
                <a:solidFill>
                  <a:srgbClr val="FFFF00"/>
                </a:solidFill>
              </a:rPr>
              <a:t>Ольги </a:t>
            </a:r>
            <a:r>
              <a:rPr lang="uk-UA" sz="3200" b="1" dirty="0" err="1" smtClean="0">
                <a:solidFill>
                  <a:srgbClr val="FFFF00"/>
                </a:solidFill>
              </a:rPr>
              <a:t>Морозової</a:t>
            </a:r>
            <a:r>
              <a:rPr lang="uk-UA" sz="3200" b="1" dirty="0" smtClean="0">
                <a:solidFill>
                  <a:srgbClr val="FFFF00"/>
                </a:solidFill>
              </a:rPr>
              <a:t> «Перший день у школі»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7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911</Words>
  <Application>Microsoft Office PowerPoint</Application>
  <PresentationFormat>Произвольный</PresentationFormat>
  <Paragraphs>139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21</cp:revision>
  <dcterms:created xsi:type="dcterms:W3CDTF">2025-08-27T14:01:18Z</dcterms:created>
  <dcterms:modified xsi:type="dcterms:W3CDTF">2025-09-04T18:51:29Z</dcterms:modified>
</cp:coreProperties>
</file>