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58" r:id="rId3"/>
    <p:sldId id="259" r:id="rId4"/>
    <p:sldId id="282" r:id="rId5"/>
    <p:sldId id="283" r:id="rId6"/>
    <p:sldId id="284" r:id="rId7"/>
    <p:sldId id="286" r:id="rId8"/>
    <p:sldId id="287" r:id="rId9"/>
    <p:sldId id="288" r:id="rId10"/>
    <p:sldId id="289" r:id="rId11"/>
    <p:sldId id="296" r:id="rId12"/>
    <p:sldId id="291" r:id="rId13"/>
    <p:sldId id="293" r:id="rId14"/>
    <p:sldId id="295" r:id="rId15"/>
    <p:sldId id="303" r:id="rId16"/>
    <p:sldId id="297" r:id="rId17"/>
    <p:sldId id="299" r:id="rId18"/>
    <p:sldId id="302" r:id="rId19"/>
    <p:sldId id="281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В чому </a:t>
            </a:r>
            <a:r>
              <a:rPr lang="ru-RU" sz="4800" b="1" dirty="0" err="1">
                <a:solidFill>
                  <a:schemeClr val="accent3">
                    <a:lumMod val="75000"/>
                  </a:schemeClr>
                </a:solidFill>
              </a:rPr>
              <a:t>полягають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3">
                    <a:lumMod val="75000"/>
                  </a:schemeClr>
                </a:solidFill>
              </a:rPr>
              <a:t>відмінності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 між </a:t>
            </a:r>
            <a:r>
              <a:rPr lang="ru-RU" sz="4800" b="1" dirty="0" err="1">
                <a:solidFill>
                  <a:schemeClr val="accent3">
                    <a:lumMod val="75000"/>
                  </a:schemeClr>
                </a:solidFill>
              </a:rPr>
              <a:t>людиною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4800" b="1" dirty="0" err="1">
                <a:solidFill>
                  <a:schemeClr val="accent3">
                    <a:lumMod val="75000"/>
                  </a:schemeClr>
                </a:solidFill>
              </a:rPr>
              <a:t>тваринами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191" y="3141762"/>
            <a:ext cx="2422186" cy="240745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40917" y="1346103"/>
            <a:ext cx="6015210" cy="3051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/>
              <a:t>людина</a:t>
            </a:r>
            <a:r>
              <a:rPr lang="ru-RU" sz="3200" b="1" dirty="0"/>
              <a:t> стала </a:t>
            </a:r>
            <a:r>
              <a:rPr lang="ru-RU" sz="3200" b="1" dirty="0" err="1"/>
              <a:t>людиною</a:t>
            </a:r>
            <a:r>
              <a:rPr lang="ru-RU" sz="3200" b="1" dirty="0"/>
              <a:t>, </a:t>
            </a:r>
            <a:r>
              <a:rPr lang="ru-RU" sz="3200" b="1" dirty="0" err="1"/>
              <a:t>їй</a:t>
            </a:r>
            <a:r>
              <a:rPr lang="ru-RU" sz="3200" b="1" dirty="0"/>
              <a:t> </a:t>
            </a:r>
            <a:r>
              <a:rPr lang="ru-RU" sz="3200" b="1" dirty="0" err="1"/>
              <a:t>неодмінно</a:t>
            </a:r>
            <a:r>
              <a:rPr lang="ru-RU" sz="3200" b="1" dirty="0"/>
              <a:t>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жити</a:t>
            </a:r>
            <a:r>
              <a:rPr lang="ru-RU" sz="3200" b="1" dirty="0"/>
              <a:t> в </a:t>
            </a:r>
            <a:r>
              <a:rPr lang="ru-RU" sz="3200" b="1" dirty="0" err="1"/>
              <a:t>суспільстві</a:t>
            </a:r>
            <a:r>
              <a:rPr lang="ru-RU" sz="3200" b="1" dirty="0"/>
              <a:t>, </a:t>
            </a:r>
            <a:r>
              <a:rPr lang="ru-RU" sz="3200" b="1" dirty="0" err="1"/>
              <a:t>виховуватися</a:t>
            </a:r>
            <a:r>
              <a:rPr lang="ru-RU" sz="3200" b="1" dirty="0"/>
              <a:t> людьми. Так вона </a:t>
            </a:r>
            <a:r>
              <a:rPr lang="ru-RU" sz="3200" b="1" dirty="0" err="1"/>
              <a:t>може</a:t>
            </a:r>
            <a:r>
              <a:rPr lang="ru-RU" sz="3200" b="1" dirty="0"/>
              <a:t> </a:t>
            </a:r>
            <a:r>
              <a:rPr lang="ru-RU" sz="3200" b="1" dirty="0" err="1"/>
              <a:t>розвинути</a:t>
            </a:r>
            <a:r>
              <a:rPr lang="ru-RU" sz="3200" b="1" dirty="0"/>
              <a:t> </a:t>
            </a:r>
            <a:r>
              <a:rPr lang="ru-RU" sz="3200" b="1" dirty="0" err="1"/>
              <a:t>свій</a:t>
            </a:r>
            <a:r>
              <a:rPr lang="ru-RU" sz="3200" b="1" dirty="0"/>
              <a:t> </a:t>
            </a:r>
            <a:r>
              <a:rPr lang="ru-RU" sz="3200" b="1" dirty="0" err="1"/>
              <a:t>розум</a:t>
            </a:r>
            <a:r>
              <a:rPr lang="ru-RU" sz="3200" b="1" dirty="0"/>
              <a:t> (</a:t>
            </a:r>
            <a:r>
              <a:rPr lang="ru-RU" sz="3200" b="1" dirty="0" err="1"/>
              <a:t>інтелект</a:t>
            </a:r>
            <a:r>
              <a:rPr lang="ru-RU" sz="3200" b="1" dirty="0"/>
              <a:t>), стати </a:t>
            </a:r>
            <a:r>
              <a:rPr lang="ru-RU" sz="3200" b="1" dirty="0" err="1"/>
              <a:t>особистістю</a:t>
            </a:r>
            <a:r>
              <a:rPr lang="ru-RU" sz="3200" b="1" dirty="0"/>
              <a:t>.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3414" y="4581922"/>
            <a:ext cx="3461774" cy="10856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Поясни прислів’я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5130" y="4581923"/>
            <a:ext cx="6876411" cy="10856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Рибам</a:t>
            </a:r>
            <a:r>
              <a:rPr lang="ru-RU" sz="3200" b="1" dirty="0"/>
              <a:t> — вода, птахам — </a:t>
            </a:r>
            <a:r>
              <a:rPr lang="ru-RU" sz="3200" b="1" dirty="0" err="1"/>
              <a:t>повітря</a:t>
            </a:r>
            <a:r>
              <a:rPr lang="ru-RU" sz="3200" b="1" dirty="0"/>
              <a:t>, </a:t>
            </a:r>
          </a:p>
          <a:p>
            <a:pPr algn="ctr"/>
            <a:r>
              <a:rPr lang="ru-RU" sz="3200" b="1" dirty="0"/>
              <a:t>а </a:t>
            </a:r>
            <a:r>
              <a:rPr lang="ru-RU" sz="3200" b="1" dirty="0" err="1"/>
              <a:t>людині</a:t>
            </a:r>
            <a:r>
              <a:rPr lang="ru-RU" sz="3200" b="1" dirty="0"/>
              <a:t> — вся Земля.</a:t>
            </a:r>
          </a:p>
        </p:txBody>
      </p:sp>
      <p:pic>
        <p:nvPicPr>
          <p:cNvPr id="1026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9" y="1346103"/>
            <a:ext cx="4647422" cy="309634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12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36" y="1315970"/>
            <a:ext cx="4500911" cy="31147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мультфільм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14" y="1327693"/>
            <a:ext cx="4025320" cy="31029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16834" y="4437316"/>
            <a:ext cx="9427723" cy="1078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Хто виховував хлопчика?</a:t>
            </a:r>
            <a:r>
              <a:rPr lang="ru-RU" sz="3200" dirty="0"/>
              <a:t> </a:t>
            </a:r>
          </a:p>
          <a:p>
            <a:pPr algn="ctr"/>
            <a:r>
              <a:rPr lang="ru-RU" sz="3200" b="1" dirty="0" err="1"/>
              <a:t>Чому</a:t>
            </a:r>
            <a:r>
              <a:rPr lang="ru-RU" sz="3200" b="1" dirty="0"/>
              <a:t> </a:t>
            </a:r>
            <a:r>
              <a:rPr lang="ru-RU" sz="3200" b="1" dirty="0" err="1"/>
              <a:t>Мауглі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нелегко </a:t>
            </a:r>
            <a:r>
              <a:rPr lang="ru-RU" sz="3200" b="1" dirty="0" err="1"/>
              <a:t>повернутися</a:t>
            </a:r>
            <a:r>
              <a:rPr lang="ru-RU" sz="3200" b="1" dirty="0"/>
              <a:t> до людей?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7347" y="5623818"/>
            <a:ext cx="7200800" cy="620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тварини, на твою думку, найрозумніші?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9894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79863" y="1336968"/>
            <a:ext cx="6636311" cy="230884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Мавпи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Вони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здатні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бачити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себе 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дзеркалі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і прекрасно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усвідомлювати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вони.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Мавпи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можуть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контролювати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оточення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спілкуватися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представниками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свого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виду, у них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навіть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розвинені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певні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мовні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3" y="1187261"/>
            <a:ext cx="2679545" cy="266096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35530"/>
            <a:ext cx="10269424" cy="6968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Ознайомся з п’ятіркою найрозумніших тварин планети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/>
        </p:blipFill>
        <p:spPr>
          <a:xfrm>
            <a:off x="8180263" y="3686559"/>
            <a:ext cx="3422491" cy="280891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80530" y="4005858"/>
            <a:ext cx="7017488" cy="229961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Слони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слонів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відмінна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пам'ять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високий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інтелект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Зв'язуються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слони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між собою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далекій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відстані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гуркотом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який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видають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а їхні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побратими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 свою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чергу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завдяки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чутливій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шкірі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підошвах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отримують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сигнал. </a:t>
            </a:r>
          </a:p>
        </p:txBody>
      </p:sp>
    </p:spTree>
    <p:extLst>
      <p:ext uri="{BB962C8B-B14F-4D97-AF65-F5344CB8AC3E}">
        <p14:creationId xmlns:p14="http://schemas.microsoft.com/office/powerpoint/2010/main" val="14723811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3439" y="1159377"/>
            <a:ext cx="6700924" cy="24144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Собаки</a:t>
            </a:r>
          </a:p>
          <a:p>
            <a:pPr algn="ctr"/>
            <a:r>
              <a:rPr lang="ru-RU" sz="2400" b="1" dirty="0" smtClean="0"/>
              <a:t>Вони можуть </a:t>
            </a:r>
            <a:r>
              <a:rPr lang="ru-RU" sz="2400" b="1" dirty="0" err="1" smtClean="0"/>
              <a:t>розуміти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вказівки</a:t>
            </a:r>
            <a:r>
              <a:rPr lang="ru-RU" sz="2400" b="1" dirty="0" smtClean="0"/>
              <a:t>, жести, </a:t>
            </a:r>
            <a:r>
              <a:rPr lang="ru-RU" sz="2400" b="1" dirty="0" err="1" smtClean="0"/>
              <a:t>здійснювати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обчислення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рахувати</a:t>
            </a:r>
            <a:r>
              <a:rPr lang="ru-RU" sz="2400" b="1" dirty="0" smtClean="0"/>
              <a:t> до 5, </a:t>
            </a:r>
            <a:r>
              <a:rPr lang="ru-RU" sz="2400" b="1" dirty="0" err="1" smtClean="0"/>
              <a:t>вловлювати</a:t>
            </a:r>
            <a:r>
              <a:rPr lang="ru-RU" sz="2400" b="1" dirty="0" smtClean="0"/>
              <a:t> настрій людини. Собаки добре </a:t>
            </a:r>
            <a:r>
              <a:rPr lang="ru-RU" sz="2400" b="1" dirty="0" err="1" smtClean="0"/>
              <a:t>навчаються</a:t>
            </a:r>
            <a:r>
              <a:rPr lang="ru-RU" sz="2400" b="1" dirty="0" smtClean="0"/>
              <a:t>, тому їх можна </a:t>
            </a:r>
            <a:r>
              <a:rPr lang="ru-RU" sz="2400" b="1" dirty="0" err="1" smtClean="0"/>
              <a:t>навчити</a:t>
            </a:r>
            <a:r>
              <a:rPr lang="ru-RU" sz="2400" b="1" dirty="0" smtClean="0"/>
              <a:t> дуже </a:t>
            </a:r>
            <a:r>
              <a:rPr lang="ru-RU" sz="2400" b="1" dirty="0" err="1" smtClean="0"/>
              <a:t>багатьом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діям</a:t>
            </a:r>
            <a:r>
              <a:rPr lang="ru-RU" sz="2400" b="1" dirty="0" smtClean="0"/>
              <a:t> і трюкам. Але не всі собаки такі.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23" y="1203872"/>
            <a:ext cx="3438560" cy="23360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35530"/>
            <a:ext cx="10269424" cy="6968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Ознайомся з п’ятіркою найрозумніших тварин планети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3879" y="3573810"/>
            <a:ext cx="6995714" cy="2842672"/>
          </a:xfrm>
          <a:prstGeom prst="rect">
            <a:avLst/>
          </a:prstGeom>
          <a:solidFill>
            <a:srgbClr val="27C26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Дельфіни</a:t>
            </a:r>
            <a:endParaRPr lang="ru-RU" sz="2400" b="1" dirty="0"/>
          </a:p>
          <a:p>
            <a:pPr algn="ctr"/>
            <a:r>
              <a:rPr lang="ru-RU" sz="2400" b="1" dirty="0" err="1"/>
              <a:t>Відомо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британська</a:t>
            </a:r>
            <a:r>
              <a:rPr lang="ru-RU" sz="2400" b="1" dirty="0"/>
              <a:t> </a:t>
            </a:r>
            <a:r>
              <a:rPr lang="ru-RU" sz="2400" b="1" dirty="0" err="1"/>
              <a:t>розвідка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війни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використовувала</a:t>
            </a:r>
            <a:r>
              <a:rPr lang="ru-RU" sz="2400" b="1" dirty="0"/>
              <a:t> </a:t>
            </a:r>
            <a:r>
              <a:rPr lang="ru-RU" sz="2400" b="1" dirty="0" err="1"/>
              <a:t>дельфінів</a:t>
            </a:r>
            <a:r>
              <a:rPr lang="ru-RU" sz="2400" b="1" dirty="0"/>
              <a:t> як </a:t>
            </a:r>
            <a:r>
              <a:rPr lang="ru-RU" sz="2400" b="1" dirty="0" err="1"/>
              <a:t>диверсантів</a:t>
            </a:r>
            <a:r>
              <a:rPr lang="ru-RU" sz="2400" b="1" dirty="0"/>
              <a:t>. До </a:t>
            </a:r>
            <a:r>
              <a:rPr lang="ru-RU" sz="2400" b="1" dirty="0" err="1"/>
              <a:t>речі</a:t>
            </a:r>
            <a:r>
              <a:rPr lang="ru-RU" sz="2400" b="1" dirty="0"/>
              <a:t>, </a:t>
            </a:r>
            <a:r>
              <a:rPr lang="ru-RU" sz="2400" b="1" dirty="0" err="1"/>
              <a:t>деякі</a:t>
            </a:r>
            <a:r>
              <a:rPr lang="ru-RU" sz="2400" b="1" dirty="0"/>
              <a:t> </a:t>
            </a:r>
            <a:r>
              <a:rPr lang="ru-RU" sz="2400" b="1" dirty="0" err="1"/>
              <a:t>вчені</a:t>
            </a:r>
            <a:r>
              <a:rPr lang="ru-RU" sz="2400" b="1" dirty="0"/>
              <a:t> </a:t>
            </a:r>
            <a:r>
              <a:rPr lang="ru-RU" sz="2400" b="1" dirty="0" err="1"/>
              <a:t>припускають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дельфіни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бути </a:t>
            </a:r>
            <a:r>
              <a:rPr lang="ru-RU" sz="2400" b="1" dirty="0" err="1"/>
              <a:t>розумнішими</a:t>
            </a:r>
            <a:r>
              <a:rPr lang="ru-RU" sz="2400" b="1" dirty="0"/>
              <a:t> </a:t>
            </a:r>
            <a:r>
              <a:rPr lang="ru-RU" sz="2400" b="1" dirty="0" err="1"/>
              <a:t>навіть</a:t>
            </a:r>
            <a:r>
              <a:rPr lang="ru-RU" sz="2400" b="1" dirty="0"/>
              <a:t> за людей.  </a:t>
            </a:r>
            <a:r>
              <a:rPr lang="ru-RU" sz="2400" b="1" dirty="0" err="1"/>
              <a:t>Дельфіни</a:t>
            </a:r>
            <a:r>
              <a:rPr lang="ru-RU" sz="2400" b="1" dirty="0"/>
              <a:t> </a:t>
            </a:r>
            <a:r>
              <a:rPr lang="ru-RU" sz="2400" b="1" dirty="0" err="1"/>
              <a:t>ніколи</a:t>
            </a:r>
            <a:r>
              <a:rPr lang="ru-RU" sz="2400" b="1" dirty="0"/>
              <a:t> не </a:t>
            </a:r>
            <a:r>
              <a:rPr lang="ru-RU" sz="2400" b="1" dirty="0" err="1"/>
              <a:t>сплять</a:t>
            </a:r>
            <a:r>
              <a:rPr lang="ru-RU" sz="2400" b="1" dirty="0"/>
              <a:t> в </a:t>
            </a:r>
            <a:r>
              <a:rPr lang="ru-RU" sz="2400" b="1" dirty="0" err="1"/>
              <a:t>повній</a:t>
            </a:r>
            <a:r>
              <a:rPr lang="ru-RU" sz="2400" b="1" dirty="0"/>
              <a:t> </a:t>
            </a:r>
            <a:r>
              <a:rPr lang="ru-RU" sz="2400" b="1" dirty="0" err="1"/>
              <a:t>мірі</a:t>
            </a:r>
            <a:r>
              <a:rPr lang="ru-RU" sz="2400" b="1" dirty="0"/>
              <a:t>, </a:t>
            </a:r>
            <a:r>
              <a:rPr lang="ru-RU" sz="2400" b="1" dirty="0" err="1"/>
              <a:t>оскільки</a:t>
            </a:r>
            <a:r>
              <a:rPr lang="ru-RU" sz="2400" b="1" dirty="0"/>
              <a:t> </a:t>
            </a:r>
            <a:r>
              <a:rPr lang="ru-RU" sz="2400" b="1" dirty="0" err="1"/>
              <a:t>дві</a:t>
            </a:r>
            <a:r>
              <a:rPr lang="ru-RU" sz="2400" b="1" dirty="0"/>
              <a:t> </a:t>
            </a:r>
            <a:r>
              <a:rPr lang="ru-RU" sz="2400" b="1" dirty="0" err="1"/>
              <a:t>півкулі</a:t>
            </a:r>
            <a:r>
              <a:rPr lang="ru-RU" sz="2400" b="1" dirty="0"/>
              <a:t> їх </a:t>
            </a:r>
            <a:r>
              <a:rPr lang="ru-RU" sz="2400" b="1" dirty="0" err="1"/>
              <a:t>мозку</a:t>
            </a:r>
            <a:r>
              <a:rPr lang="ru-RU" sz="2400" b="1" dirty="0"/>
              <a:t> </a:t>
            </a:r>
            <a:r>
              <a:rPr lang="ru-RU" sz="2400" b="1" dirty="0" err="1"/>
              <a:t>вимикаються</a:t>
            </a:r>
            <a:r>
              <a:rPr lang="ru-RU" sz="2400" b="1" dirty="0"/>
              <a:t> </a:t>
            </a:r>
            <a:r>
              <a:rPr lang="ru-RU" sz="2400" b="1" dirty="0" err="1"/>
              <a:t>поперемінно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1" y="3586935"/>
            <a:ext cx="3888432" cy="28380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5710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752" y="1186816"/>
            <a:ext cx="10269424" cy="265817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 списку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найрозумніших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тварин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серед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птахів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вважаються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ворони. Воронам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властиве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злодійство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Вони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фахівці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дрібних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крадіжок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але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пташенят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розумні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птахи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здатні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відрізнити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властивості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ґрунту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коли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їм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вдається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розбити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горіх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вони з ним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піднімаються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високо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кидають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тверду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поверхню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Також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можуть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рахувати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п'яти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2" y="4070474"/>
            <a:ext cx="4032448" cy="242160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35530"/>
            <a:ext cx="10269424" cy="6968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Ознайомся з п’ятіркою найрозумніших тварин планети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1992" y="4509914"/>
            <a:ext cx="4597125" cy="1222685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Склади свій рейтинг найрозумніших тварин.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210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ртинки до тестів\Рослини\Кульба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67" y="3175696"/>
            <a:ext cx="3063693" cy="21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3470" y="1184655"/>
            <a:ext cx="10182706" cy="7316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Нахиляйся тулубом в сторони по три рази, якщо предмет не потрібний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рослинам для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життя. Якщо потрібний, роби по три нахили тулубом вперед-назад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024221" y="1955318"/>
            <a:ext cx="2642082" cy="114896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Світло</a:t>
            </a:r>
            <a:endParaRPr lang="ru-RU" sz="3200" b="1" dirty="0"/>
          </a:p>
        </p:txBody>
      </p:sp>
      <p:sp>
        <p:nvSpPr>
          <p:cNvPr id="8" name="Облако 7"/>
          <p:cNvSpPr/>
          <p:nvPr/>
        </p:nvSpPr>
        <p:spPr>
          <a:xfrm>
            <a:off x="5340151" y="5289504"/>
            <a:ext cx="2111709" cy="1242274"/>
          </a:xfrm>
          <a:prstGeom prst="clou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Тепло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6535759" y="1984314"/>
            <a:ext cx="3289994" cy="169582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Поживні</a:t>
            </a:r>
            <a:r>
              <a:rPr lang="ru-RU" sz="3200" b="1" dirty="0"/>
              <a:t> </a:t>
            </a:r>
            <a:r>
              <a:rPr lang="ru-RU" sz="3200" b="1" dirty="0" err="1"/>
              <a:t>речовини</a:t>
            </a:r>
            <a:endParaRPr lang="ru-RU" sz="3200" b="1" dirty="0"/>
          </a:p>
        </p:txBody>
      </p:sp>
      <p:sp>
        <p:nvSpPr>
          <p:cNvPr id="11" name="Облако 10"/>
          <p:cNvSpPr/>
          <p:nvPr/>
        </p:nvSpPr>
        <p:spPr>
          <a:xfrm>
            <a:off x="2610871" y="2672308"/>
            <a:ext cx="1686188" cy="1392451"/>
          </a:xfrm>
          <a:prstGeom prst="cloud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Скло </a:t>
            </a:r>
            <a:endParaRPr lang="ru-RU" sz="3200" b="1" dirty="0"/>
          </a:p>
        </p:txBody>
      </p:sp>
      <p:sp>
        <p:nvSpPr>
          <p:cNvPr id="12" name="Облако 11"/>
          <p:cNvSpPr/>
          <p:nvPr/>
        </p:nvSpPr>
        <p:spPr>
          <a:xfrm>
            <a:off x="1595512" y="4014877"/>
            <a:ext cx="2720584" cy="123639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Повітря</a:t>
            </a:r>
            <a:endParaRPr lang="ru-RU" sz="3200" b="1" dirty="0"/>
          </a:p>
        </p:txBody>
      </p:sp>
      <p:sp>
        <p:nvSpPr>
          <p:cNvPr id="13" name="Облако 12"/>
          <p:cNvSpPr/>
          <p:nvPr/>
        </p:nvSpPr>
        <p:spPr>
          <a:xfrm>
            <a:off x="7557110" y="4976339"/>
            <a:ext cx="2110250" cy="115930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Вода </a:t>
            </a:r>
            <a:endParaRPr lang="ru-RU" sz="3200" b="1" dirty="0"/>
          </a:p>
        </p:txBody>
      </p:sp>
      <p:sp>
        <p:nvSpPr>
          <p:cNvPr id="14" name="Облако 13"/>
          <p:cNvSpPr/>
          <p:nvPr/>
        </p:nvSpPr>
        <p:spPr>
          <a:xfrm>
            <a:off x="7655779" y="3487575"/>
            <a:ext cx="3163487" cy="1472237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Пластмаса</a:t>
            </a:r>
            <a:endParaRPr lang="ru-RU" sz="3200" b="1" dirty="0"/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«Рослинам </a:t>
            </a:r>
            <a:r>
              <a:rPr lang="uk-UA" sz="4000" b="1" dirty="0">
                <a:solidFill>
                  <a:schemeClr val="bg1"/>
                </a:solidFill>
              </a:rPr>
              <a:t>для </a:t>
            </a:r>
            <a:r>
              <a:rPr lang="uk-UA" sz="4000" b="1" dirty="0" smtClean="0">
                <a:solidFill>
                  <a:schemeClr val="bg1"/>
                </a:solidFill>
              </a:rPr>
              <a:t>життя потрібно»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425935" y="5251268"/>
            <a:ext cx="2729279" cy="1144314"/>
          </a:xfrm>
          <a:prstGeom prst="cloud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Будинок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123753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53414" y="2339300"/>
            <a:ext cx="6334761" cy="6666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тварини спілкуються між собою?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3415" y="1242772"/>
            <a:ext cx="7094678" cy="1017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вміння відрізняють людину від тварин</a:t>
            </a:r>
            <a:r>
              <a:rPr lang="uk-UA" sz="2800" b="1" dirty="0" smtClean="0"/>
              <a:t>?</a:t>
            </a:r>
          </a:p>
          <a:p>
            <a:pPr algn="ctr"/>
            <a:r>
              <a:rPr lang="uk-UA" sz="2800" b="1" dirty="0"/>
              <a:t>Що робить людину людиною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3414" y="4064238"/>
            <a:ext cx="6334762" cy="1385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Що </a:t>
            </a:r>
            <a:r>
              <a:rPr lang="ru-RU" sz="2800" b="1" dirty="0"/>
              <a:t>в людях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здається</a:t>
            </a:r>
            <a:r>
              <a:rPr lang="ru-RU" sz="2800" b="1" dirty="0"/>
              <a:t> </a:t>
            </a:r>
            <a:r>
              <a:rPr lang="ru-RU" sz="2800" b="1" dirty="0" err="1"/>
              <a:t>найзагадковішим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Продовж </a:t>
            </a:r>
            <a:r>
              <a:rPr lang="ru-RU" sz="2800" b="1" dirty="0"/>
              <a:t>речення: «Людина — це …»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5143" y="3071999"/>
            <a:ext cx="6334761" cy="925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 у вивченні людини </a:t>
            </a:r>
            <a:r>
              <a:rPr lang="ru-RU" sz="2800" b="1" dirty="0" err="1"/>
              <a:t>здається</a:t>
            </a:r>
            <a:r>
              <a:rPr lang="ru-RU" sz="2800" b="1" dirty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найважливішим</a:t>
            </a:r>
            <a:r>
              <a:rPr lang="ru-RU" sz="2800" b="1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5772" y="5546240"/>
            <a:ext cx="646099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Поміркуйте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коли людина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виглядає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красиво?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Якою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буває краса людини?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55927" y="5989692"/>
            <a:ext cx="306444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Зовнішня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внутрішня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Картинки до тестів\!!!_Эсмира Настрій\Здивований\_free_2024-01-13-18-28-5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4" y="2122604"/>
            <a:ext cx="3749723" cy="37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970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5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4 ЯДС\Грущинська\№003 В чому полягають відмінності між людиною і тваринами\2025-08-14_224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35" y="596422"/>
            <a:ext cx="6256440" cy="57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63598" y="696554"/>
            <a:ext cx="4348314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72352" y="5446018"/>
            <a:ext cx="146979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танець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27713" y="5487074"/>
            <a:ext cx="109613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спів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9512" y="3073497"/>
            <a:ext cx="1152633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пози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2031" y="3073497"/>
            <a:ext cx="1542297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мітки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7455" y="1948199"/>
            <a:ext cx="3888432" cy="241769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9-10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переказувати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5771" y="1304667"/>
            <a:ext cx="7615039" cy="14609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1. </a:t>
            </a:r>
            <a:r>
              <a:rPr lang="ru-RU" sz="2800" b="1" dirty="0" err="1"/>
              <a:t>Тваринам</a:t>
            </a:r>
            <a:r>
              <a:rPr lang="ru-RU" sz="2800" b="1" dirty="0"/>
              <a:t> і людям </a:t>
            </a:r>
            <a:r>
              <a:rPr lang="ru-RU" sz="2800" b="1" dirty="0" err="1"/>
              <a:t>притаманні</a:t>
            </a:r>
            <a:r>
              <a:rPr lang="ru-RU" sz="2800" b="1" dirty="0"/>
              <a:t> </a:t>
            </a:r>
            <a:r>
              <a:rPr lang="ru-RU" sz="2800" b="1" dirty="0" err="1"/>
              <a:t>інстинкти</a:t>
            </a:r>
            <a:r>
              <a:rPr lang="ru-RU" sz="2800" b="1" dirty="0"/>
              <a:t> — </a:t>
            </a:r>
            <a:r>
              <a:rPr lang="ru-RU" sz="2800" b="1" dirty="0" err="1"/>
              <a:t>вроджена</a:t>
            </a:r>
            <a:r>
              <a:rPr lang="ru-RU" sz="2800" b="1" dirty="0"/>
              <a:t> </a:t>
            </a:r>
            <a:r>
              <a:rPr lang="ru-RU" sz="2800" b="1" dirty="0" err="1"/>
              <a:t>неусвідомлена</a:t>
            </a:r>
            <a:r>
              <a:rPr lang="ru-RU" sz="2800" b="1" dirty="0"/>
              <a:t> </a:t>
            </a:r>
            <a:r>
              <a:rPr lang="ru-RU" sz="2800" b="1" dirty="0" err="1"/>
              <a:t>поведінка</a:t>
            </a:r>
            <a:r>
              <a:rPr lang="ru-RU" sz="28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0959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67" y="1413570"/>
            <a:ext cx="2001889" cy="453482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21720" y="2853730"/>
            <a:ext cx="7615041" cy="14660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2. Люди, на </a:t>
            </a:r>
            <a:r>
              <a:rPr lang="ru-RU" sz="2800" b="1" dirty="0" err="1"/>
              <a:t>відміну</a:t>
            </a:r>
            <a:r>
              <a:rPr lang="ru-RU" sz="2800" b="1" dirty="0"/>
              <a:t> від тварин, мають </a:t>
            </a:r>
            <a:r>
              <a:rPr lang="ru-RU" sz="2800" b="1" dirty="0" err="1"/>
              <a:t>найдосконалішу</a:t>
            </a:r>
            <a:r>
              <a:rPr lang="ru-RU" sz="2800" b="1" dirty="0"/>
              <a:t> </a:t>
            </a:r>
            <a:r>
              <a:rPr lang="ru-RU" sz="2800" b="1" dirty="0" err="1"/>
              <a:t>будову</a:t>
            </a:r>
            <a:r>
              <a:rPr lang="ru-RU" sz="2800" b="1" dirty="0"/>
              <a:t> й </a:t>
            </a:r>
            <a:r>
              <a:rPr lang="ru-RU" sz="2800" b="1" dirty="0" err="1"/>
              <a:t>найскладнішу</a:t>
            </a:r>
            <a:r>
              <a:rPr lang="ru-RU" sz="2800" b="1" dirty="0"/>
              <a:t> поведінку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4558" y="4463938"/>
            <a:ext cx="7615041" cy="14520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r>
              <a:rPr lang="ru-RU" sz="2800" b="1" dirty="0"/>
              <a:t>. Щоб людина стала </a:t>
            </a:r>
            <a:r>
              <a:rPr lang="ru-RU" sz="2800" b="1" dirty="0" err="1"/>
              <a:t>особистістю</a:t>
            </a:r>
            <a:r>
              <a:rPr lang="ru-RU" sz="2800" b="1" dirty="0"/>
              <a:t>, </a:t>
            </a:r>
            <a:r>
              <a:rPr lang="ru-RU" sz="2800" b="1" dirty="0" err="1"/>
              <a:t>розвинула</a:t>
            </a:r>
            <a:r>
              <a:rPr lang="ru-RU" sz="2800" b="1" dirty="0"/>
              <a:t> </a:t>
            </a:r>
            <a:r>
              <a:rPr lang="ru-RU" sz="2800" b="1" dirty="0" err="1"/>
              <a:t>свій</a:t>
            </a:r>
            <a:r>
              <a:rPr lang="ru-RU" sz="2800" b="1" dirty="0"/>
              <a:t> </a:t>
            </a:r>
            <a:r>
              <a:rPr lang="ru-RU" sz="2800" b="1" dirty="0" err="1"/>
              <a:t>розум</a:t>
            </a:r>
            <a:r>
              <a:rPr lang="ru-RU" sz="2800" b="1" dirty="0"/>
              <a:t>, </a:t>
            </a:r>
            <a:r>
              <a:rPr lang="ru-RU" sz="2800" b="1" dirty="0" err="1"/>
              <a:t>їй</a:t>
            </a:r>
            <a:r>
              <a:rPr lang="ru-RU" sz="2800" b="1" dirty="0"/>
              <a:t> </a:t>
            </a:r>
            <a:r>
              <a:rPr lang="ru-RU" sz="2800" b="1" dirty="0" err="1"/>
              <a:t>неодмінно</a:t>
            </a:r>
            <a:r>
              <a:rPr lang="ru-RU" sz="2800" b="1" dirty="0"/>
              <a:t> потрібно </a:t>
            </a:r>
            <a:r>
              <a:rPr lang="ru-RU" sz="2800" b="1" dirty="0" err="1"/>
              <a:t>жити</a:t>
            </a:r>
            <a:r>
              <a:rPr lang="ru-RU" sz="2800" b="1" dirty="0"/>
              <a:t> в </a:t>
            </a:r>
            <a:r>
              <a:rPr lang="ru-RU" sz="2800" b="1" dirty="0" err="1"/>
              <a:t>суспільстві</a:t>
            </a:r>
            <a:r>
              <a:rPr lang="ru-RU" sz="2800" b="1" dirty="0"/>
              <a:t>, </a:t>
            </a:r>
            <a:r>
              <a:rPr lang="ru-RU" sz="2800" b="1" dirty="0" err="1"/>
              <a:t>виховуватися</a:t>
            </a:r>
            <a:r>
              <a:rPr lang="ru-RU" sz="2800" b="1" dirty="0"/>
              <a:t>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44125" y="471839"/>
            <a:ext cx="9042872" cy="713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Презентація &quot;Про рівень ролі домашніх завдань у формуванні в учнів інтересу  до навч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39" y="1329082"/>
            <a:ext cx="6503439" cy="496750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656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140" y="437815"/>
            <a:ext cx="10455222" cy="693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Ранкове </a:t>
            </a:r>
            <a:r>
              <a:rPr lang="uk-UA" sz="4000" b="1" dirty="0" smtClean="0">
                <a:solidFill>
                  <a:schemeClr val="bg1"/>
                </a:solidFill>
              </a:rPr>
              <a:t>коло. Гра «Який/яка я?»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6" y="1421093"/>
            <a:ext cx="4408575" cy="432352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94138" y="2204371"/>
            <a:ext cx="5836520" cy="354025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твій день народження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навесні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твоя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мрія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мирне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життя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любиш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спорт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ти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маєш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багато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іграшок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ти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любиш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морозиво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тобі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подобається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дощова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погода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ти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маєш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темні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очі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у тебе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гарний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настрій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4140" y="1421093"/>
            <a:ext cx="5836518" cy="57901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Плесни в долоні, якщо ….</a:t>
            </a:r>
          </a:p>
        </p:txBody>
      </p:sp>
    </p:spTree>
    <p:extLst>
      <p:ext uri="{BB962C8B-B14F-4D97-AF65-F5344CB8AC3E}">
        <p14:creationId xmlns:p14="http://schemas.microsoft.com/office/powerpoint/2010/main" val="32779679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38" y="1460655"/>
            <a:ext cx="2917288" cy="435808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33287" y="3085030"/>
            <a:ext cx="379199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Які </a:t>
            </a:r>
            <a:r>
              <a:rPr lang="ru-RU" sz="2400" b="1" dirty="0" err="1"/>
              <a:t>спільні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об’єднують</a:t>
            </a:r>
            <a:r>
              <a:rPr lang="ru-RU" sz="2400" b="1" dirty="0"/>
              <a:t> людей з </a:t>
            </a:r>
            <a:r>
              <a:rPr lang="ru-RU" sz="2400" b="1" dirty="0" err="1"/>
              <a:t>іншими</a:t>
            </a:r>
            <a:r>
              <a:rPr lang="ru-RU" sz="2400" b="1" dirty="0"/>
              <a:t> представниками світу живої природи?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5977" y="4941785"/>
            <a:ext cx="7069304" cy="9196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дізнаємося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про те, у чому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полягають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відмінності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між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людиною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тваринами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733" y="1205207"/>
            <a:ext cx="6770037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Які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необхідні</a:t>
            </a:r>
            <a:r>
              <a:rPr lang="ru-RU" sz="2400" b="1" dirty="0"/>
              <a:t> для життя </a:t>
            </a:r>
            <a:r>
              <a:rPr lang="ru-RU" sz="2400" b="1" dirty="0" err="1"/>
              <a:t>організмів</a:t>
            </a:r>
            <a:r>
              <a:rPr lang="ru-RU" sz="2400" b="1" dirty="0"/>
              <a:t>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17974" y="1845618"/>
            <a:ext cx="3385019" cy="919401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характерні</a:t>
            </a:r>
            <a:r>
              <a:rPr lang="ru-RU" sz="2400" b="1" dirty="0"/>
              <a:t> для </a:t>
            </a:r>
            <a:r>
              <a:rPr lang="ru-RU" sz="2400" b="1" dirty="0" err="1"/>
              <a:t>живих</a:t>
            </a:r>
            <a:r>
              <a:rPr lang="ru-RU" sz="2400" b="1" dirty="0"/>
              <a:t> </a:t>
            </a:r>
            <a:r>
              <a:rPr lang="ru-RU" sz="2400" b="1" dirty="0" err="1" smtClean="0"/>
              <a:t>організмів</a:t>
            </a:r>
            <a:r>
              <a:rPr lang="ru-RU" sz="2400" b="1" dirty="0"/>
              <a:t>?</a:t>
            </a:r>
          </a:p>
        </p:txBody>
      </p:sp>
      <p:pic>
        <p:nvPicPr>
          <p:cNvPr id="1026" name="Picture 2" descr="D:\Картинки до тестів\!!!!!!Эсмира\OIG.H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0" y="1845618"/>
            <a:ext cx="2976058" cy="297605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54272" y="4340284"/>
            <a:ext cx="5041945" cy="4593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До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належать ці </a:t>
            </a:r>
            <a:r>
              <a:rPr lang="ru-RU" sz="2400" b="1" dirty="0" err="1"/>
              <a:t>тварини</a:t>
            </a:r>
            <a:r>
              <a:rPr lang="ru-RU" sz="2400" b="1" dirty="0"/>
              <a:t>? </a:t>
            </a: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1066"/>
          <a:stretch/>
        </p:blipFill>
        <p:spPr>
          <a:xfrm>
            <a:off x="7291785" y="1315415"/>
            <a:ext cx="3924391" cy="280737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r="5723"/>
          <a:stretch/>
        </p:blipFill>
        <p:spPr>
          <a:xfrm>
            <a:off x="3509160" y="1315416"/>
            <a:ext cx="3179752" cy="282718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13036" r="5878" b="6334"/>
          <a:stretch/>
        </p:blipFill>
        <p:spPr>
          <a:xfrm>
            <a:off x="946751" y="1315416"/>
            <a:ext cx="1977282" cy="282718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Роздивись світлини.</a:t>
            </a:r>
            <a:r>
              <a:rPr lang="uk-UA" sz="4000" b="1" dirty="0">
                <a:solidFill>
                  <a:schemeClr val="bg1"/>
                </a:solidFill>
              </a:rPr>
              <a:t> Упізнай тварин</a:t>
            </a:r>
            <a:r>
              <a:rPr lang="ru-RU" sz="4000" b="1" dirty="0" smtClean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53100" y="4907854"/>
            <a:ext cx="6972890" cy="5232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Які </a:t>
            </a:r>
            <a:r>
              <a:rPr lang="uk-UA" sz="2400" b="1" dirty="0">
                <a:solidFill>
                  <a:schemeClr val="bg1"/>
                </a:solidFill>
              </a:rPr>
              <a:t>спільні ознаки є в будові тіла людини і звірів?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6882" y="5555652"/>
            <a:ext cx="7978669" cy="5384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Чи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змогли</a:t>
            </a:r>
            <a:r>
              <a:rPr lang="ru-RU" sz="2400" b="1" dirty="0"/>
              <a:t> </a:t>
            </a:r>
            <a:r>
              <a:rPr lang="ru-RU" sz="2400" b="1" dirty="0" err="1"/>
              <a:t>виявити</a:t>
            </a:r>
            <a:r>
              <a:rPr lang="ru-RU" sz="2400" b="1" dirty="0"/>
              <a:t> </a:t>
            </a:r>
            <a:r>
              <a:rPr lang="ru-RU" sz="2400" b="1" dirty="0" err="1"/>
              <a:t>схожість</a:t>
            </a:r>
            <a:r>
              <a:rPr lang="ru-RU" sz="2400" b="1" dirty="0"/>
              <a:t> у </a:t>
            </a:r>
            <a:r>
              <a:rPr lang="ru-RU" sz="2400" b="1" dirty="0" err="1"/>
              <a:t>поведінці</a:t>
            </a:r>
            <a:r>
              <a:rPr lang="ru-RU" sz="2400" b="1" dirty="0"/>
              <a:t> </a:t>
            </a:r>
            <a:r>
              <a:rPr lang="ru-RU" sz="2400" b="1" dirty="0" err="1"/>
              <a:t>звірів</a:t>
            </a:r>
            <a:r>
              <a:rPr lang="ru-RU" sz="2400" b="1" dirty="0"/>
              <a:t> і людей?</a:t>
            </a:r>
          </a:p>
        </p:txBody>
      </p:sp>
    </p:spTree>
    <p:extLst>
      <p:ext uri="{BB962C8B-B14F-4D97-AF65-F5344CB8AC3E}">
        <p14:creationId xmlns:p14="http://schemas.microsoft.com/office/powerpoint/2010/main" val="3241480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6751" y="1269554"/>
            <a:ext cx="10251518" cy="187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будові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 й </a:t>
            </a:r>
            <a:r>
              <a:rPr lang="ru-RU" sz="2800" b="1" dirty="0" err="1"/>
              <a:t>поведінці</a:t>
            </a:r>
            <a:r>
              <a:rPr lang="ru-RU" sz="2800" b="1" dirty="0"/>
              <a:t> людей і </a:t>
            </a:r>
            <a:r>
              <a:rPr lang="ru-RU" sz="2800" b="1" dirty="0" err="1"/>
              <a:t>тварин</a:t>
            </a:r>
            <a:r>
              <a:rPr lang="ru-RU" sz="2800" b="1" dirty="0"/>
              <a:t>, </a:t>
            </a:r>
            <a:r>
              <a:rPr lang="ru-RU" sz="2800" b="1" dirty="0" err="1"/>
              <a:t>зокрема</a:t>
            </a:r>
            <a:r>
              <a:rPr lang="ru-RU" sz="2800" b="1" dirty="0"/>
              <a:t> </a:t>
            </a:r>
            <a:r>
              <a:rPr lang="ru-RU" sz="2800" b="1" dirty="0" err="1"/>
              <a:t>звірів</a:t>
            </a:r>
            <a:r>
              <a:rPr lang="ru-RU" sz="2800" b="1" dirty="0"/>
              <a:t>,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виявити</a:t>
            </a:r>
            <a:r>
              <a:rPr lang="ru-RU" sz="2800" b="1" dirty="0"/>
              <a:t> </a:t>
            </a:r>
            <a:r>
              <a:rPr lang="ru-RU" sz="2800" b="1" dirty="0" err="1"/>
              <a:t>багато</a:t>
            </a:r>
            <a:r>
              <a:rPr lang="ru-RU" sz="2800" b="1" dirty="0"/>
              <a:t> </a:t>
            </a:r>
            <a:r>
              <a:rPr lang="ru-RU" sz="2800" b="1" dirty="0" err="1"/>
              <a:t>спільного</a:t>
            </a:r>
            <a:r>
              <a:rPr lang="ru-RU" sz="2800" b="1" dirty="0"/>
              <a:t>. </a:t>
            </a:r>
            <a:r>
              <a:rPr lang="ru-RU" sz="2800" b="1" dirty="0" err="1"/>
              <a:t>Однак</a:t>
            </a:r>
            <a:r>
              <a:rPr lang="ru-RU" sz="2800" b="1" dirty="0"/>
              <a:t> люди </a:t>
            </a:r>
            <a:r>
              <a:rPr lang="ru-RU" sz="2800" b="1" dirty="0" err="1"/>
              <a:t>мають</a:t>
            </a:r>
            <a:r>
              <a:rPr lang="ru-RU" sz="2800" b="1" dirty="0"/>
              <a:t> </a:t>
            </a:r>
            <a:r>
              <a:rPr lang="ru-RU" sz="2800" b="1" u="sng" dirty="0" err="1"/>
              <a:t>найдосконалішу</a:t>
            </a:r>
            <a:r>
              <a:rPr lang="ru-RU" sz="2800" b="1" u="sng" dirty="0"/>
              <a:t> </a:t>
            </a:r>
            <a:r>
              <a:rPr lang="ru-RU" sz="2800" b="1" u="sng" dirty="0" err="1"/>
              <a:t>будову</a:t>
            </a:r>
            <a:r>
              <a:rPr lang="ru-RU" sz="2800" b="1" u="sng" dirty="0"/>
              <a:t> </a:t>
            </a:r>
            <a:r>
              <a:rPr lang="ru-RU" sz="2800" b="1" u="sng" dirty="0" err="1"/>
              <a:t>тіла</a:t>
            </a:r>
            <a:r>
              <a:rPr lang="ru-RU" sz="2800" b="1" u="sng" dirty="0"/>
              <a:t> й </a:t>
            </a:r>
            <a:r>
              <a:rPr lang="ru-RU" sz="2800" b="1" u="sng" dirty="0" err="1"/>
              <a:t>найскладнішу</a:t>
            </a:r>
            <a:r>
              <a:rPr lang="ru-RU" sz="2800" b="1" u="sng" dirty="0"/>
              <a:t> </a:t>
            </a:r>
            <a:r>
              <a:rPr lang="ru-RU" sz="2800" b="1" u="sng" dirty="0" err="1"/>
              <a:t>поведінку</a:t>
            </a:r>
            <a:r>
              <a:rPr lang="ru-RU" sz="2800" b="1" dirty="0"/>
              <a:t>. Для людей </a:t>
            </a:r>
            <a:r>
              <a:rPr lang="ru-RU" sz="2800" b="1" dirty="0" err="1"/>
              <a:t>характерне</a:t>
            </a:r>
            <a:r>
              <a:rPr lang="ru-RU" sz="2800" b="1" dirty="0"/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ходіння</a:t>
            </a:r>
            <a:r>
              <a:rPr lang="ru-RU" sz="2800" b="1" u="sng" dirty="0">
                <a:solidFill>
                  <a:srgbClr val="FFFF00"/>
                </a:solidFill>
              </a:rPr>
              <a:t> на </a:t>
            </a:r>
            <a:r>
              <a:rPr lang="ru-RU" sz="2800" b="1" u="sng" dirty="0" err="1">
                <a:solidFill>
                  <a:srgbClr val="FFFF00"/>
                </a:solidFill>
              </a:rPr>
              <a:t>двох</a:t>
            </a:r>
            <a:r>
              <a:rPr lang="ru-RU" sz="2800" b="1" u="sng" dirty="0">
                <a:solidFill>
                  <a:srgbClr val="FFFF00"/>
                </a:solidFill>
              </a:rPr>
              <a:t> ногах</a:t>
            </a:r>
            <a:r>
              <a:rPr lang="ru-RU" sz="2800" b="1" dirty="0"/>
              <a:t>, а не на </a:t>
            </a:r>
            <a:r>
              <a:rPr lang="ru-RU" sz="2800" b="1" dirty="0" err="1"/>
              <a:t>чотирьох</a:t>
            </a:r>
            <a:r>
              <a:rPr lang="ru-RU" sz="2800" b="1" dirty="0"/>
              <a:t>.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відрізняє людину від тварин?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!!!!_Кіт_!!!!\загрузка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5532" r="15178" b="2791"/>
          <a:stretch/>
        </p:blipFill>
        <p:spPr bwMode="auto">
          <a:xfrm>
            <a:off x="6081463" y="3326885"/>
            <a:ext cx="2368717" cy="28575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Безпечна поведінка\8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1" y="3326885"/>
            <a:ext cx="2857500" cy="28575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35447" y="3239134"/>
            <a:ext cx="5134712" cy="2653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Люди </a:t>
            </a:r>
            <a:r>
              <a:rPr lang="ru-RU" sz="2800" b="1" dirty="0" err="1"/>
              <a:t>вміють</a:t>
            </a:r>
            <a:r>
              <a:rPr lang="ru-RU" sz="2800" b="1" dirty="0"/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виробляти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різноманітні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знаряддя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праці</a:t>
            </a:r>
            <a:r>
              <a:rPr lang="ru-RU" sz="2800" b="1" u="sng" dirty="0">
                <a:solidFill>
                  <a:srgbClr val="FFFF00"/>
                </a:solidFill>
              </a:rPr>
              <a:t> та </a:t>
            </a:r>
            <a:r>
              <a:rPr lang="ru-RU" sz="2800" b="1" u="sng" dirty="0" err="1">
                <a:solidFill>
                  <a:srgbClr val="FFFF00"/>
                </a:solidFill>
              </a:rPr>
              <a:t>вправно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користуватися</a:t>
            </a:r>
            <a:r>
              <a:rPr lang="ru-RU" sz="2800" b="1" u="sng" dirty="0">
                <a:solidFill>
                  <a:srgbClr val="FFFF00"/>
                </a:solidFill>
              </a:rPr>
              <a:t> ними</a:t>
            </a:r>
            <a:r>
              <a:rPr lang="ru-RU" sz="2800" b="1" dirty="0"/>
              <a:t>. У </a:t>
            </a:r>
            <a:r>
              <a:rPr lang="ru-RU" sz="2800" b="1" dirty="0" err="1"/>
              <a:t>тварин</a:t>
            </a:r>
            <a:r>
              <a:rPr lang="ru-RU" sz="2800" b="1" dirty="0"/>
              <a:t> </a:t>
            </a:r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здатність</a:t>
            </a:r>
            <a:r>
              <a:rPr lang="ru-RU" sz="2800" b="1" dirty="0"/>
              <a:t> </a:t>
            </a:r>
            <a:r>
              <a:rPr lang="ru-RU" sz="2800" b="1" dirty="0" err="1"/>
              <a:t>майже</a:t>
            </a:r>
            <a:r>
              <a:rPr lang="ru-RU" sz="2800" b="1" dirty="0"/>
              <a:t> </a:t>
            </a:r>
            <a:r>
              <a:rPr lang="ru-RU" sz="2800" b="1" dirty="0" err="1"/>
              <a:t>відсутня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88984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87775" y="1277761"/>
            <a:ext cx="7344815" cy="20080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Люди </a:t>
            </a:r>
            <a:r>
              <a:rPr lang="ru-RU" sz="2800" b="1" u="sng" dirty="0" err="1">
                <a:solidFill>
                  <a:srgbClr val="FFFF00"/>
                </a:solidFill>
              </a:rPr>
              <a:t>діють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усвідомлено</a:t>
            </a:r>
            <a:r>
              <a:rPr lang="ru-RU" sz="2800" b="1" u="sng" dirty="0">
                <a:solidFill>
                  <a:srgbClr val="FFFF00"/>
                </a:solidFill>
              </a:rPr>
              <a:t>, </a:t>
            </a:r>
            <a:r>
              <a:rPr lang="ru-RU" sz="2800" b="1" u="sng" dirty="0" err="1">
                <a:solidFill>
                  <a:srgbClr val="FFFF00"/>
                </a:solidFill>
              </a:rPr>
              <a:t>керуючись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розумом</a:t>
            </a:r>
            <a:r>
              <a:rPr lang="ru-RU" sz="2800" b="1" u="sng" dirty="0">
                <a:solidFill>
                  <a:srgbClr val="FFFF00"/>
                </a:solidFill>
              </a:rPr>
              <a:t> та </a:t>
            </a:r>
            <a:r>
              <a:rPr lang="ru-RU" sz="2800" b="1" u="sng" dirty="0" err="1">
                <a:solidFill>
                  <a:srgbClr val="FFFF00"/>
                </a:solidFill>
              </a:rPr>
              <a:t>аналізом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певної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ситуації</a:t>
            </a:r>
            <a:r>
              <a:rPr lang="ru-RU" sz="2800" b="1" dirty="0"/>
              <a:t>.</a:t>
            </a:r>
          </a:p>
          <a:p>
            <a:pPr algn="ctr"/>
            <a:r>
              <a:rPr lang="ru-RU" sz="2800" b="1" dirty="0"/>
              <a:t> А </a:t>
            </a:r>
            <a:r>
              <a:rPr lang="ru-RU" sz="2800" b="1" dirty="0" err="1"/>
              <a:t>тваринам</a:t>
            </a:r>
            <a:r>
              <a:rPr lang="ru-RU" sz="2800" b="1" dirty="0"/>
              <a:t> </a:t>
            </a:r>
            <a:r>
              <a:rPr lang="ru-RU" sz="2800" b="1" dirty="0" err="1"/>
              <a:t>притаманна</a:t>
            </a:r>
            <a:r>
              <a:rPr lang="ru-RU" sz="2800" b="1" dirty="0"/>
              <a:t> </a:t>
            </a:r>
            <a:r>
              <a:rPr lang="ru-RU" sz="2800" b="1" dirty="0" err="1"/>
              <a:t>вроджена</a:t>
            </a:r>
            <a:r>
              <a:rPr lang="ru-RU" sz="2800" b="1" dirty="0"/>
              <a:t> </a:t>
            </a:r>
            <a:r>
              <a:rPr lang="ru-RU" sz="2800" b="1" u="sng" dirty="0" err="1"/>
              <a:t>неусвідомлена</a:t>
            </a:r>
            <a:r>
              <a:rPr lang="ru-RU" sz="2800" b="1" u="sng" dirty="0"/>
              <a:t> </a:t>
            </a:r>
            <a:r>
              <a:rPr lang="ru-RU" sz="2800" b="1" u="sng" dirty="0" err="1"/>
              <a:t>поведінка</a:t>
            </a:r>
            <a:r>
              <a:rPr lang="ru-RU" sz="2800" b="1" u="sng" dirty="0"/>
              <a:t> — </a:t>
            </a:r>
            <a:r>
              <a:rPr lang="ru-RU" sz="2800" b="1" u="sng" dirty="0" err="1"/>
              <a:t>інстинкти</a:t>
            </a:r>
            <a:r>
              <a:rPr lang="ru-RU" sz="2800" b="1" dirty="0"/>
              <a:t>. 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відрізняє людину від тварин?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6752" y="4077866"/>
            <a:ext cx="6225400" cy="24482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 smtClean="0"/>
              <a:t>інстинктів</a:t>
            </a:r>
            <a:r>
              <a:rPr lang="ru-RU" sz="2800" b="1" dirty="0" smtClean="0"/>
              <a:t> </a:t>
            </a:r>
            <a:r>
              <a:rPr lang="ru-RU" sz="2800" b="1" dirty="0"/>
              <a:t>належать: </a:t>
            </a:r>
            <a:r>
              <a:rPr lang="ru-RU" sz="2800" b="1" dirty="0" err="1"/>
              <a:t>гра</a:t>
            </a:r>
            <a:r>
              <a:rPr lang="ru-RU" sz="2800" b="1" dirty="0"/>
              <a:t> для </a:t>
            </a:r>
            <a:r>
              <a:rPr lang="ru-RU" sz="2800" b="1" dirty="0" err="1"/>
              <a:t>тренування</a:t>
            </a:r>
            <a:r>
              <a:rPr lang="ru-RU" sz="2800" b="1" dirty="0"/>
              <a:t> своїх </a:t>
            </a:r>
            <a:r>
              <a:rPr lang="ru-RU" sz="2800" b="1" dirty="0" err="1"/>
              <a:t>м’язів</a:t>
            </a:r>
            <a:r>
              <a:rPr lang="ru-RU" sz="2800" b="1" dirty="0"/>
              <a:t> і </a:t>
            </a:r>
            <a:r>
              <a:rPr lang="ru-RU" sz="2800" b="1" dirty="0" err="1"/>
              <a:t>мисливських</a:t>
            </a:r>
            <a:r>
              <a:rPr lang="ru-RU" sz="2800" b="1" dirty="0"/>
              <a:t> навичок, </a:t>
            </a:r>
            <a:r>
              <a:rPr lang="ru-RU" sz="2800" b="1" dirty="0" err="1"/>
              <a:t>цікавість</a:t>
            </a:r>
            <a:r>
              <a:rPr lang="ru-RU" sz="2800" b="1" dirty="0"/>
              <a:t> до </a:t>
            </a:r>
            <a:r>
              <a:rPr lang="ru-RU" sz="2800" b="1" dirty="0" err="1"/>
              <a:t>нових</a:t>
            </a:r>
            <a:r>
              <a:rPr lang="ru-RU" sz="2800" b="1" dirty="0"/>
              <a:t> </a:t>
            </a:r>
            <a:r>
              <a:rPr lang="ru-RU" sz="2800" b="1" dirty="0" err="1"/>
              <a:t>об’єктів</a:t>
            </a:r>
            <a:r>
              <a:rPr lang="ru-RU" sz="2800" b="1" dirty="0"/>
              <a:t>, догляд за </a:t>
            </a:r>
            <a:r>
              <a:rPr lang="ru-RU" sz="2800" b="1" dirty="0" err="1"/>
              <a:t>чистотою</a:t>
            </a:r>
            <a:r>
              <a:rPr lang="ru-RU" sz="2800" b="1" dirty="0"/>
              <a:t> тіла, </a:t>
            </a:r>
            <a:r>
              <a:rPr lang="ru-RU" sz="2800" b="1" dirty="0" err="1"/>
              <a:t>турбота</a:t>
            </a:r>
            <a:r>
              <a:rPr lang="ru-RU" sz="2800" b="1" dirty="0"/>
              <a:t> про потомство.</a:t>
            </a:r>
          </a:p>
        </p:txBody>
      </p:sp>
      <p:pic>
        <p:nvPicPr>
          <p:cNvPr id="14" name="Picture 2" descr="D:\Картинки до тестів\!!!!_Безпечна поведінка\5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r="731"/>
          <a:stretch/>
        </p:blipFill>
        <p:spPr bwMode="auto">
          <a:xfrm>
            <a:off x="946751" y="1269554"/>
            <a:ext cx="2408976" cy="282886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Тварини\Кот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5" y="3330334"/>
            <a:ext cx="4011300" cy="22596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40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1" y="1339253"/>
            <a:ext cx="3154491" cy="3790398"/>
          </a:xfrm>
          <a:prstGeom prst="plaqu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Табличка 1"/>
          <p:cNvSpPr/>
          <p:nvPr/>
        </p:nvSpPr>
        <p:spPr>
          <a:xfrm>
            <a:off x="4688688" y="1339252"/>
            <a:ext cx="6266089" cy="1197704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здатні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спілкуватися із членами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своєї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зграї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за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допомогою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спілкуються тварини?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2688" y="5816566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4514631" y="4808449"/>
            <a:ext cx="6266089" cy="903721"/>
          </a:xfrm>
          <a:prstGeom prst="plaqu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Зокрема </a:t>
            </a:r>
            <a:r>
              <a:rPr lang="ru-RU" sz="2800" b="1" dirty="0" err="1"/>
              <a:t>бджоли</a:t>
            </a:r>
            <a:r>
              <a:rPr lang="ru-RU" sz="2800" b="1" dirty="0"/>
              <a:t> для спілкування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 «</a:t>
            </a:r>
            <a:r>
              <a:rPr lang="ru-RU" sz="2800" b="1" dirty="0" err="1"/>
              <a:t>мову</a:t>
            </a:r>
            <a:r>
              <a:rPr lang="ru-RU" sz="2800" b="1" dirty="0"/>
              <a:t> </a:t>
            </a:r>
            <a:r>
              <a:rPr lang="ru-RU" sz="2800" b="1" dirty="0" err="1"/>
              <a:t>танцю</a:t>
            </a:r>
            <a:r>
              <a:rPr lang="ru-RU" sz="2800" b="1" dirty="0"/>
              <a:t>»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394965" y="3147345"/>
            <a:ext cx="2044871" cy="145902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/>
              <a:t>запахів</a:t>
            </a: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мічення</a:t>
            </a:r>
            <a:r>
              <a:rPr lang="ru-RU" sz="2800" b="1" dirty="0"/>
              <a:t> </a:t>
            </a:r>
            <a:r>
              <a:rPr lang="ru-RU" sz="2800" b="1" dirty="0" err="1"/>
              <a:t>території</a:t>
            </a:r>
            <a:r>
              <a:rPr lang="ru-RU" sz="2800" b="1" dirty="0" smtClean="0"/>
              <a:t>)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9149234" y="3234451"/>
            <a:ext cx="1925207" cy="11378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/>
              <a:t>пози</a:t>
            </a:r>
            <a:r>
              <a:rPr lang="ru-RU" sz="2800" b="1" u="sng" dirty="0" smtClean="0"/>
              <a:t> </a:t>
            </a:r>
            <a:r>
              <a:rPr lang="ru-RU" sz="2800" b="1" u="sng" dirty="0"/>
              <a:t>та </a:t>
            </a:r>
            <a:r>
              <a:rPr lang="ru-RU" sz="2800" b="1" u="sng" dirty="0" err="1"/>
              <a:t>рухів</a:t>
            </a:r>
            <a:r>
              <a:rPr lang="ru-RU" sz="2800" b="1" u="sng" dirty="0"/>
              <a:t> </a:t>
            </a:r>
            <a:r>
              <a:rPr lang="ru-RU" sz="2800" b="1" u="sng" dirty="0" smtClean="0"/>
              <a:t>тіла </a:t>
            </a:r>
            <a:endParaRPr lang="ru-RU" sz="2800" b="1" u="sng" dirty="0"/>
          </a:p>
        </p:txBody>
      </p:sp>
      <p:sp>
        <p:nvSpPr>
          <p:cNvPr id="13" name="Табличка 12"/>
          <p:cNvSpPr/>
          <p:nvPr/>
        </p:nvSpPr>
        <p:spPr>
          <a:xfrm>
            <a:off x="6788260" y="3234451"/>
            <a:ext cx="2066941" cy="137191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звуків </a:t>
            </a:r>
            <a:r>
              <a:rPr lang="ru-RU" sz="2800" b="1" dirty="0"/>
              <a:t>(</a:t>
            </a:r>
            <a:r>
              <a:rPr lang="ru-RU" sz="2800" b="1" dirty="0" err="1"/>
              <a:t>гавкоту</a:t>
            </a:r>
            <a:r>
              <a:rPr lang="ru-RU" sz="2800" b="1" dirty="0"/>
              <a:t>, </a:t>
            </a:r>
            <a:r>
              <a:rPr lang="ru-RU" sz="2800" b="1" dirty="0" err="1"/>
              <a:t>співу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250794" y="2515176"/>
            <a:ext cx="275389" cy="61039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46340" y="2534853"/>
            <a:ext cx="275389" cy="61039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836447" y="2515176"/>
            <a:ext cx="275389" cy="61039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066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55926" y="1235951"/>
            <a:ext cx="6060247" cy="51845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Тільки</a:t>
            </a:r>
            <a:r>
              <a:rPr lang="ru-RU" sz="3600" b="1" dirty="0">
                <a:solidFill>
                  <a:schemeClr val="bg1"/>
                </a:solidFill>
              </a:rPr>
              <a:t> люди </a:t>
            </a:r>
            <a:r>
              <a:rPr lang="ru-RU" sz="3600" b="1" dirty="0" err="1">
                <a:solidFill>
                  <a:schemeClr val="bg1"/>
                </a:solidFill>
              </a:rPr>
              <a:t>можуть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мислити</a:t>
            </a:r>
            <a:r>
              <a:rPr lang="ru-RU" sz="3600" b="1" dirty="0">
                <a:solidFill>
                  <a:schemeClr val="bg1"/>
                </a:solidFill>
              </a:rPr>
              <a:t> й </a:t>
            </a:r>
            <a:r>
              <a:rPr lang="ru-RU" sz="3600" b="1" dirty="0" err="1">
                <a:solidFill>
                  <a:schemeClr val="bg1"/>
                </a:solidFill>
              </a:rPr>
              <a:t>висловлювати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свої</a:t>
            </a:r>
            <a:r>
              <a:rPr lang="ru-RU" sz="3600" b="1" dirty="0">
                <a:solidFill>
                  <a:schemeClr val="bg1"/>
                </a:solidFill>
              </a:rPr>
              <a:t> думки за </a:t>
            </a:r>
            <a:r>
              <a:rPr lang="ru-RU" sz="3600" b="1" dirty="0" err="1">
                <a:solidFill>
                  <a:schemeClr val="bg1"/>
                </a:solidFill>
              </a:rPr>
              <a:t>допомогою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мови</a:t>
            </a:r>
            <a:r>
              <a:rPr lang="ru-RU" sz="3600" b="1" dirty="0">
                <a:solidFill>
                  <a:schemeClr val="bg1"/>
                </a:solidFill>
              </a:rPr>
              <a:t>. Лише вони </a:t>
            </a:r>
            <a:r>
              <a:rPr lang="ru-RU" sz="3600" b="1" dirty="0" err="1">
                <a:solidFill>
                  <a:schemeClr val="bg1"/>
                </a:solidFill>
              </a:rPr>
              <a:t>вміють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мріяти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створювати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витвори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мистецтва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розвивати</a:t>
            </a:r>
            <a:r>
              <a:rPr lang="ru-RU" sz="3600" b="1" dirty="0">
                <a:solidFill>
                  <a:schemeClr val="bg1"/>
                </a:solidFill>
              </a:rPr>
              <a:t> культуру, науку й </a:t>
            </a:r>
            <a:r>
              <a:rPr lang="ru-RU" sz="3600" b="1" dirty="0" err="1">
                <a:solidFill>
                  <a:schemeClr val="bg1"/>
                </a:solidFill>
              </a:rPr>
              <a:t>техніку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тобто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втілювати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свої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мрії</a:t>
            </a:r>
            <a:r>
              <a:rPr lang="ru-RU" sz="3600" b="1" dirty="0">
                <a:solidFill>
                  <a:schemeClr val="bg1"/>
                </a:solidFill>
              </a:rPr>
              <a:t> в </a:t>
            </a:r>
            <a:r>
              <a:rPr lang="ru-RU" sz="3600" b="1" dirty="0" err="1">
                <a:solidFill>
                  <a:schemeClr val="bg1"/>
                </a:solidFill>
              </a:rPr>
              <a:t>життя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Важливо!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!!!!_Безпечна поведінка\4_1O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1" y="1354857"/>
            <a:ext cx="4098976" cy="40989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52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899</Words>
  <Application>Microsoft Office PowerPoint</Application>
  <PresentationFormat>Произвольный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22</cp:revision>
  <dcterms:created xsi:type="dcterms:W3CDTF">2025-08-27T14:01:18Z</dcterms:created>
  <dcterms:modified xsi:type="dcterms:W3CDTF">2025-09-04T11:30:12Z</dcterms:modified>
</cp:coreProperties>
</file>