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19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3822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96786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74702"/>
            <a:ext cx="27414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74702"/>
            <a:ext cx="802117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387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9920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7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104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29148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79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5" y="2175379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38624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82691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00963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4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35433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6839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2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7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068" indent="0">
              <a:buNone/>
              <a:defRPr sz="3300"/>
            </a:lvl2pPr>
            <a:lvl3pPr marL="1088136" indent="0">
              <a:buNone/>
              <a:defRPr sz="2900"/>
            </a:lvl3pPr>
            <a:lvl4pPr marL="1632204" indent="0">
              <a:buNone/>
              <a:defRPr sz="2400"/>
            </a:lvl4pPr>
            <a:lvl5pPr marL="2176272" indent="0">
              <a:buNone/>
              <a:defRPr sz="2400"/>
            </a:lvl5pPr>
            <a:lvl6pPr marL="2720340" indent="0">
              <a:buNone/>
              <a:defRPr sz="2400"/>
            </a:lvl6pPr>
            <a:lvl7pPr marL="3264408" indent="0">
              <a:buNone/>
              <a:defRPr sz="2400"/>
            </a:lvl7pPr>
            <a:lvl8pPr marL="3808476" indent="0">
              <a:buNone/>
              <a:defRPr sz="2400"/>
            </a:lvl8pPr>
            <a:lvl9pPr marL="4352544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23965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814" tIns="54407" rIns="108814" bIns="544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1"/>
            <a:ext cx="10965657" cy="4527011"/>
          </a:xfrm>
          <a:prstGeom prst="rect">
            <a:avLst/>
          </a:prstGeom>
        </p:spPr>
        <p:txBody>
          <a:bodyPr vert="horz" lIns="108814" tIns="54407" rIns="108814" bIns="54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ctr" defTabSz="108813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51" indent="-408051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11" indent="-340043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3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06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374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42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6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3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0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0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7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4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71551" y="981522"/>
            <a:ext cx="9132318" cy="936104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Розпізнаю м'які приголосні звуки</a:t>
            </a:r>
            <a:endParaRPr lang="ru-RU" sz="44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956127" y="3454708"/>
            <a:ext cx="3976390" cy="220699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Українська мова</a:t>
            </a: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3 клас. Розділ 1</a:t>
            </a:r>
            <a:r>
              <a:rPr lang="uk-UA" sz="2400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Пригадую знання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про звуки і букви.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Урок 3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D:\Картинки до тестів\!!!!!!Эсмира\_free_2024-01-20-22-09-14_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6"/>
          <a:stretch/>
        </p:blipFill>
        <p:spPr bwMode="auto">
          <a:xfrm>
            <a:off x="1915567" y="2565698"/>
            <a:ext cx="3240360" cy="309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970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240" y="521458"/>
            <a:ext cx="8638158" cy="8831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Розкажи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uk-UA" sz="4000" b="1" dirty="0">
                <a:solidFill>
                  <a:schemeClr val="bg1"/>
                </a:solidFill>
              </a:rPr>
              <a:t>що ти знаєш про Львів</a:t>
            </a:r>
            <a:r>
              <a:rPr lang="ru-RU" sz="4000" b="1" dirty="0">
                <a:solidFill>
                  <a:schemeClr val="bg1"/>
                </a:solidFill>
              </a:rPr>
              <a:t>.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1422"/>
            <a:ext cx="1055227" cy="958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О Львове, я звертаюся до тебе...&quot;: 10 віршів про Льві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4" y="1581172"/>
            <a:ext cx="4014213" cy="401775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62744" y="1581172"/>
            <a:ext cx="5591616" cy="1816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Львів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/>
              <a:t>– сьоме місто в Україні за кількістю населення. </a:t>
            </a:r>
            <a:r>
              <a:rPr lang="ru-RU" sz="2800" b="1" dirty="0"/>
              <a:t>У </a:t>
            </a:r>
            <a:r>
              <a:rPr lang="uk-UA" sz="2800" b="1" dirty="0"/>
              <a:t>місті розташована найбільша кількість пам'яток архітектури в Україні.  </a:t>
            </a:r>
          </a:p>
        </p:txBody>
      </p:sp>
      <p:pic>
        <p:nvPicPr>
          <p:cNvPr id="13" name="Picture 2" descr="Coat of arms of Lviv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095" y="294307"/>
            <a:ext cx="1731378" cy="21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утівник по Львову - вся необхідна інформація для туриста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19" y="3397474"/>
            <a:ext cx="4854755" cy="320809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482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амятник королю Данилу Галицкому, Львов — фото, описание, 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196" y="1145132"/>
            <a:ext cx="2732383" cy="369567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9076" y="396651"/>
            <a:ext cx="10215032" cy="6703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повідомлення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7728" y="1145132"/>
            <a:ext cx="7136380" cy="25551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       У Львові стоїть пам’ятник Данилові Галицькому. Львів’яни вважають, що він побудував їхнє місто і назвав на честь свого сина Лева. Від </a:t>
            </a:r>
            <a:r>
              <a:rPr lang="uk-UA" sz="3200" b="1" dirty="0">
                <a:solidFill>
                  <a:srgbClr val="FFFF00"/>
                </a:solidFill>
              </a:rPr>
              <a:t>заснування </a:t>
            </a:r>
            <a:r>
              <a:rPr lang="uk-UA" sz="3200" b="1" dirty="0">
                <a:solidFill>
                  <a:schemeClr val="bg1"/>
                </a:solidFill>
              </a:rPr>
              <a:t>Львова минуло вже понад 750 років. 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1422"/>
            <a:ext cx="1055227" cy="958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57728" y="3766734"/>
            <a:ext cx="7136380" cy="1132967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Вимов </a:t>
            </a:r>
            <a:r>
              <a:rPr lang="uk-UA" sz="2400" b="1" dirty="0">
                <a:solidFill>
                  <a:srgbClr val="002060"/>
                </a:solidFill>
              </a:rPr>
              <a:t>м’який приголосний звук у виділеному в повідомленні слові. Поясни, чому він позначений двома однаковими буквами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9114" y="5008577"/>
            <a:ext cx="8604994" cy="13853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В українській мові звуки, що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подовжуються</a:t>
            </a:r>
            <a:r>
              <a:rPr lang="uk-UA" sz="2800" b="1" dirty="0"/>
              <a:t> у вимові, позначаються на письмі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двома</a:t>
            </a:r>
            <a:r>
              <a:rPr lang="uk-UA" sz="2800" b="1" dirty="0"/>
              <a:t> буквами: </a:t>
            </a:r>
            <a:endParaRPr lang="uk-UA" sz="2800" b="1" dirty="0" smtClean="0"/>
          </a:p>
          <a:p>
            <a:pPr algn="ctr"/>
            <a:r>
              <a:rPr lang="uk-UA" sz="2800" b="1" i="1" dirty="0" smtClean="0"/>
              <a:t>насі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</a:t>
            </a:r>
            <a:r>
              <a:rPr lang="uk-UA" sz="2800" b="1" i="1" dirty="0" smtClean="0"/>
              <a:t>я</a:t>
            </a:r>
            <a:r>
              <a:rPr lang="uk-UA" sz="2800" b="1" i="1" dirty="0"/>
              <a:t>, воло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</a:t>
            </a:r>
            <a:r>
              <a:rPr lang="uk-UA" sz="2800" b="1" i="1" dirty="0"/>
              <a:t>я, гі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лл</a:t>
            </a:r>
            <a:r>
              <a:rPr lang="uk-UA" sz="2800" b="1" i="1" dirty="0"/>
              <a:t>я, </a:t>
            </a:r>
            <a:r>
              <a:rPr lang="uk-UA" sz="2800" b="1" i="1" dirty="0" smtClean="0"/>
              <a:t>обли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чч</a:t>
            </a:r>
            <a:r>
              <a:rPr lang="uk-UA" sz="2800" b="1" i="1" dirty="0" smtClean="0"/>
              <a:t>я, завда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</a:t>
            </a:r>
            <a:r>
              <a:rPr lang="uk-UA" sz="2800" b="1" i="1" dirty="0" smtClean="0"/>
              <a:t>я. </a:t>
            </a:r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4234897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2344" y="494643"/>
            <a:ext cx="10321024" cy="11957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Утвори </a:t>
            </a:r>
            <a:r>
              <a:rPr lang="uk-UA" sz="3600" b="1" dirty="0">
                <a:solidFill>
                  <a:schemeClr val="bg1"/>
                </a:solidFill>
              </a:rPr>
              <a:t>за зразком слова з подовженими приголосними звуками й </a:t>
            </a:r>
            <a:r>
              <a:rPr lang="uk-UA" sz="3600" b="1" dirty="0" smtClean="0">
                <a:solidFill>
                  <a:schemeClr val="bg1"/>
                </a:solidFill>
              </a:rPr>
              <a:t>запиши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5919" y="2879743"/>
            <a:ext cx="1929249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cs typeface="Times New Roman" panose="02020603050405020304" pitchFamily="18" charset="0"/>
              </a:rPr>
              <a:t>Читати </a:t>
            </a:r>
            <a:r>
              <a:rPr lang="uk-UA" sz="3600" b="1" dirty="0">
                <a:cs typeface="Times New Roman" panose="02020603050405020304" pitchFamily="18" charset="0"/>
              </a:rPr>
              <a:t>–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527614" y="1790691"/>
            <a:ext cx="2888304" cy="2886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7815" y="1768448"/>
            <a:ext cx="4246178" cy="46177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Зразок: 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в’язати – в'язання.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5168" y="2879742"/>
            <a:ext cx="2052298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cs typeface="Times New Roman" panose="02020603050405020304" pitchFamily="18" charset="0"/>
              </a:rPr>
              <a:t>читання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115" y="4063800"/>
            <a:ext cx="2042350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cs typeface="Times New Roman" panose="02020603050405020304" pitchFamily="18" charset="0"/>
              </a:rPr>
              <a:t>знання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5168" y="5230650"/>
            <a:ext cx="2052297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cs typeface="Times New Roman" panose="02020603050405020304" pitchFamily="18" charset="0"/>
              </a:rPr>
              <a:t>життя 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1422"/>
            <a:ext cx="1055227" cy="958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07459" y="1790691"/>
            <a:ext cx="4295909" cy="765814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Підкресли </a:t>
            </a:r>
            <a:r>
              <a:rPr lang="uk-UA" sz="2400" b="1" dirty="0">
                <a:solidFill>
                  <a:srgbClr val="002060"/>
                </a:solidFill>
              </a:rPr>
              <a:t>букви, які позначають подовжені звуки. 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33516" y="2879744"/>
            <a:ext cx="3535554" cy="243371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Пригадай</a:t>
            </a:r>
            <a:r>
              <a:rPr lang="uk-UA" sz="2400" b="1" dirty="0">
                <a:solidFill>
                  <a:srgbClr val="002060"/>
                </a:solidFill>
              </a:rPr>
              <a:t>, як позначається подовжений м’який приголосний звук у схемі слова. Побудуй звукові схеми </a:t>
            </a:r>
            <a:r>
              <a:rPr lang="uk-UA" sz="2400" b="1" dirty="0" smtClean="0">
                <a:solidFill>
                  <a:srgbClr val="002060"/>
                </a:solidFill>
              </a:rPr>
              <a:t>утворених слів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2157" y="4063800"/>
            <a:ext cx="1929249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cs typeface="Times New Roman" panose="02020603050405020304" pitchFamily="18" charset="0"/>
              </a:rPr>
              <a:t>знати </a:t>
            </a:r>
            <a:r>
              <a:rPr lang="uk-UA" sz="3600" b="1" dirty="0"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2157" y="5230649"/>
            <a:ext cx="1929249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cs typeface="Times New Roman" panose="02020603050405020304" pitchFamily="18" charset="0"/>
              </a:rPr>
              <a:t>жити </a:t>
            </a:r>
            <a:r>
              <a:rPr lang="uk-UA" sz="3600" b="1" dirty="0"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41407" y="3508853"/>
            <a:ext cx="2056060" cy="5849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=: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51354" y="4645739"/>
            <a:ext cx="2046111" cy="5849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=: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1300" y="5845872"/>
            <a:ext cx="2036166" cy="5849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=: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521146" y="3416388"/>
            <a:ext cx="4427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369436" y="4581431"/>
            <a:ext cx="4427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361196" y="5757359"/>
            <a:ext cx="4427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9204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5226" y="494644"/>
            <a:ext cx="10019216" cy="8050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напис на </a:t>
            </a:r>
            <a:r>
              <a:rPr lang="uk-UA" sz="4000" b="1" dirty="0" smtClean="0">
                <a:solidFill>
                  <a:schemeClr val="bg1"/>
                </a:solidFill>
              </a:rPr>
              <a:t>світлині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200" name="Picture 8" descr="Львівська майстерня шоколаду - Post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4" y="1419483"/>
            <a:ext cx="7176862" cy="48922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Львівська майстерня шокола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27" y="1398186"/>
            <a:ext cx="7256406" cy="49348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Шоколадная лавка Львівська Майстерня Шоколаду / Львов / agentika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12" y="1398186"/>
            <a:ext cx="7291849" cy="49348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Львівська майстерня шоколаду м.Львів | Travel-al.com.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93" y="1376890"/>
            <a:ext cx="7291850" cy="49348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125 Best Clip Art (Food) images | Clip art, Food clipart, Fo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1924" y="2732947"/>
            <a:ext cx="2248694" cy="358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1422"/>
            <a:ext cx="1055227" cy="958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3261" y="1419483"/>
            <a:ext cx="3100409" cy="1313464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Поміркуй, що </a:t>
            </a:r>
            <a:r>
              <a:rPr lang="uk-UA" sz="2400" b="1" dirty="0">
                <a:solidFill>
                  <a:srgbClr val="002060"/>
                </a:solidFill>
              </a:rPr>
              <a:t>можуть виготовляти в цій майстерні.</a:t>
            </a:r>
          </a:p>
        </p:txBody>
      </p:sp>
    </p:spTree>
    <p:extLst>
      <p:ext uri="{BB962C8B-B14F-4D97-AF65-F5344CB8AC3E}">
        <p14:creationId xmlns:p14="http://schemas.microsoft.com/office/powerpoint/2010/main" val="21269494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1156383" y="2113280"/>
            <a:ext cx="2463468" cy="267850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5226" y="522723"/>
            <a:ext cx="10182396" cy="631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текст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9104" y="2069722"/>
            <a:ext cx="7338518" cy="3109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      «Львівську майстерню шоколаду» називають райським куточком для любителів ласощів. Шоколадні цукерки тут виготовляють вручну. Вони дуже смачні й гарно оформлені. Рецепти приготування шоколаду зберігаються в суворій таємниці.</a:t>
            </a:r>
          </a:p>
          <a:p>
            <a:pPr algn="r"/>
            <a:r>
              <a:rPr lang="uk-UA" sz="2800" b="1" i="1" dirty="0"/>
              <a:t>За інтернет-джерелами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1422"/>
            <a:ext cx="1055227" cy="958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40533" y="1164369"/>
            <a:ext cx="8726381" cy="829137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Переконайся</a:t>
            </a:r>
            <a:r>
              <a:rPr lang="uk-UA" sz="2400" b="1" dirty="0">
                <a:solidFill>
                  <a:srgbClr val="002060"/>
                </a:solidFill>
              </a:rPr>
              <a:t>, чи такою ти уявляв/ уявляла собі цю майстерню. Випиши п’ять слів з м’якими приголосними звуками.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14640" y="5276977"/>
            <a:ext cx="9322983" cy="97321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Запам’ятай!</a:t>
            </a:r>
            <a:r>
              <a:rPr lang="uk-UA" sz="2400" b="1" dirty="0" smtClean="0">
                <a:solidFill>
                  <a:srgbClr val="002060"/>
                </a:solidFill>
              </a:rPr>
              <a:t> Показники м’якості попередніх приголосних: </a:t>
            </a:r>
            <a:r>
              <a:rPr lang="uk-UA" sz="3200" b="1" dirty="0" smtClean="0">
                <a:solidFill>
                  <a:srgbClr val="FF0000"/>
                </a:solidFill>
              </a:rPr>
              <a:t>я ю є і ь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 </a:t>
            </a:r>
            <a:r>
              <a:rPr lang="uk-UA" sz="2400" b="1" dirty="0" smtClean="0">
                <a:solidFill>
                  <a:srgbClr val="002060"/>
                </a:solidFill>
              </a:rPr>
              <a:t>– завжди м’який приголосний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62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4683" y="337535"/>
            <a:ext cx="10367331" cy="10049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Перегляд та обговорення відео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>
                <a:solidFill>
                  <a:schemeClr val="bg1"/>
                </a:solidFill>
              </a:rPr>
              <a:t>Львівська майстерня шоколаду».</a:t>
            </a:r>
          </a:p>
        </p:txBody>
      </p:sp>
      <p:pic>
        <p:nvPicPr>
          <p:cNvPr id="7" name="Майстерня шоколаду Львів (кав'ярня, крамниця, майстер-класи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1864" y="1497045"/>
            <a:ext cx="9832968" cy="5197622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45850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1422"/>
            <a:ext cx="1055227" cy="958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019" y="494644"/>
            <a:ext cx="10519633" cy="6383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завдання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05019" y="1307096"/>
            <a:ext cx="10519633" cy="1512957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Вправа 12. Спиши назву майстерні. </a:t>
            </a:r>
            <a:endParaRPr lang="uk-UA" sz="28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Підкресли </a:t>
            </a:r>
            <a:r>
              <a:rPr lang="uk-UA" sz="2800" b="1" dirty="0">
                <a:solidFill>
                  <a:srgbClr val="002060"/>
                </a:solidFill>
              </a:rPr>
              <a:t>букви, які позначають м’які приголосні звуки. </a:t>
            </a:r>
            <a:endParaRPr lang="uk-UA" sz="28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Напиши</a:t>
            </a:r>
            <a:r>
              <a:rPr lang="uk-UA" sz="2800" b="1" dirty="0">
                <a:solidFill>
                  <a:srgbClr val="002060"/>
                </a:solidFill>
              </a:rPr>
              <a:t>, чи хочеш ти відвідати цю майстерню. Поясни чому.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338" y="3073306"/>
            <a:ext cx="6053955" cy="10774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ЛЬВІВСЬКА МАЙСТЕРНЯ ШОКОЛАДУ</a:t>
            </a:r>
          </a:p>
        </p:txBody>
      </p:sp>
      <p:pic>
        <p:nvPicPr>
          <p:cNvPr id="8" name="Picture 2" descr="D:\Картинки до тестів\Учні\Хлоп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03" y="3033704"/>
            <a:ext cx="4237347" cy="334680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650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4796" y="494644"/>
            <a:ext cx="8726381" cy="724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5273" y="1286060"/>
            <a:ext cx="6037637" cy="181630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</a:rPr>
              <a:t>Що </a:t>
            </a:r>
            <a:r>
              <a:rPr lang="uk-UA" sz="2800" b="1" dirty="0">
                <a:solidFill>
                  <a:srgbClr val="002060"/>
                </a:solidFill>
              </a:rPr>
              <a:t>нового </a:t>
            </a:r>
            <a:r>
              <a:rPr lang="uk-UA" sz="2800" b="1" dirty="0" smtClean="0">
                <a:solidFill>
                  <a:srgbClr val="002060"/>
                </a:solidFill>
              </a:rPr>
              <a:t>ми </a:t>
            </a:r>
            <a:r>
              <a:rPr lang="uk-UA" sz="2800" b="1" dirty="0">
                <a:solidFill>
                  <a:srgbClr val="002060"/>
                </a:solidFill>
              </a:rPr>
              <a:t>дізналися сьогодні на </a:t>
            </a:r>
            <a:r>
              <a:rPr lang="uk-UA" sz="2800" b="1" dirty="0" smtClean="0">
                <a:solidFill>
                  <a:srgbClr val="002060"/>
                </a:solidFill>
              </a:rPr>
              <a:t>уроці про Львів?</a:t>
            </a:r>
            <a:endParaRPr lang="uk-UA" sz="2800" b="1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</a:rPr>
              <a:t>Які знання </a:t>
            </a:r>
            <a:r>
              <a:rPr lang="uk-UA" sz="2800" b="1" dirty="0">
                <a:solidFill>
                  <a:srgbClr val="002060"/>
                </a:solidFill>
              </a:rPr>
              <a:t>пригадали?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</a:rPr>
              <a:t>Яке </a:t>
            </a:r>
            <a:r>
              <a:rPr lang="ru-RU" sz="2800" b="1" dirty="0">
                <a:solidFill>
                  <a:srgbClr val="002060"/>
                </a:solidFill>
              </a:rPr>
              <a:t>завдання </a:t>
            </a:r>
            <a:r>
              <a:rPr lang="ru-RU" sz="2800" b="1" dirty="0" smtClean="0">
                <a:solidFill>
                  <a:srgbClr val="002060"/>
                </a:solidFill>
              </a:rPr>
              <a:t>було найцікавішим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933452" y="1419894"/>
            <a:ext cx="2858980" cy="3364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18" b="99133" l="1103" r="4537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10" r="54310"/>
          <a:stretch/>
        </p:blipFill>
        <p:spPr>
          <a:xfrm>
            <a:off x="544997" y="1419894"/>
            <a:ext cx="2318183" cy="3253079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Путівник по Львову - вся необхідна інформація для туриста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14" y="3332537"/>
            <a:ext cx="4854755" cy="320809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213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8446" y="324096"/>
            <a:ext cx="7541437" cy="7850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3290" y="1644393"/>
            <a:ext cx="4550434" cy="5233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втомив/</a:t>
            </a:r>
            <a:r>
              <a:rPr lang="uk-UA" sz="2800" b="1" dirty="0" err="1" smtClean="0">
                <a:solidFill>
                  <a:schemeClr val="bg1"/>
                </a:solidFill>
              </a:rPr>
              <a:t>лася</a:t>
            </a:r>
            <a:r>
              <a:rPr lang="uk-UA" sz="2800" b="1" dirty="0" smtClean="0">
                <a:solidFill>
                  <a:schemeClr val="bg1"/>
                </a:solidFill>
              </a:rPr>
              <a:t>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78" y="505647"/>
            <a:ext cx="2623490" cy="262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9085" y="2444966"/>
            <a:ext cx="3851942" cy="5233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4" y="1644393"/>
            <a:ext cx="1965153" cy="19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78" y="3499744"/>
            <a:ext cx="2141111" cy="199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93291" y="3499745"/>
            <a:ext cx="4099117" cy="954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3" y="4315799"/>
            <a:ext cx="2316285" cy="1889011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2943205" y="5131377"/>
            <a:ext cx="3877695" cy="95432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792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479744"/>
            <a:ext cx="9880583" cy="687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91761" y="2421682"/>
            <a:ext cx="4819495" cy="206258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050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16" y="1413570"/>
            <a:ext cx="4680520" cy="46805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19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8407" y="454611"/>
            <a:ext cx="9562314" cy="7850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8687" y="1409800"/>
            <a:ext cx="5185334" cy="954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762" y="662035"/>
            <a:ext cx="2800996" cy="28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27605" y="2516234"/>
            <a:ext cx="4561077" cy="954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3" y="1532789"/>
            <a:ext cx="1965153" cy="19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53" y="3676464"/>
            <a:ext cx="2389265" cy="22281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99370" y="3622470"/>
            <a:ext cx="5359784" cy="954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0306" y="4830224"/>
            <a:ext cx="4561077" cy="954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Емоції Смайли\Весели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5" y="3676464"/>
            <a:ext cx="2508357" cy="20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342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615040" y="1322550"/>
            <a:ext cx="2654383" cy="46177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15041" y="1881684"/>
            <a:ext cx="2654383" cy="46177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15042" y="2416152"/>
            <a:ext cx="2654384" cy="46177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ЮТЕР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44976"/>
            <a:ext cx="1055227" cy="914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Стор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№8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019" y="494644"/>
            <a:ext cx="10519633" cy="7357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Перевіримо домашнє </a:t>
            </a:r>
            <a:r>
              <a:rPr lang="uk-UA" sz="4000" b="1" dirty="0">
                <a:solidFill>
                  <a:schemeClr val="bg1"/>
                </a:solidFill>
              </a:rPr>
              <a:t>завдання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05020" y="1317984"/>
            <a:ext cx="6625084" cy="15891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/>
              <a:t>Які </a:t>
            </a:r>
            <a:r>
              <a:rPr lang="ru-RU" sz="2400" b="1" dirty="0" err="1"/>
              <a:t>голосні</a:t>
            </a:r>
            <a:r>
              <a:rPr lang="ru-RU" sz="2400" b="1" dirty="0"/>
              <a:t> звуки </a:t>
            </a:r>
            <a:r>
              <a:rPr lang="ru-RU" sz="2400" b="1" dirty="0" err="1"/>
              <a:t>допомогли</a:t>
            </a:r>
            <a:r>
              <a:rPr lang="ru-RU" sz="2400" b="1" dirty="0"/>
              <a:t> </a:t>
            </a:r>
            <a:r>
              <a:rPr lang="ru-RU" sz="2400" b="1" dirty="0" err="1"/>
              <a:t>утворити</a:t>
            </a:r>
            <a:r>
              <a:rPr lang="ru-RU" sz="2400" b="1" dirty="0"/>
              <a:t> слова? </a:t>
            </a: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Пригадай, як </a:t>
            </a:r>
            <a:r>
              <a:rPr lang="ru-RU" sz="2400" b="1" dirty="0"/>
              <a:t>утворюються голосні звуки? </a:t>
            </a: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Які </a:t>
            </a:r>
            <a:r>
              <a:rPr lang="ru-RU" sz="2400" b="1" dirty="0" err="1"/>
              <a:t>секрети</a:t>
            </a:r>
            <a:r>
              <a:rPr lang="ru-RU" sz="2400" b="1" dirty="0"/>
              <a:t> </a:t>
            </a:r>
            <a:r>
              <a:rPr lang="ru-RU" sz="2400" b="1" dirty="0" err="1"/>
              <a:t>правопису</a:t>
            </a:r>
            <a:r>
              <a:rPr lang="ru-RU" sz="2400" b="1" dirty="0"/>
              <a:t> в </a:t>
            </a:r>
            <a:r>
              <a:rPr lang="ru-RU" sz="2400" b="1" dirty="0" err="1"/>
              <a:t>слові</a:t>
            </a:r>
            <a:r>
              <a:rPr lang="ru-RU" sz="2400" b="1" dirty="0"/>
              <a:t> </a:t>
            </a:r>
            <a:r>
              <a:rPr lang="ru-RU" sz="2400" b="1" dirty="0" err="1"/>
              <a:t>комп’ютер</a:t>
            </a:r>
            <a:r>
              <a:rPr lang="ru-RU" sz="2400" b="1" dirty="0"/>
              <a:t>? </a:t>
            </a: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Прочитай </a:t>
            </a:r>
            <a:r>
              <a:rPr lang="ru-RU" sz="2400" b="1" dirty="0" err="1"/>
              <a:t>складені</a:t>
            </a:r>
            <a:r>
              <a:rPr lang="ru-RU" sz="2400" b="1" dirty="0"/>
              <a:t> </a:t>
            </a:r>
            <a:r>
              <a:rPr lang="ru-RU" sz="2400" b="1" dirty="0" smtClean="0"/>
              <a:t>речення</a:t>
            </a:r>
            <a:endParaRPr lang="ru-RU" sz="2400" b="1" dirty="0"/>
          </a:p>
        </p:txBody>
      </p:sp>
      <p:pic>
        <p:nvPicPr>
          <p:cNvPr id="1026" name="Picture 2" descr="D:\Картинки до тестів\Учні\Хлоп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05" y="3055479"/>
            <a:ext cx="4237347" cy="334680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5019" y="3055479"/>
            <a:ext cx="6092032" cy="22472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800" b="1" dirty="0" err="1"/>
              <a:t>Голосні</a:t>
            </a:r>
            <a:r>
              <a:rPr lang="ru-RU" sz="2800" b="1" dirty="0"/>
              <a:t> звуки </a:t>
            </a:r>
            <a:r>
              <a:rPr lang="ru-RU" sz="2800" b="1" dirty="0" err="1" smtClean="0"/>
              <a:t>утворюються</a:t>
            </a:r>
            <a:r>
              <a:rPr lang="ru-RU" sz="2800" b="1" dirty="0"/>
              <a:t> тільки за допомогою голосу. При </a:t>
            </a:r>
            <a:r>
              <a:rPr lang="ru-RU" sz="2800" b="1" dirty="0" err="1"/>
              <a:t>вимові</a:t>
            </a:r>
            <a:r>
              <a:rPr lang="ru-RU" sz="2800" b="1" dirty="0"/>
              <a:t> </a:t>
            </a:r>
            <a:r>
              <a:rPr lang="ru-RU" sz="2800" b="1" dirty="0" err="1"/>
              <a:t>голосних</a:t>
            </a:r>
            <a:r>
              <a:rPr lang="ru-RU" sz="2800" b="1" dirty="0"/>
              <a:t> звуків </a:t>
            </a:r>
            <a:r>
              <a:rPr lang="ru-RU" sz="2800" b="1" dirty="0" err="1"/>
              <a:t>повітря</a:t>
            </a:r>
            <a:r>
              <a:rPr lang="ru-RU" sz="2800" b="1" dirty="0"/>
              <a:t> </a:t>
            </a:r>
            <a:r>
              <a:rPr lang="ru-RU" sz="2800" b="1" dirty="0" err="1"/>
              <a:t>вільно</a:t>
            </a:r>
            <a:r>
              <a:rPr lang="ru-RU" sz="2800" b="1" dirty="0"/>
              <a:t> </a:t>
            </a:r>
            <a:r>
              <a:rPr lang="ru-RU" sz="2800" b="1" dirty="0" err="1"/>
              <a:t>виходить</a:t>
            </a:r>
            <a:r>
              <a:rPr lang="ru-RU" sz="2800" b="1" dirty="0"/>
              <a:t> через </a:t>
            </a:r>
            <a:r>
              <a:rPr lang="ru-RU" sz="2800" b="1" dirty="0" err="1"/>
              <a:t>ротову</a:t>
            </a:r>
            <a:r>
              <a:rPr lang="ru-RU" sz="2800" b="1" dirty="0"/>
              <a:t> </a:t>
            </a:r>
            <a:r>
              <a:rPr lang="ru-RU" sz="2800" b="1" dirty="0" err="1"/>
              <a:t>порожнину</a:t>
            </a:r>
            <a:r>
              <a:rPr lang="ru-RU" sz="2800" b="1" dirty="0"/>
              <a:t>, не </a:t>
            </a:r>
            <a:r>
              <a:rPr lang="ru-RU" sz="2800" b="1" dirty="0" err="1"/>
              <a:t>зустрічаючи</a:t>
            </a:r>
            <a:r>
              <a:rPr lang="ru-RU" sz="2800" b="1" dirty="0"/>
              <a:t> </a:t>
            </a:r>
            <a:r>
              <a:rPr lang="ru-RU" sz="2800" b="1" dirty="0" err="1" smtClean="0"/>
              <a:t>перешкод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451366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3220" y="498321"/>
            <a:ext cx="10428816" cy="7320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інформацію по темі «Звуки. Букви»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219" y="1341974"/>
            <a:ext cx="7926741" cy="5849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—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одиниця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мовлення.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44470" y="3280331"/>
            <a:ext cx="2086875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найменша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221" y="1997365"/>
            <a:ext cx="7926739" cy="5849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поділяють на ________ і ___________ 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9791" y="2638626"/>
            <a:ext cx="1532203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голосні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218" y="2638628"/>
            <a:ext cx="6706531" cy="5849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Голосних звуків усього ___. Назви їх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85660" y="5204081"/>
            <a:ext cx="572674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3220" y="3922081"/>
            <a:ext cx="7305752" cy="5849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я, ю, є, ї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 ____________ 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93543" y="1997364"/>
            <a:ext cx="2388494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йотованими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3219" y="3280331"/>
            <a:ext cx="8393615" cy="5849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Голосні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записуємо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Їх є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93543" y="1340371"/>
            <a:ext cx="2419308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Довідка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8926" y="2638627"/>
            <a:ext cx="2163924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3221" y="4566682"/>
            <a:ext cx="6854528" cy="5849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ї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________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99821" y="5204082"/>
            <a:ext cx="677061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3217" y="5184844"/>
            <a:ext cx="9111606" cy="58491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Приголосні звуки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поділяють на _______ і  ______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57382" y="3921069"/>
            <a:ext cx="1555469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звуки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70083" y="4536566"/>
            <a:ext cx="1357757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280857" y="4536566"/>
            <a:ext cx="1282953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м’які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948015" y="2674402"/>
            <a:ext cx="2155052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О У Е И І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25328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-0.56068 -0.28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4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324 L -0.24909 -0.0872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4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4.81481E-6 L -0.22578 -0.0937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43125 -0.3729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2.59259E-6 L -0.20274 -0.2819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7408 0.2738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3398 0.0944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1776 0.08888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44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486 L -0.1358 0.0905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23" grpId="0" animBg="1"/>
      <p:bldP spid="31" grpId="0" animBg="1"/>
      <p:bldP spid="21" grpId="0" animBg="1"/>
      <p:bldP spid="24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244878" y="2179205"/>
            <a:ext cx="1707399" cy="70805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5757" y="3549129"/>
            <a:ext cx="1675310" cy="708050"/>
          </a:xfrm>
          <a:prstGeom prst="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єнот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4878" y="4898599"/>
            <a:ext cx="1675309" cy="708050"/>
          </a:xfrm>
          <a:prstGeom prst="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2333" y="2179206"/>
            <a:ext cx="1958152" cy="4155946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/>
              <a:t>йасно</a:t>
            </a:r>
            <a:r>
              <a:rPr lang="ru-RU" sz="4400" b="1" dirty="0"/>
              <a:t> </a:t>
            </a:r>
            <a:r>
              <a:rPr lang="ru-RU" sz="4400" b="1" dirty="0" smtClean="0"/>
              <a:t>     </a:t>
            </a:r>
          </a:p>
          <a:p>
            <a:pPr algn="ctr"/>
            <a:r>
              <a:rPr lang="ru-RU" sz="4400" b="1" dirty="0" err="1" smtClean="0"/>
              <a:t>йюля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йенот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йїжак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льуди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львів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6968" y="2865331"/>
            <a:ext cx="1675309" cy="708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Юля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5756" y="4257178"/>
            <a:ext cx="1675311" cy="7080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їжак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44976"/>
            <a:ext cx="1055227" cy="914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Стор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№8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019" y="494644"/>
            <a:ext cx="10519633" cy="6383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«Вчитель»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5450" y="1165693"/>
            <a:ext cx="7430103" cy="90307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Відшукай </a:t>
            </a:r>
            <a:r>
              <a:rPr lang="ru-RU" sz="2400" b="1" dirty="0">
                <a:solidFill>
                  <a:srgbClr val="0070C0"/>
                </a:solidFill>
              </a:rPr>
              <a:t>і </a:t>
            </a:r>
            <a:r>
              <a:rPr lang="ru-RU" sz="2400" b="1" dirty="0" smtClean="0">
                <a:solidFill>
                  <a:srgbClr val="0070C0"/>
                </a:solidFill>
              </a:rPr>
              <a:t>виправи помилк</a:t>
            </a:r>
            <a:r>
              <a:rPr lang="ru-RU" sz="2400" b="1" dirty="0" smtClean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</a:rPr>
              <a:t>поділи </a:t>
            </a:r>
            <a:r>
              <a:rPr lang="ru-RU" sz="2400" b="1" dirty="0">
                <a:solidFill>
                  <a:srgbClr val="0070C0"/>
                </a:solidFill>
              </a:rPr>
              <a:t>слова на склади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Чи можна їх переносити з рядка в рядок? Чому?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514631" y="2587740"/>
            <a:ext cx="5765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58145" y="3244546"/>
            <a:ext cx="4025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514631" y="3979935"/>
            <a:ext cx="565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520070" y="4652890"/>
            <a:ext cx="2393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824944" y="5295476"/>
            <a:ext cx="451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639735" y="5944976"/>
            <a:ext cx="2393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4878" y="5590951"/>
            <a:ext cx="1675309" cy="70805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Картинки до тестів\Тварини\їжач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19" y="2320760"/>
            <a:ext cx="2170274" cy="293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7" y="1248740"/>
            <a:ext cx="3157687" cy="31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498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  <p:bldP spid="23" grpId="0" animBg="1"/>
      <p:bldP spid="24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2622" y="411683"/>
            <a:ext cx="10345879" cy="652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</a:t>
            </a:r>
            <a:r>
              <a:rPr lang="uk-UA" sz="4000" b="1" dirty="0" smtClean="0">
                <a:solidFill>
                  <a:schemeClr val="bg1"/>
                </a:solidFill>
              </a:rPr>
              <a:t>уроку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15048" y="1220450"/>
            <a:ext cx="6233452" cy="2678276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Сьогодні на уроці ми з нашими друзями відправимося у подорож до українського міста Львова. Познайомимося з його історією,  побуваємо в найпопулярніших куточках міста. </a:t>
            </a:r>
          </a:p>
        </p:txBody>
      </p:sp>
      <p:pic>
        <p:nvPicPr>
          <p:cNvPr id="4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1690"/>
          <a:stretch/>
        </p:blipFill>
        <p:spPr bwMode="auto">
          <a:xfrm>
            <a:off x="902621" y="1220450"/>
            <a:ext cx="3992761" cy="385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3" b="97465" l="3056" r="9768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79" t="8122" r="2029" b="1201"/>
          <a:stretch/>
        </p:blipFill>
        <p:spPr>
          <a:xfrm>
            <a:off x="5983245" y="3865870"/>
            <a:ext cx="3899836" cy="2793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6168183" y="4475065"/>
            <a:ext cx="592732" cy="4681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312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" r="44048" b="57865"/>
          <a:stretch/>
        </p:blipFill>
        <p:spPr>
          <a:xfrm>
            <a:off x="1073329" y="1368317"/>
            <a:ext cx="10033750" cy="504116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73329" y="494645"/>
            <a:ext cx="10033750" cy="623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Хвилинка </a:t>
            </a:r>
            <a:r>
              <a:rPr lang="uk-UA" sz="4000" b="1" dirty="0" smtClean="0">
                <a:solidFill>
                  <a:schemeClr val="bg1"/>
                </a:solidFill>
              </a:rPr>
              <a:t>каліграфії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4040359" y="2021138"/>
            <a:ext cx="5049936" cy="15534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7344" y="-721742"/>
            <a:ext cx="578025" cy="7217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0917" y="-726347"/>
            <a:ext cx="578025" cy="7217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7507" y="-745347"/>
            <a:ext cx="578025" cy="7217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474" y="-712868"/>
            <a:ext cx="578025" cy="7217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297" y="-684537"/>
            <a:ext cx="578025" cy="7217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2803" y="-705329"/>
            <a:ext cx="578025" cy="7217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3163" y="-684309"/>
            <a:ext cx="534586" cy="6797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0022" y="-726347"/>
            <a:ext cx="578025" cy="7217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2360" y="-745347"/>
            <a:ext cx="578025" cy="7217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21351" y="-721760"/>
            <a:ext cx="578025" cy="72176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45740" r="69320" b="31307"/>
          <a:stretch/>
        </p:blipFill>
        <p:spPr>
          <a:xfrm>
            <a:off x="5942838" y="1330786"/>
            <a:ext cx="2168537" cy="1329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9" b="19722"/>
          <a:stretch/>
        </p:blipFill>
        <p:spPr>
          <a:xfrm>
            <a:off x="1833669" y="3342807"/>
            <a:ext cx="4846526" cy="112421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80000" r="46465" b="3611"/>
          <a:stretch/>
        </p:blipFill>
        <p:spPr>
          <a:xfrm>
            <a:off x="6044077" y="3348572"/>
            <a:ext cx="2232880" cy="1124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4110" r="53897" b="72001"/>
          <a:stretch/>
        </p:blipFill>
        <p:spPr>
          <a:xfrm>
            <a:off x="8236334" y="3252463"/>
            <a:ext cx="1865685" cy="952722"/>
          </a:xfrm>
          <a:prstGeom prst="rect">
            <a:avLst/>
          </a:prstGeom>
        </p:spPr>
      </p:pic>
      <p:sp>
        <p:nvSpPr>
          <p:cNvPr id="90" name="Равнобедренный треугольник 89"/>
          <p:cNvSpPr/>
          <p:nvPr/>
        </p:nvSpPr>
        <p:spPr>
          <a:xfrm rot="12915615">
            <a:off x="7421245" y="3490093"/>
            <a:ext cx="45689" cy="7847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6046859" y="3866655"/>
            <a:ext cx="2064516" cy="5849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33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8" b="88462" l="273" r="99591">
                        <a14:foregroundMark x1="42019" y1="71678" x2="42019" y2="7167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22"/>
          <a:stretch/>
        </p:blipFill>
        <p:spPr>
          <a:xfrm>
            <a:off x="9448281" y="4775117"/>
            <a:ext cx="2337881" cy="161303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481361" y="3861405"/>
            <a:ext cx="1568494" cy="646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=  = </a:t>
            </a:r>
            <a:r>
              <a:rPr lang="uk-UA" sz="3600" b="1" dirty="0" smtClean="0">
                <a:solidFill>
                  <a:srgbClr val="FF0000"/>
                </a:solidFill>
              </a:rPr>
              <a:t>о </a:t>
            </a:r>
            <a:r>
              <a:rPr lang="uk-UA" sz="3600" b="1" dirty="0" smtClean="0">
                <a:solidFill>
                  <a:srgbClr val="002060"/>
                </a:solidFill>
              </a:rPr>
              <a:t>– 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19787" y="5013970"/>
            <a:ext cx="6141094" cy="92770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Прочитай і запиши букви і слова. Побудуй звукові схеми слів, познач наголос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0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9" grpId="0"/>
      <p:bldP spid="38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1711" y="407536"/>
            <a:ext cx="10247665" cy="6050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повідомлення. </a:t>
            </a:r>
            <a:r>
              <a:rPr lang="uk-UA" sz="3600" b="1" dirty="0">
                <a:solidFill>
                  <a:schemeClr val="bg1"/>
                </a:solidFill>
              </a:rPr>
              <a:t>Встав пропущені букви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1422"/>
            <a:ext cx="1055227" cy="958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5225" y="1012605"/>
            <a:ext cx="10160638" cy="654691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Спиши перше речення </a:t>
            </a:r>
            <a:r>
              <a:rPr lang="uk-UA" sz="2400" b="1" dirty="0" smtClean="0">
                <a:solidFill>
                  <a:srgbClr val="002060"/>
                </a:solidFill>
              </a:rPr>
              <a:t>повідомлення. Підкресли букви м’яких приголосних звуків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76406" y="4962495"/>
            <a:ext cx="3035137" cy="1359128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Назви </a:t>
            </a:r>
            <a:r>
              <a:rPr lang="uk-UA" sz="2400" b="1" dirty="0">
                <a:solidFill>
                  <a:srgbClr val="002060"/>
                </a:solidFill>
              </a:rPr>
              <a:t>у </a:t>
            </a:r>
            <a:r>
              <a:rPr lang="uk-UA" sz="2400" b="1" dirty="0" smtClean="0">
                <a:solidFill>
                  <a:srgbClr val="002060"/>
                </a:solidFill>
              </a:rPr>
              <a:t>тексті </a:t>
            </a:r>
            <a:r>
              <a:rPr lang="uk-UA" sz="2400" b="1" dirty="0">
                <a:solidFill>
                  <a:srgbClr val="002060"/>
                </a:solidFill>
              </a:rPr>
              <a:t>букви, які позначають м’які приголосні </a:t>
            </a:r>
            <a:r>
              <a:rPr lang="ru-RU" sz="2400" b="1" dirty="0">
                <a:solidFill>
                  <a:srgbClr val="002060"/>
                </a:solidFill>
              </a:rPr>
              <a:t>звуки.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8199" y="1667296"/>
            <a:ext cx="7647675" cy="20625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      Наша </a:t>
            </a:r>
            <a:r>
              <a:rPr lang="uk-UA" sz="3200" b="1" dirty="0" err="1" smtClean="0"/>
              <a:t>незабутн</a:t>
            </a:r>
            <a:r>
              <a:rPr lang="uk-UA" sz="3200" b="1" dirty="0"/>
              <a:t>…  подорож Україною </a:t>
            </a:r>
            <a:r>
              <a:rPr lang="uk-UA" sz="3200" b="1" dirty="0" err="1"/>
              <a:t>розпочалас</a:t>
            </a:r>
            <a:r>
              <a:rPr lang="uk-UA" sz="3200" b="1" dirty="0"/>
              <a:t>... зі Л...</a:t>
            </a:r>
            <a:r>
              <a:rPr lang="uk-UA" sz="3200" b="1" dirty="0" err="1"/>
              <a:t>вова</a:t>
            </a:r>
            <a:r>
              <a:rPr lang="uk-UA" sz="3200" b="1" dirty="0"/>
              <a:t>. Це дуже красиве </a:t>
            </a:r>
            <a:r>
              <a:rPr lang="uk-UA" sz="3200" b="1" dirty="0" err="1"/>
              <a:t>стародавн</a:t>
            </a:r>
            <a:r>
              <a:rPr lang="uk-UA" sz="3200" b="1" dirty="0"/>
              <a:t>...  </a:t>
            </a:r>
            <a:r>
              <a:rPr lang="uk-UA" sz="3200" b="1" dirty="0" err="1"/>
              <a:t>м..сто</a:t>
            </a:r>
            <a:r>
              <a:rPr lang="uk-UA" sz="3200" b="1" dirty="0"/>
              <a:t>. Ми  пол...били  його  з  першого  </a:t>
            </a:r>
            <a:r>
              <a:rPr lang="uk-UA" sz="3200" b="1" dirty="0" err="1"/>
              <a:t>погл</a:t>
            </a:r>
            <a:r>
              <a:rPr lang="uk-UA" sz="3200" b="1" dirty="0"/>
              <a:t>...</a:t>
            </a:r>
            <a:r>
              <a:rPr lang="uk-UA" sz="3200" b="1" dirty="0" err="1"/>
              <a:t>ду</a:t>
            </a:r>
            <a:r>
              <a:rPr lang="uk-UA" sz="3200" b="1" dirty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63323" y="2053987"/>
            <a:ext cx="561217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3397" y="2057291"/>
            <a:ext cx="561217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19718" y="2555357"/>
            <a:ext cx="561217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24541" y="2555357"/>
            <a:ext cx="561217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і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95919" y="2537629"/>
            <a:ext cx="632016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ю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5149" y="2998310"/>
            <a:ext cx="561217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0654" y="1557586"/>
            <a:ext cx="561217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FF00"/>
                </a:solidFill>
              </a:rPr>
              <a:t>я</a:t>
            </a:r>
          </a:p>
        </p:txBody>
      </p:sp>
      <p:pic>
        <p:nvPicPr>
          <p:cNvPr id="33" name="Picture 2" descr="Один раз побачити дощовий Львів і залишитися тут назавжд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16" y="1785522"/>
            <a:ext cx="2406263" cy="30104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66166" y="3729875"/>
            <a:ext cx="6914210" cy="26782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Вимов м’які приголосні звуки, позначені підкресленими буквами.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Які букви вказують на м’якість кожного з них?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Чи є м’який приголосний звук у слові </a:t>
            </a:r>
            <a:r>
              <a:rPr lang="uk-UA" sz="2400" b="1" i="1" dirty="0">
                <a:solidFill>
                  <a:srgbClr val="FFFF00"/>
                </a:solidFill>
              </a:rPr>
              <a:t>його</a:t>
            </a:r>
            <a:r>
              <a:rPr lang="uk-UA" sz="2400" b="1" dirty="0">
                <a:solidFill>
                  <a:schemeClr val="bg1"/>
                </a:solidFill>
              </a:rPr>
              <a:t>?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Якою буквою він позначений?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Що ти знаєш про цю букву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842389" y="2207793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860633" y="2648052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459270" y="2637798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846427" y="2648866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00052" y="3140267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85484" y="3150494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778488" y="3140267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438050" y="3150494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644205" y="3583220"/>
            <a:ext cx="2393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21227" y="4377585"/>
            <a:ext cx="1565779" cy="58491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я ю є і ь 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065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 animBg="1"/>
      <p:bldP spid="3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794</Words>
  <Application>Microsoft Office PowerPoint</Application>
  <PresentationFormat>Произвольный</PresentationFormat>
  <Paragraphs>149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Розпізнаю м'які приголосні звуки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10</cp:revision>
  <dcterms:created xsi:type="dcterms:W3CDTF">2025-08-27T14:01:18Z</dcterms:created>
  <dcterms:modified xsi:type="dcterms:W3CDTF">2025-09-03T10:08:35Z</dcterms:modified>
</cp:coreProperties>
</file>