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284" r:id="rId3"/>
    <p:sldId id="315" r:id="rId4"/>
    <p:sldId id="304" r:id="rId5"/>
    <p:sldId id="302" r:id="rId6"/>
    <p:sldId id="321" r:id="rId7"/>
    <p:sldId id="307" r:id="rId8"/>
    <p:sldId id="308" r:id="rId9"/>
    <p:sldId id="309" r:id="rId10"/>
    <p:sldId id="316" r:id="rId11"/>
    <p:sldId id="317" r:id="rId12"/>
    <p:sldId id="319" r:id="rId13"/>
    <p:sldId id="312" r:id="rId14"/>
    <p:sldId id="320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770044"/>
            <a:ext cx="9058721" cy="19394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Як у Німеччині святкують початок навчального року </a:t>
            </a: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(за матеріалами інтернет-джерел)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8094" y="3645818"/>
            <a:ext cx="3905931" cy="21457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3</a:t>
            </a:r>
          </a:p>
        </p:txBody>
      </p:sp>
      <p:pic>
        <p:nvPicPr>
          <p:cNvPr id="11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4610"/>
          <a:stretch/>
        </p:blipFill>
        <p:spPr bwMode="auto">
          <a:xfrm>
            <a:off x="1515305" y="3242700"/>
            <a:ext cx="3116889" cy="295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1378" y="498524"/>
            <a:ext cx="9964823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 у Німеччині святкують початок нового року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5727" y="1168954"/>
            <a:ext cx="8177902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Готуючись до початку навчання, батьки купують першокласникам шкільний ранець. Часто він має міцний каркас, щоб книжки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зошити в ньому не заминалися, і водночас був зручним. 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У шкільному ранці має бути все необхідне для навчання: ручки, олівці, лінійки, зошити. Не менш важливою також є така річ, як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бутербродниця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У Німеччині, особливо в початковій школі, часто немає обіду. Але учні мають час на легкий перекус. Тож потрібна спеціальна коробка для бутерброда. Обідають діти після школи вдома або в дитячому садку в спеціальній групі для школярів.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812" y="4460769"/>
            <a:ext cx="267087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було </a:t>
            </a:r>
            <a:r>
              <a:rPr lang="uk-UA" sz="2400" b="1" dirty="0" smtClean="0">
                <a:solidFill>
                  <a:schemeClr val="bg1"/>
                </a:solidFill>
              </a:rPr>
              <a:t>для тебе</a:t>
            </a:r>
            <a:r>
              <a:rPr lang="uk-UA" sz="2400" b="1" dirty="0" smtClean="0">
                <a:solidFill>
                  <a:schemeClr val="bg1"/>
                </a:solidFill>
              </a:rPr>
              <a:t> несподіваним в розповіді?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1 Школа\003-Як у Німеччині святкують початок навч року\2025-09-07_220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" y="1188116"/>
            <a:ext cx="2624128" cy="32199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79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1378" y="498524"/>
            <a:ext cx="9964823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 у Німеччині святкують початок нового року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3488" y="1093730"/>
            <a:ext cx="10770190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 можна забувати і про фото на пам’ять. На таких світлинах діти тримають у руках пакет з подарунками, який часто більший за них самих. 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Під час урочистої церемонії для першокласників і першокласницям учні старших класів разом з учителями влаштовують невеличкі вистави. У деяких школах до кожного першокласника або першокласниці приставляють помічника з другого, третього або четвертого класу, котрий у перші дні допомагає новачкові, дає різні поради. 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Для дітей проводять також екскурсію школою, показують їм їхні класи. Наступного дня новачки мають уже самі знайти дорогу до класу або ж у супроводі свого наставника. </a:t>
            </a:r>
          </a:p>
        </p:txBody>
      </p:sp>
    </p:spTree>
    <p:extLst>
      <p:ext uri="{BB962C8B-B14F-4D97-AF65-F5344CB8AC3E}">
        <p14:creationId xmlns:p14="http://schemas.microsoft.com/office/powerpoint/2010/main" val="126922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81538"/>
            <a:ext cx="10332761" cy="1131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Бесіда 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439" y="1701602"/>
            <a:ext cx="864096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Прочитайте текст.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</a:rPr>
              <a:t>На яку тему </a:t>
            </a:r>
            <a:r>
              <a:rPr lang="uk-UA" sz="3200" b="1" dirty="0">
                <a:solidFill>
                  <a:schemeClr val="bg1"/>
                </a:solidFill>
              </a:rPr>
              <a:t>цей</a:t>
            </a:r>
            <a:r>
              <a:rPr lang="ru-RU" sz="3200" b="1" dirty="0">
                <a:solidFill>
                  <a:schemeClr val="bg1"/>
                </a:solidFill>
              </a:rPr>
              <a:t> текст?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Знайди і прочитай, що має бути у шкільному ранці першокласника і першокласниці.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Що тобі сподобалося в цій розповіді?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А </a:t>
            </a:r>
            <a:r>
              <a:rPr lang="uk-UA" sz="3200" b="1" dirty="0">
                <a:solidFill>
                  <a:schemeClr val="bg1"/>
                </a:solidFill>
              </a:rPr>
              <a:t>що здивувало?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Поставте одне одному запитання за прочитаним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Documents and Settings\zhenya\Рабочий стол\Картинки в 3 класс\01\Рис 01-13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0303" y="3357786"/>
            <a:ext cx="3107647" cy="29523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8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843357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 на вибір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2300" y="1701602"/>
            <a:ext cx="5113747" cy="28623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Прочитайте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текст 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Як у Німеччині святкують початок навчального року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ст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7-8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1495881"/>
            <a:ext cx="4239024" cy="42390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7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1205" y="494643"/>
            <a:ext cx="8726381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340635"/>
            <a:ext cx="8044287" cy="1385316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350" y="5140842"/>
            <a:ext cx="1751459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1788" y="5109492"/>
            <a:ext cx="1702616" cy="8311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5795" y="5085309"/>
            <a:ext cx="2411047" cy="1200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0636" y="5064752"/>
            <a:ext cx="1697983" cy="831189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3156" y="5085309"/>
            <a:ext cx="1610955" cy="83118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88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139620" y="1664657"/>
            <a:ext cx="7420010" cy="35400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87863" y="502150"/>
            <a:ext cx="9943066" cy="8126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91431" y="1381482"/>
            <a:ext cx="3357656" cy="896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прийшов/ла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урок … </a:t>
            </a:r>
            <a:r>
              <a:rPr lang="uk-UA" sz="28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75059" y="2344321"/>
            <a:ext cx="3357656" cy="908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64179" y="3252951"/>
            <a:ext cx="3351698" cy="5037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Зі мною </a:t>
            </a:r>
            <a:r>
              <a:rPr lang="uk-UA" sz="2800" b="1" dirty="0" smtClean="0">
                <a:solidFill>
                  <a:schemeClr val="bg1"/>
                </a:solidFill>
              </a:rPr>
              <a:t>… хто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711896" y="3832082"/>
            <a:ext cx="3303980" cy="51650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Вони мене </a:t>
            </a:r>
            <a:r>
              <a:rPr lang="uk-UA" sz="2800" b="1" dirty="0" smtClean="0">
                <a:solidFill>
                  <a:schemeClr val="bg1"/>
                </a:solidFill>
              </a:rPr>
              <a:t>… що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704239" y="4405916"/>
            <a:ext cx="3303980" cy="575972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це … як?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50563" y="5013970"/>
            <a:ext cx="3357656" cy="845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800" b="1" dirty="0">
                <a:solidFill>
                  <a:schemeClr val="bg1"/>
                </a:solidFill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</a:rPr>
              <a:t>… чого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21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495" y="1425245"/>
            <a:ext cx="5056761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Прочитати повторно текст на с. 6;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попрацювати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над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багаторазовим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виразним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читанням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Б </a:t>
            </a:r>
            <a:r>
              <a:rPr lang="ru-RU" sz="2800" b="1" dirty="0" err="1">
                <a:solidFill>
                  <a:srgbClr val="002060"/>
                </a:solidFill>
              </a:rPr>
              <a:t>Дізнатись</a:t>
            </a:r>
            <a:r>
              <a:rPr lang="ru-RU" sz="2800" b="1" dirty="0">
                <a:solidFill>
                  <a:srgbClr val="002060"/>
                </a:solidFill>
              </a:rPr>
              <a:t>, як починається навчання в інших країнах (США, </a:t>
            </a:r>
            <a:r>
              <a:rPr lang="ru-RU" sz="2800" b="1" dirty="0" err="1">
                <a:solidFill>
                  <a:srgbClr val="002060"/>
                </a:solidFill>
              </a:rPr>
              <a:t>Ізраїль</a:t>
            </a:r>
            <a:r>
              <a:rPr lang="ru-RU" sz="2800" b="1" dirty="0">
                <a:solidFill>
                  <a:srgbClr val="002060"/>
                </a:solidFill>
              </a:rPr>
              <a:t>, Корея</a:t>
            </a:r>
            <a:r>
              <a:rPr lang="ru-RU" sz="2800" b="1" dirty="0" smtClean="0">
                <a:solidFill>
                  <a:srgbClr val="002060"/>
                </a:solidFill>
              </a:rPr>
              <a:t>).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1425245"/>
            <a:ext cx="4383041" cy="43830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846" y="506617"/>
            <a:ext cx="10120696" cy="8349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 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629594"/>
            <a:ext cx="44307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1911" y="1773610"/>
            <a:ext cx="620273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дайте калача.</a:t>
            </a:r>
          </a:p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пиріжки в печі.</a:t>
            </a:r>
          </a:p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калача печу.</a:t>
            </a:r>
          </a:p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дуже гаряче.</a:t>
            </a:r>
          </a:p>
        </p:txBody>
      </p:sp>
    </p:spTree>
    <p:extLst>
      <p:ext uri="{BB962C8B-B14F-4D97-AF65-F5344CB8AC3E}">
        <p14:creationId xmlns:p14="http://schemas.microsoft.com/office/powerpoint/2010/main" val="416605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32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</a:t>
            </a:r>
            <a:r>
              <a:rPr lang="ru-RU" sz="4000" b="1" dirty="0" smtClean="0"/>
              <a:t>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14" y="1277083"/>
            <a:ext cx="456518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клітинку, то в лінійку,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Написати тут зумій-но,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малювати дещо зможеш,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Називаюся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…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145" y="1341562"/>
            <a:ext cx="433642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Носики в нас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кольорові: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Білі, чорні та бузкові,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Жовті й сині на кінці.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Це, звичайно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 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7815" y="2601217"/>
            <a:ext cx="11448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зошит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08455" y="2709354"/>
            <a:ext cx="12961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олівці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9663" y="3351011"/>
            <a:ext cx="417506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Дім несу я на плечах,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Двері в нього на замках.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домі тім такі жильці: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Книжки, ручки, олівці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71306" y="5166893"/>
            <a:ext cx="22488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наплічник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Зошити і щоденн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r="9165"/>
          <a:stretch/>
        </p:blipFill>
        <p:spPr bwMode="auto">
          <a:xfrm rot="20703623">
            <a:off x="782247" y="3149987"/>
            <a:ext cx="1656184" cy="20389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003-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3341012"/>
            <a:ext cx="2209220" cy="16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51" y="4045501"/>
            <a:ext cx="2037356" cy="25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2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846" y="526939"/>
            <a:ext cx="10120696" cy="8349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Читаємо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розділяючи</a:t>
            </a:r>
            <a:r>
              <a:rPr lang="ru-RU" sz="4000" b="1" dirty="0">
                <a:solidFill>
                  <a:schemeClr val="bg1"/>
                </a:solidFill>
              </a:rPr>
              <a:t>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1" y="2349674"/>
            <a:ext cx="4471433" cy="414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1671" y="1501643"/>
            <a:ext cx="836486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err="1" smtClean="0"/>
              <a:t>солодощікнижкиручкиолівцібутерброди</a:t>
            </a:r>
            <a:r>
              <a:rPr lang="ru-RU" sz="3600" b="1" dirty="0" smtClean="0"/>
              <a:t> </a:t>
            </a:r>
            <a:r>
              <a:rPr lang="ru-RU" sz="3600" b="1" dirty="0" err="1"/>
              <a:t>іграшкизошитилінійкибутербродниця</a:t>
            </a:r>
            <a:endParaRPr lang="ru-RU" sz="3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20997" y="1501643"/>
            <a:ext cx="0" cy="60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48693" y="1534819"/>
            <a:ext cx="0" cy="60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32191" y="1534819"/>
            <a:ext cx="0" cy="60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56327" y="1534819"/>
            <a:ext cx="0" cy="60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07855" y="2101807"/>
            <a:ext cx="0" cy="60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20023" y="2101808"/>
            <a:ext cx="0" cy="60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60183" y="2049592"/>
            <a:ext cx="0" cy="6001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4679" y="583041"/>
            <a:ext cx="9987127" cy="75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79" y="1485578"/>
            <a:ext cx="3945236" cy="39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7974" y="1569309"/>
            <a:ext cx="5400601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Сьогодні на уроці літературного читання дізнаємось, 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як </a:t>
            </a:r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у Німеччині святкують початок навчального року 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7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0323" y="474105"/>
            <a:ext cx="972269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слова, правильно </a:t>
            </a:r>
            <a:r>
              <a:rPr lang="uk-UA" sz="3600" b="1" dirty="0" smtClean="0">
                <a:solidFill>
                  <a:schemeClr val="bg1"/>
                </a:solidFill>
              </a:rPr>
              <a:t>став </a:t>
            </a:r>
            <a:r>
              <a:rPr lang="uk-UA" sz="3600" b="1" dirty="0">
                <a:solidFill>
                  <a:schemeClr val="bg1"/>
                </a:solidFill>
              </a:rPr>
              <a:t>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991832" y="1277491"/>
            <a:ext cx="3634545" cy="3600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Нім</a:t>
            </a:r>
            <a:r>
              <a:rPr lang="uk-UA" sz="3200" b="1" dirty="0">
                <a:solidFill>
                  <a:srgbClr val="FFFF00"/>
                </a:solidFill>
              </a:rPr>
              <a:t>е</a:t>
            </a:r>
            <a:r>
              <a:rPr lang="uk-UA" sz="3200" b="1" dirty="0">
                <a:solidFill>
                  <a:schemeClr val="bg1"/>
                </a:solidFill>
              </a:rPr>
              <a:t>ччина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сол</a:t>
            </a:r>
            <a:r>
              <a:rPr lang="uk-UA" sz="3200" b="1" dirty="0">
                <a:solidFill>
                  <a:srgbClr val="FFFF00"/>
                </a:solidFill>
              </a:rPr>
              <a:t>о</a:t>
            </a:r>
            <a:r>
              <a:rPr lang="uk-UA" sz="3200" b="1" dirty="0">
                <a:solidFill>
                  <a:schemeClr val="bg1"/>
                </a:solidFill>
              </a:rPr>
              <a:t>дощі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майстр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>
                <a:solidFill>
                  <a:schemeClr val="bg1"/>
                </a:solidFill>
              </a:rPr>
              <a:t>ють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власнор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>
                <a:solidFill>
                  <a:schemeClr val="bg1"/>
                </a:solidFill>
              </a:rPr>
              <a:t>ч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навч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ння</a:t>
            </a:r>
          </a:p>
          <a:p>
            <a:pPr algn="ctr" eaLnBrk="0" hangingPunct="0">
              <a:defRPr/>
            </a:pPr>
            <a:r>
              <a:rPr lang="uk-UA" sz="3200" b="1" dirty="0" err="1">
                <a:solidFill>
                  <a:schemeClr val="bg1"/>
                </a:solidFill>
              </a:rPr>
              <a:t>бутербр</a:t>
            </a:r>
            <a:r>
              <a:rPr lang="uk-UA" sz="3200" b="1" dirty="0" err="1">
                <a:solidFill>
                  <a:srgbClr val="FFFF00"/>
                </a:solidFill>
              </a:rPr>
              <a:t>о</a:t>
            </a:r>
            <a:r>
              <a:rPr lang="uk-UA" sz="3200" b="1" dirty="0" err="1">
                <a:solidFill>
                  <a:schemeClr val="bg1"/>
                </a:solidFill>
              </a:rPr>
              <a:t>дниця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помічн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  <a:r>
              <a:rPr lang="uk-UA" sz="3200" b="1" dirty="0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24135" y="1269554"/>
            <a:ext cx="3580464" cy="3600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новачк</a:t>
            </a:r>
            <a:r>
              <a:rPr lang="uk-UA" sz="3200" b="1" dirty="0">
                <a:solidFill>
                  <a:srgbClr val="FFFF00"/>
                </a:solidFill>
              </a:rPr>
              <a:t>и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екск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>
                <a:solidFill>
                  <a:schemeClr val="bg1"/>
                </a:solidFill>
              </a:rPr>
              <a:t>рсія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церем</a:t>
            </a:r>
            <a:r>
              <a:rPr lang="uk-UA" sz="3200" b="1" dirty="0">
                <a:solidFill>
                  <a:srgbClr val="FFFF00"/>
                </a:solidFill>
              </a:rPr>
              <a:t>о</a:t>
            </a:r>
            <a:r>
              <a:rPr lang="uk-UA" sz="3200" b="1" dirty="0">
                <a:solidFill>
                  <a:schemeClr val="bg1"/>
                </a:solidFill>
              </a:rPr>
              <a:t>нія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першокл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сник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першокл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сниця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chemeClr val="bg1"/>
                </a:solidFill>
              </a:rPr>
              <a:t>с</a:t>
            </a:r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>
                <a:solidFill>
                  <a:schemeClr val="bg1"/>
                </a:solidFill>
              </a:rPr>
              <a:t>провід</a:t>
            </a:r>
          </a:p>
          <a:p>
            <a:pPr algn="ctr" eaLnBrk="0" hangingPunct="0">
              <a:defRPr/>
            </a:pPr>
            <a:r>
              <a:rPr lang="uk-UA" sz="3200" b="1" dirty="0" smtClean="0">
                <a:solidFill>
                  <a:schemeClr val="bg1"/>
                </a:solidFill>
              </a:rPr>
              <a:t>наст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вник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0" y="1351791"/>
            <a:ext cx="2902671" cy="3435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3176" y="4877891"/>
            <a:ext cx="527283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Церем</a:t>
            </a:r>
            <a:r>
              <a:rPr lang="uk-UA" sz="2800" b="1" dirty="0">
                <a:solidFill>
                  <a:srgbClr val="FFFF00"/>
                </a:solidFill>
              </a:rPr>
              <a:t>о</a:t>
            </a:r>
            <a:r>
              <a:rPr lang="uk-UA" sz="2800" b="1" dirty="0">
                <a:solidFill>
                  <a:schemeClr val="bg1"/>
                </a:solidFill>
              </a:rPr>
              <a:t>нія – обряд, урочиста процедура, що відбувається за особливою нагодою.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1672" y="5013970"/>
            <a:ext cx="54209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Наст</a:t>
            </a:r>
            <a:r>
              <a:rPr lang="uk-UA" sz="2800" b="1" dirty="0">
                <a:solidFill>
                  <a:srgbClr val="FFFF00"/>
                </a:solidFill>
              </a:rPr>
              <a:t>а</a:t>
            </a:r>
            <a:r>
              <a:rPr lang="uk-UA" sz="2800" b="1" dirty="0">
                <a:solidFill>
                  <a:schemeClr val="bg1"/>
                </a:solidFill>
              </a:rPr>
              <a:t>вник – особа, яка передає свої знання та досвід.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1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305" y="837506"/>
            <a:ext cx="8375614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 Німеччині батьки дарують першокласникам і першокласницям величезний пакет, заповнений різними подарунками — солодощами, іграшками, а також корисними для школи речами. «Шкільний пакет», який завжди має форму конуса, чимало батьків майструють власноруч. Уперше такі ріжки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для подарунків з’явились у Німеччині ще майже 300 років тому.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Більшість дітей у Німеччині йдуть до школи в шість років. Навчальний рік починається в серпні або вересні. І для дітей, і для їхніх батьків школа є початком нового життя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1377" y="333450"/>
            <a:ext cx="9964823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 у Німеччині святкують початок нового року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261" y="3251686"/>
            <a:ext cx="318396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Про </a:t>
            </a:r>
            <a:r>
              <a:rPr lang="ru-RU" sz="2400" b="1" dirty="0">
                <a:solidFill>
                  <a:schemeClr val="bg1"/>
                </a:solidFill>
              </a:rPr>
              <a:t>початок </a:t>
            </a:r>
            <a:r>
              <a:rPr lang="uk-UA" sz="2400" b="1" dirty="0">
                <a:solidFill>
                  <a:schemeClr val="bg1"/>
                </a:solidFill>
              </a:rPr>
              <a:t>навчання </a:t>
            </a:r>
            <a:r>
              <a:rPr lang="uk-UA" sz="2400" b="1" dirty="0" smtClean="0">
                <a:solidFill>
                  <a:schemeClr val="bg1"/>
                </a:solidFill>
              </a:rPr>
              <a:t>в якій країні ми </a:t>
            </a:r>
            <a:r>
              <a:rPr lang="uk-UA" sz="2400" b="1" dirty="0">
                <a:solidFill>
                  <a:schemeClr val="bg1"/>
                </a:solidFill>
              </a:rPr>
              <a:t>дізналися?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/>
              <a:t>Що </a:t>
            </a:r>
            <a:r>
              <a:rPr lang="ru-RU" sz="2400" b="1" dirty="0" err="1"/>
              <a:t>дарують</a:t>
            </a:r>
            <a:r>
              <a:rPr lang="ru-RU" sz="2400" b="1" dirty="0"/>
              <a:t> батьки </a:t>
            </a:r>
            <a:r>
              <a:rPr lang="ru-RU" sz="2400" b="1" dirty="0" err="1"/>
              <a:t>першокласникам</a:t>
            </a:r>
            <a:r>
              <a:rPr lang="ru-RU" sz="2400" b="1" dirty="0"/>
              <a:t> у </a:t>
            </a:r>
            <a:r>
              <a:rPr lang="ru-RU" sz="2400" b="1" dirty="0" err="1"/>
              <a:t>Німеччині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1 Школа\003-Як у Німеччині святкують початок навч року\2025-09-07_2202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r="-439"/>
          <a:stretch/>
        </p:blipFill>
        <p:spPr bwMode="auto">
          <a:xfrm>
            <a:off x="267322" y="1019439"/>
            <a:ext cx="2988000" cy="2232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24079" y="5792625"/>
            <a:ext cx="55446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Чим </a:t>
            </a:r>
            <a:r>
              <a:rPr lang="ru-RU" sz="2400" b="1" dirty="0" err="1"/>
              <a:t>наповнений</a:t>
            </a:r>
            <a:r>
              <a:rPr lang="ru-RU" sz="2400" b="1" dirty="0"/>
              <a:t> «</a:t>
            </a:r>
            <a:r>
              <a:rPr lang="ru-RU" sz="2400" b="1" dirty="0" err="1"/>
              <a:t>Шкільний</a:t>
            </a:r>
            <a:r>
              <a:rPr lang="ru-RU" sz="2400" b="1" dirty="0"/>
              <a:t> пакет»? </a:t>
            </a:r>
            <a:endParaRPr lang="ru-RU" sz="2400" b="1" dirty="0" smtClean="0"/>
          </a:p>
          <a:p>
            <a:r>
              <a:rPr lang="ru-RU" sz="2400" b="1" dirty="0" smtClean="0"/>
              <a:t>Як </a:t>
            </a:r>
            <a:r>
              <a:rPr lang="ru-RU" sz="2400" b="1" dirty="0"/>
              <a:t>він </a:t>
            </a:r>
            <a:r>
              <a:rPr lang="ru-RU" sz="2400" b="1" dirty="0" err="1"/>
              <a:t>готується</a:t>
            </a:r>
            <a:r>
              <a:rPr lang="ru-RU" sz="2400" b="1" dirty="0"/>
              <a:t> і коли вперше </a:t>
            </a:r>
            <a:r>
              <a:rPr lang="ru-RU" sz="2400" b="1" dirty="0" err="1"/>
              <a:t>з’явився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0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731</Words>
  <Application>Microsoft Office PowerPoint</Application>
  <PresentationFormat>Произвольный</PresentationFormat>
  <Paragraphs>98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33</cp:revision>
  <dcterms:created xsi:type="dcterms:W3CDTF">2025-08-27T14:01:18Z</dcterms:created>
  <dcterms:modified xsi:type="dcterms:W3CDTF">2025-09-07T19:30:37Z</dcterms:modified>
</cp:coreProperties>
</file>