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731" r:id="rId3"/>
    <p:sldId id="737" r:id="rId4"/>
    <p:sldId id="732" r:id="rId5"/>
    <p:sldId id="735" r:id="rId6"/>
    <p:sldId id="734" r:id="rId7"/>
    <p:sldId id="718" r:id="rId8"/>
    <p:sldId id="744" r:id="rId9"/>
    <p:sldId id="721" r:id="rId10"/>
    <p:sldId id="684" r:id="rId11"/>
    <p:sldId id="710" r:id="rId12"/>
    <p:sldId id="745" r:id="rId13"/>
    <p:sldId id="712" r:id="rId14"/>
    <p:sldId id="724" r:id="rId15"/>
    <p:sldId id="695" r:id="rId16"/>
    <p:sldId id="742" r:id="rId17"/>
    <p:sldId id="743" r:id="rId18"/>
    <p:sldId id="738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FA9418-B836-4164-A94E-7C9DD6F5B995}">
          <p14:sldIdLst>
            <p14:sldId id="258"/>
            <p14:sldId id="731"/>
            <p14:sldId id="737"/>
            <p14:sldId id="732"/>
            <p14:sldId id="735"/>
            <p14:sldId id="734"/>
            <p14:sldId id="718"/>
            <p14:sldId id="744"/>
            <p14:sldId id="721"/>
            <p14:sldId id="684"/>
            <p14:sldId id="710"/>
            <p14:sldId id="745"/>
            <p14:sldId id="712"/>
            <p14:sldId id="724"/>
            <p14:sldId id="695"/>
            <p14:sldId id="742"/>
            <p14:sldId id="743"/>
            <p14:sldId id="73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/>
  <p:cmAuthor id="2" name="Василь Цупа" initials="ВЦ" lastIdx="1" clrIdx="1"/>
  <p:cmAuthor id="3" name="gulevataya.anna@gmail.com" initials="g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FF"/>
    <a:srgbClr val="2F3242"/>
    <a:srgbClr val="FFFF99"/>
    <a:srgbClr val="295FFF"/>
    <a:srgbClr val="00B050"/>
    <a:srgbClr val="C6109F"/>
    <a:srgbClr val="FF3131"/>
    <a:srgbClr val="BA1CBA"/>
    <a:srgbClr val="169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44" autoAdjust="0"/>
    <p:restoredTop sz="27568" autoAdjust="0"/>
  </p:normalViewPr>
  <p:slideViewPr>
    <p:cSldViewPr snapToGrid="0">
      <p:cViewPr varScale="1">
        <p:scale>
          <a:sx n="88" d="100"/>
          <a:sy n="88" d="100"/>
        </p:scale>
        <p:origin x="-450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57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800" dirty="0" smtClean="0"/>
            <a:t>Повторюємо знаходження невідомого доданка</a:t>
          </a:r>
          <a:endParaRPr lang="ru-RU" sz="28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800" dirty="0" smtClean="0"/>
            <a:t>Обчислюємо вирази</a:t>
          </a:r>
          <a:endParaRPr lang="uk-UA" sz="28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800" dirty="0" smtClean="0"/>
            <a:t>Визначаємо час за годинником</a:t>
          </a:r>
          <a:endParaRPr lang="ru-RU" sz="28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dirty="0" smtClean="0"/>
            <a:t>Розв’язуємо просту задачу на знаходження доданка</a:t>
          </a:r>
          <a:endParaRPr lang="ru-RU" sz="3200" b="1" dirty="0"/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35631" custLinFactX="349483" custLinFactNeighborX="400000" custLinFactNeighborY="10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02355" custLinFactX="100000" custLinFactNeighborX="154813" custLinFactNeighborY="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27183" custLinFactX="-287441" custLinFactNeighborX="-300000" custLinFactNeighborY="-10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09121" custLinFactX="-229702" custLinFactNeighborX="-300000" custLinFactNeighborY="-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8B96F4-0AA5-44F6-8A62-B4F548337229}" type="presOf" srcId="{289AA968-9F58-4A6E-B11C-582CA574AD65}" destId="{6408D3F1-0C0E-4F5D-B5D5-053E6D4B4C50}" srcOrd="0" destOrd="0" presId="urn:microsoft.com/office/officeart/2005/8/layout/hList6"/>
    <dgm:cxn modelId="{0E31A986-50BF-4AB1-A5C6-79D312FD51F6}" type="presOf" srcId="{17FCBCD0-5166-44EF-A995-697AB50FC98B}" destId="{8C93B566-6306-40C5-A3D5-B84E788E517B}" srcOrd="0" destOrd="0" presId="urn:microsoft.com/office/officeart/2005/8/layout/hList6"/>
    <dgm:cxn modelId="{5D6AE05B-6A02-41D1-A6EF-48597A92BB3E}" type="presOf" srcId="{B8BDD424-9492-4512-80FF-938BF7CFE1AC}" destId="{D128CD1A-1E54-41AB-ABBF-267B83BF69D9}" srcOrd="0" destOrd="0" presId="urn:microsoft.com/office/officeart/2005/8/layout/hList6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0A5E76A6-EFAD-4992-AA24-215F3B04455B}" type="presOf" srcId="{BC7931E8-86A7-44AD-A246-C659A84EF1D0}" destId="{D2B473EA-0294-46C9-BEB1-B63C89DB6F91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0E0432EA-B831-4F66-9D41-7B08032142E0}" type="presOf" srcId="{6115EC9A-5D0A-49BC-89B0-C823DAA39B65}" destId="{00E23834-4C97-4BAD-9028-AA93134EBB29}" srcOrd="0" destOrd="0" presId="urn:microsoft.com/office/officeart/2005/8/layout/hList6"/>
    <dgm:cxn modelId="{C10430E2-E0AC-4105-A732-ADD30AB347F4}" type="presParOf" srcId="{6408D3F1-0C0E-4F5D-B5D5-053E6D4B4C50}" destId="{D128CD1A-1E54-41AB-ABBF-267B83BF69D9}" srcOrd="0" destOrd="0" presId="urn:microsoft.com/office/officeart/2005/8/layout/hList6"/>
    <dgm:cxn modelId="{B06EA722-55AE-4C06-AABB-B80BA46B71CF}" type="presParOf" srcId="{6408D3F1-0C0E-4F5D-B5D5-053E6D4B4C50}" destId="{ECBD397D-046F-40AA-B079-23418C3C10A6}" srcOrd="1" destOrd="0" presId="urn:microsoft.com/office/officeart/2005/8/layout/hList6"/>
    <dgm:cxn modelId="{AB25E10F-ABC5-48CC-927A-FDC708CFCC6A}" type="presParOf" srcId="{6408D3F1-0C0E-4F5D-B5D5-053E6D4B4C50}" destId="{00E23834-4C97-4BAD-9028-AA93134EBB29}" srcOrd="2" destOrd="0" presId="urn:microsoft.com/office/officeart/2005/8/layout/hList6"/>
    <dgm:cxn modelId="{1BFC1933-F8E4-4BA7-B032-9F448528837A}" type="presParOf" srcId="{6408D3F1-0C0E-4F5D-B5D5-053E6D4B4C50}" destId="{8876FB75-3E41-41EA-914C-4542E25630F3}" srcOrd="3" destOrd="0" presId="urn:microsoft.com/office/officeart/2005/8/layout/hList6"/>
    <dgm:cxn modelId="{59664C42-D9E5-4F30-8A96-438FED1EC70D}" type="presParOf" srcId="{6408D3F1-0C0E-4F5D-B5D5-053E6D4B4C50}" destId="{8C93B566-6306-40C5-A3D5-B84E788E517B}" srcOrd="4" destOrd="0" presId="urn:microsoft.com/office/officeart/2005/8/layout/hList6"/>
    <dgm:cxn modelId="{2C678F42-7D4C-4565-B071-D66F90F8E641}" type="presParOf" srcId="{6408D3F1-0C0E-4F5D-B5D5-053E6D4B4C50}" destId="{B4E8D5E2-E5AE-41CC-80D3-5A0016AFADCC}" srcOrd="5" destOrd="0" presId="urn:microsoft.com/office/officeart/2005/8/layout/hList6"/>
    <dgm:cxn modelId="{6C1CF740-1201-4406-B2B5-79F7E3F97513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7177843" y="664827"/>
          <a:ext cx="4272497" cy="2942842"/>
        </a:xfrm>
        <a:prstGeom prst="flowChartManualOperati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Розв’язуємо просту задачу на знаходження доданка</a:t>
          </a:r>
          <a:endParaRPr lang="ru-RU" sz="3200" b="1" kern="1200" dirty="0"/>
        </a:p>
      </dsp:txBody>
      <dsp:txXfrm rot="5400000">
        <a:off x="7842671" y="854498"/>
        <a:ext cx="2942842" cy="2563499"/>
      </dsp:txXfrm>
    </dsp:sp>
    <dsp:sp modelId="{00E23834-4C97-4BAD-9028-AA93134EBB29}">
      <dsp:nvSpPr>
        <dsp:cNvPr id="0" name=""/>
        <dsp:cNvSpPr/>
      </dsp:nvSpPr>
      <dsp:spPr>
        <a:xfrm rot="16200000">
          <a:off x="4504640" y="1025828"/>
          <a:ext cx="4272497" cy="2220839"/>
        </a:xfrm>
        <a:prstGeom prst="flowChartManualOperation">
          <a:avLst/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Визначаємо час за годинником</a:t>
          </a:r>
          <a:endParaRPr lang="ru-RU" sz="2800" b="1" kern="1200" dirty="0">
            <a:solidFill>
              <a:schemeClr val="bg1"/>
            </a:solidFill>
          </a:endParaRPr>
        </a:p>
      </dsp:txBody>
      <dsp:txXfrm rot="5400000">
        <a:off x="5530469" y="854498"/>
        <a:ext cx="2220839" cy="2563499"/>
      </dsp:txXfrm>
    </dsp:sp>
    <dsp:sp modelId="{8C93B566-6306-40C5-A3D5-B84E788E517B}">
      <dsp:nvSpPr>
        <dsp:cNvPr id="0" name=""/>
        <dsp:cNvSpPr/>
      </dsp:nvSpPr>
      <dsp:spPr>
        <a:xfrm rot="16200000">
          <a:off x="-756477" y="756477"/>
          <a:ext cx="4272497" cy="2759542"/>
        </a:xfrm>
        <a:prstGeom prst="flowChartManualOperation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Повторюємо знаходження невідомого доданка</a:t>
          </a:r>
          <a:endParaRPr lang="ru-RU" sz="2800" b="1" kern="1200" dirty="0">
            <a:solidFill>
              <a:schemeClr val="bg1"/>
            </a:solidFill>
          </a:endParaRPr>
        </a:p>
      </dsp:txBody>
      <dsp:txXfrm rot="5400000">
        <a:off x="1" y="854498"/>
        <a:ext cx="2759542" cy="2563499"/>
      </dsp:txXfrm>
    </dsp:sp>
    <dsp:sp modelId="{D2B473EA-0294-46C9-BEB1-B63C89DB6F91}">
      <dsp:nvSpPr>
        <dsp:cNvPr id="0" name=""/>
        <dsp:cNvSpPr/>
      </dsp:nvSpPr>
      <dsp:spPr>
        <a:xfrm rot="16200000">
          <a:off x="1990083" y="952426"/>
          <a:ext cx="4272497" cy="2367644"/>
        </a:xfrm>
        <a:prstGeom prst="flowChartManualOperation">
          <a:avLst/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Обчислюємо вирази</a:t>
          </a:r>
          <a:endParaRPr lang="uk-UA" sz="2800" b="1" kern="1200" dirty="0">
            <a:solidFill>
              <a:schemeClr val="bg1"/>
            </a:solidFill>
          </a:endParaRPr>
        </a:p>
      </dsp:txBody>
      <dsp:txXfrm rot="5400000">
        <a:off x="2942509" y="854499"/>
        <a:ext cx="2367644" cy="2563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03.09.2025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822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693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693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03.09.2025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03.09.2025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03.09.2025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03.09.2025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03.09.2025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03.09.2025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9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microsoft.com/office/2007/relationships/hdphoto" Target="../media/hdphoto2.wdp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6.jpe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65003" y="911889"/>
            <a:ext cx="9115911" cy="144655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7030A0"/>
                </a:solidFill>
              </a:rPr>
              <a:t>Дія </a:t>
            </a:r>
            <a:r>
              <a:rPr lang="uk-UA" sz="4400" b="1" dirty="0">
                <a:solidFill>
                  <a:srgbClr val="7030A0"/>
                </a:solidFill>
              </a:rPr>
              <a:t>додавання та </a:t>
            </a:r>
            <a:r>
              <a:rPr lang="uk-UA" sz="4400" b="1" dirty="0" smtClean="0">
                <a:solidFill>
                  <a:srgbClr val="7030A0"/>
                </a:solidFill>
              </a:rPr>
              <a:t>її </a:t>
            </a:r>
            <a:r>
              <a:rPr lang="uk-UA" sz="4400" b="1" dirty="0">
                <a:solidFill>
                  <a:srgbClr val="7030A0"/>
                </a:solidFill>
              </a:rPr>
              <a:t>компоненти. Розв</a:t>
            </a:r>
            <a:r>
              <a:rPr lang="ru-RU" sz="4400" b="1" dirty="0">
                <a:solidFill>
                  <a:srgbClr val="7030A0"/>
                </a:solidFill>
              </a:rPr>
              <a:t>’</a:t>
            </a:r>
            <a:r>
              <a:rPr lang="uk-UA" sz="4400" b="1" dirty="0">
                <a:solidFill>
                  <a:srgbClr val="7030A0"/>
                </a:solidFill>
              </a:rPr>
              <a:t>язування задач. Годинник, час. </a:t>
            </a:r>
          </a:p>
        </p:txBody>
      </p:sp>
      <p:pic>
        <p:nvPicPr>
          <p:cNvPr id="1027" name="Picture 3" descr="C:\Users\user\Desktop\two-kids-calculating-classroom_1308-289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003" y="2870630"/>
            <a:ext cx="2734256" cy="2843452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927314" y="3704179"/>
            <a:ext cx="3446773" cy="1938992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3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 smtClean="0">
                <a:solidFill>
                  <a:srgbClr val="7030A0"/>
                </a:solidFill>
              </a:rPr>
              <a:t>Розділ 1. Повторення </a:t>
            </a:r>
            <a:r>
              <a:rPr lang="uk-UA" sz="2400" b="1" i="1" dirty="0">
                <a:solidFill>
                  <a:srgbClr val="7030A0"/>
                </a:solidFill>
              </a:rPr>
              <a:t>вивченого </a:t>
            </a:r>
            <a:r>
              <a:rPr lang="uk-UA" sz="2400" b="1" i="1" dirty="0" smtClean="0">
                <a:solidFill>
                  <a:srgbClr val="7030A0"/>
                </a:solidFill>
              </a:rPr>
              <a:t>в 2 класі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4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7429" y="439853"/>
            <a:ext cx="9938657" cy="76949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Пригадай, як називають числа  при </a:t>
            </a:r>
            <a:r>
              <a:rPr lang="uk-UA" sz="3600" b="1" dirty="0" smtClean="0">
                <a:solidFill>
                  <a:schemeClr val="bg1"/>
                </a:solidFill>
              </a:rPr>
              <a:t>додаванні</a:t>
            </a:r>
            <a:r>
              <a:rPr lang="uk-UA" sz="36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52079"/>
              </p:ext>
            </p:extLst>
          </p:nvPr>
        </p:nvGraphicFramePr>
        <p:xfrm>
          <a:off x="2138577" y="2029058"/>
          <a:ext cx="8276909" cy="26041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63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273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998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9988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2891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4182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9988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868035">
                <a:tc>
                  <a:txBody>
                    <a:bodyPr/>
                    <a:lstStyle/>
                    <a:p>
                      <a:r>
                        <a:rPr lang="uk-UA" sz="4000" b="1" dirty="0"/>
                        <a:t>Доданок</a:t>
                      </a:r>
                      <a:endParaRPr lang="ru-RU" sz="40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/>
                        <a:t>3</a:t>
                      </a:r>
                      <a:endParaRPr lang="ru-RU" sz="4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/>
                        <a:t>7</a:t>
                      </a:r>
                      <a:endParaRPr lang="ru-RU" sz="4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/>
                        <a:t>20</a:t>
                      </a:r>
                      <a:endParaRPr lang="ru-RU" sz="4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/>
                        <a:t>34</a:t>
                      </a:r>
                      <a:endParaRPr lang="ru-RU" sz="4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/>
                        <a:t>70</a:t>
                      </a:r>
                      <a:endParaRPr lang="ru-RU" sz="4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68035">
                <a:tc>
                  <a:txBody>
                    <a:bodyPr/>
                    <a:lstStyle/>
                    <a:p>
                      <a:r>
                        <a:rPr lang="uk-UA" sz="4000" b="1" dirty="0"/>
                        <a:t>Доданок</a:t>
                      </a:r>
                      <a:endParaRPr lang="ru-RU" sz="40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/>
                        <a:t>9</a:t>
                      </a:r>
                      <a:endParaRPr lang="ru-RU" sz="4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/>
                        <a:t>4</a:t>
                      </a:r>
                      <a:endParaRPr lang="ru-RU" sz="4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/>
                        <a:t>12</a:t>
                      </a:r>
                      <a:endParaRPr lang="ru-RU" sz="4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/>
                        <a:t>10</a:t>
                      </a:r>
                      <a:endParaRPr lang="ru-RU" sz="4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68035">
                <a:tc>
                  <a:txBody>
                    <a:bodyPr/>
                    <a:lstStyle/>
                    <a:p>
                      <a:r>
                        <a:rPr lang="uk-UA" sz="4000" b="1" dirty="0"/>
                        <a:t>Сума</a:t>
                      </a:r>
                      <a:endParaRPr lang="ru-RU" sz="40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/>
                        <a:t>12</a:t>
                      </a:r>
                      <a:endParaRPr lang="ru-RU" sz="40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/>
                        <a:t>15</a:t>
                      </a:r>
                      <a:endParaRPr lang="ru-RU" sz="40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/>
                        <a:t>27</a:t>
                      </a:r>
                      <a:endParaRPr lang="ru-RU" sz="40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/>
                        <a:t>50</a:t>
                      </a:r>
                      <a:endParaRPr lang="ru-RU" sz="40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/>
                        <a:t>100</a:t>
                      </a:r>
                      <a:endParaRPr lang="ru-RU" sz="36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309162" y="3697674"/>
            <a:ext cx="7040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322554" y="2015289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6206782" y="2848596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7122630" y="2848596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9585104" y="2848596"/>
            <a:ext cx="7040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30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7784956" y="3676878"/>
            <a:ext cx="7040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46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8714267" y="2015289"/>
            <a:ext cx="7040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40</a:t>
            </a:r>
          </a:p>
        </p:txBody>
      </p:sp>
      <p:pic>
        <p:nvPicPr>
          <p:cNvPr id="9" name="Picture 2" descr="C:\Users\user\Desktop\математика\Новая папка\діти  та школа для презентац\kartinki-na-prozrachnom-fone-dlya-detej-25 - копия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163" y="5017421"/>
            <a:ext cx="5175589" cy="154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7328"/>
            <a:ext cx="1035528" cy="1130672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Ст.6 №20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197430" y="1209347"/>
            <a:ext cx="9938656" cy="51059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Назви </a:t>
            </a:r>
            <a:r>
              <a:rPr lang="uk-UA" sz="2400" b="1" dirty="0">
                <a:solidFill>
                  <a:srgbClr val="7030A0"/>
                </a:solidFill>
              </a:rPr>
              <a:t>числа пропущені в таблиці. Як знайти невідомий доданок?</a:t>
            </a:r>
          </a:p>
        </p:txBody>
      </p:sp>
    </p:spTree>
    <p:extLst>
      <p:ext uri="{BB962C8B-B14F-4D97-AF65-F5344CB8AC3E}">
        <p14:creationId xmlns:p14="http://schemas.microsoft.com/office/powerpoint/2010/main" val="6534760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DF32223D-D5D3-4745-BBF8-7241DE88D5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649E3F79-C56A-4CC2-80B8-4946FA2E62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8266630E-8DE3-48DB-8DA0-461205CCF7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18579685-51E3-4281-9A0C-A753F30C37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34FA8706-1790-47B9-ADC6-821A296B15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5501" b="57838"/>
          <a:stretch/>
        </p:blipFill>
        <p:spPr>
          <a:xfrm>
            <a:off x="915119" y="1113721"/>
            <a:ext cx="10279312" cy="54832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3219332" y="3806657"/>
            <a:ext cx="328692" cy="215770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C9B32A92-A37A-4E58-9050-69E31D11BFED}"/>
              </a:ext>
            </a:extLst>
          </p:cNvPr>
          <p:cNvSpPr txBox="1"/>
          <p:nvPr/>
        </p:nvSpPr>
        <p:spPr>
          <a:xfrm>
            <a:off x="4262709" y="3567409"/>
            <a:ext cx="1259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Monotype Corsiva" panose="03010101010201010101" pitchFamily="66" charset="0"/>
              </a:rPr>
              <a:t>(</a:t>
            </a:r>
            <a:r>
              <a:rPr lang="uk-UA" sz="3600" dirty="0" smtClean="0">
                <a:latin typeface="Monotype Corsiva" panose="03010101010201010101" pitchFamily="66" charset="0"/>
              </a:rPr>
              <a:t> </a:t>
            </a:r>
            <a:r>
              <a:rPr lang="uk-UA" sz="3600" dirty="0">
                <a:latin typeface="Monotype Corsiva" panose="03010101010201010101" pitchFamily="66" charset="0"/>
              </a:rPr>
              <a:t>ябл.)</a:t>
            </a: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80" t="63032" b="12504"/>
          <a:stretch/>
        </p:blipFill>
        <p:spPr>
          <a:xfrm>
            <a:off x="1245651" y="4099177"/>
            <a:ext cx="2428697" cy="1063150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31B214AF-AFFF-43F1-B73B-EDF5FFC1ADBA}"/>
              </a:ext>
            </a:extLst>
          </p:cNvPr>
          <p:cNvSpPr txBox="1"/>
          <p:nvPr/>
        </p:nvSpPr>
        <p:spPr>
          <a:xfrm>
            <a:off x="4243332" y="4319339"/>
            <a:ext cx="4380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Monotype Corsiva" panose="03010101010201010101" pitchFamily="66" charset="0"/>
              </a:rPr>
              <a:t>зелених </a:t>
            </a:r>
            <a:r>
              <a:rPr lang="uk-UA" sz="3600" dirty="0">
                <a:latin typeface="Monotype Corsiva" panose="03010101010201010101" pitchFamily="66" charset="0"/>
              </a:rPr>
              <a:t>яблук поклали.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32240" y="368019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Monotype Corsiva" panose="03010101010201010101" pitchFamily="66" charset="0"/>
              </a:rPr>
              <a:t>– </a:t>
            </a:r>
            <a:endParaRPr lang="ru-RU" dirty="0"/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31B214AF-AFFF-43F1-B73B-EDF5FFC1ADBA}"/>
              </a:ext>
            </a:extLst>
          </p:cNvPr>
          <p:cNvSpPr txBox="1"/>
          <p:nvPr/>
        </p:nvSpPr>
        <p:spPr>
          <a:xfrm>
            <a:off x="1295754" y="2195528"/>
            <a:ext cx="3688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Жовті  -            </a:t>
            </a:r>
            <a:r>
              <a:rPr lang="uk-UA" sz="3600" dirty="0" err="1">
                <a:latin typeface="Monotype Corsiva" panose="03010101010201010101" pitchFamily="66" charset="0"/>
              </a:rPr>
              <a:t>ябл</a:t>
            </a:r>
            <a:r>
              <a:rPr lang="uk-UA" sz="3600" dirty="0">
                <a:latin typeface="Monotype Corsiva" panose="03010101010201010101" pitchFamily="66" charset="0"/>
              </a:rPr>
              <a:t>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31B214AF-AFFF-43F1-B73B-EDF5FFC1ADBA}"/>
              </a:ext>
            </a:extLst>
          </p:cNvPr>
          <p:cNvSpPr txBox="1"/>
          <p:nvPr/>
        </p:nvSpPr>
        <p:spPr>
          <a:xfrm>
            <a:off x="1245651" y="2887679"/>
            <a:ext cx="3473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Зелені     </a:t>
            </a:r>
            <a:r>
              <a:rPr lang="uk-UA" sz="3600" dirty="0" smtClean="0">
                <a:latin typeface="Monotype Corsiva" panose="03010101010201010101" pitchFamily="66" charset="0"/>
              </a:rPr>
              <a:t>–    ябл.</a:t>
            </a:r>
            <a:endParaRPr lang="uk-UA" sz="3600" dirty="0">
              <a:latin typeface="Monotype Corsiva" panose="03010101010201010101" pitchFamily="66" charset="0"/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401546" y="1457663"/>
            <a:ext cx="455016" cy="567661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5387008" y="2518694"/>
            <a:ext cx="711707" cy="586658"/>
            <a:chOff x="5463476" y="3413538"/>
            <a:chExt cx="711707" cy="586658"/>
          </a:xfrm>
        </p:grpSpPr>
        <p:pic>
          <p:nvPicPr>
            <p:cNvPr id="42" name="Рисунок 41">
              <a:extLst>
                <a:ext uri="{FF2B5EF4-FFF2-40B4-BE49-F238E27FC236}">
                  <a16:creationId xmlns="" xmlns:a16="http://schemas.microsoft.com/office/drawing/2014/main" id="{D93B0E4B-1F7B-4126-A842-27F00148D0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66" t="43000" r="66693" b="43158"/>
            <a:stretch/>
          </p:blipFill>
          <p:spPr>
            <a:xfrm>
              <a:off x="5463476" y="3432535"/>
              <a:ext cx="455016" cy="567661"/>
            </a:xfrm>
            <a:prstGeom prst="rect">
              <a:avLst/>
            </a:prstGeom>
          </p:spPr>
        </p:pic>
        <p:pic>
          <p:nvPicPr>
            <p:cNvPr id="46" name="Рисунок 45">
              <a:extLst>
                <a:ext uri="{FF2B5EF4-FFF2-40B4-BE49-F238E27FC236}">
                  <a16:creationId xmlns="" xmlns:a16="http://schemas.microsoft.com/office/drawing/2014/main" id="{34FA8706-1790-47B9-ADC6-821A296B15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5720167" y="3413538"/>
              <a:ext cx="455016" cy="567661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3219332" y="2151827"/>
            <a:ext cx="751917" cy="591261"/>
            <a:chOff x="3314534" y="2948100"/>
            <a:chExt cx="751917" cy="591261"/>
          </a:xfrm>
        </p:grpSpPr>
        <p:pic>
          <p:nvPicPr>
            <p:cNvPr id="50" name="Рисунок 49">
              <a:extLst>
                <a:ext uri="{FF2B5EF4-FFF2-40B4-BE49-F238E27FC236}">
                  <a16:creationId xmlns="" xmlns:a16="http://schemas.microsoft.com/office/drawing/2014/main" id="{DCE11F0F-5553-42C9-9307-07D210DF2B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3314534" y="2971700"/>
              <a:ext cx="455016" cy="567661"/>
            </a:xfrm>
            <a:prstGeom prst="rect">
              <a:avLst/>
            </a:prstGeom>
          </p:spPr>
        </p:pic>
        <p:pic>
          <p:nvPicPr>
            <p:cNvPr id="52" name="Рисунок 51">
              <a:extLst>
                <a:ext uri="{FF2B5EF4-FFF2-40B4-BE49-F238E27FC236}">
                  <a16:creationId xmlns="" xmlns:a16="http://schemas.microsoft.com/office/drawing/2014/main" id="{34FA8706-1790-47B9-ADC6-821A296B15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3611435" y="2948100"/>
              <a:ext cx="455016" cy="567661"/>
            </a:xfrm>
            <a:prstGeom prst="rect">
              <a:avLst/>
            </a:prstGeom>
          </p:spPr>
        </p:pic>
      </p:grpSp>
      <p:grpSp>
        <p:nvGrpSpPr>
          <p:cNvPr id="57" name="Группа 56"/>
          <p:cNvGrpSpPr/>
          <p:nvPr/>
        </p:nvGrpSpPr>
        <p:grpSpPr>
          <a:xfrm>
            <a:off x="1420533" y="3594695"/>
            <a:ext cx="711707" cy="586658"/>
            <a:chOff x="3383927" y="2252455"/>
            <a:chExt cx="711707" cy="586658"/>
          </a:xfrm>
        </p:grpSpPr>
        <p:pic>
          <p:nvPicPr>
            <p:cNvPr id="60" name="Рисунок 59">
              <a:extLst>
                <a:ext uri="{FF2B5EF4-FFF2-40B4-BE49-F238E27FC236}">
                  <a16:creationId xmlns="" xmlns:a16="http://schemas.microsoft.com/office/drawing/2014/main" id="{D93B0E4B-1F7B-4126-A842-27F00148D0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66" t="43000" r="66693" b="43158"/>
            <a:stretch/>
          </p:blipFill>
          <p:spPr>
            <a:xfrm>
              <a:off x="3383927" y="2271452"/>
              <a:ext cx="455016" cy="567661"/>
            </a:xfrm>
            <a:prstGeom prst="rect">
              <a:avLst/>
            </a:prstGeom>
          </p:spPr>
        </p:pic>
        <p:pic>
          <p:nvPicPr>
            <p:cNvPr id="62" name="Рисунок 61">
              <a:extLst>
                <a:ext uri="{FF2B5EF4-FFF2-40B4-BE49-F238E27FC236}">
                  <a16:creationId xmlns="" xmlns:a16="http://schemas.microsoft.com/office/drawing/2014/main" id="{34FA8706-1790-47B9-ADC6-821A296B15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3640618" y="2252455"/>
              <a:ext cx="455016" cy="567661"/>
            </a:xfrm>
            <a:prstGeom prst="rect">
              <a:avLst/>
            </a:prstGeom>
          </p:spPr>
        </p:pic>
      </p:grpSp>
      <p:grpSp>
        <p:nvGrpSpPr>
          <p:cNvPr id="64" name="Группа 63"/>
          <p:cNvGrpSpPr/>
          <p:nvPr/>
        </p:nvGrpSpPr>
        <p:grpSpPr>
          <a:xfrm>
            <a:off x="2416287" y="3608940"/>
            <a:ext cx="779529" cy="567662"/>
            <a:chOff x="3314534" y="2971699"/>
            <a:chExt cx="779529" cy="567662"/>
          </a:xfrm>
        </p:grpSpPr>
        <p:pic>
          <p:nvPicPr>
            <p:cNvPr id="66" name="Рисунок 65">
              <a:extLst>
                <a:ext uri="{FF2B5EF4-FFF2-40B4-BE49-F238E27FC236}">
                  <a16:creationId xmlns="" xmlns:a16="http://schemas.microsoft.com/office/drawing/2014/main" id="{DCE11F0F-5553-42C9-9307-07D210DF2B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3314534" y="2971700"/>
              <a:ext cx="455016" cy="567661"/>
            </a:xfrm>
            <a:prstGeom prst="rect">
              <a:avLst/>
            </a:prstGeom>
          </p:spPr>
        </p:pic>
        <p:pic>
          <p:nvPicPr>
            <p:cNvPr id="67" name="Рисунок 66">
              <a:extLst>
                <a:ext uri="{FF2B5EF4-FFF2-40B4-BE49-F238E27FC236}">
                  <a16:creationId xmlns="" xmlns:a16="http://schemas.microsoft.com/office/drawing/2014/main" id="{34FA8706-1790-47B9-ADC6-821A296B15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3639047" y="2971699"/>
              <a:ext cx="455016" cy="567661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3578183" y="3592443"/>
            <a:ext cx="677822" cy="581963"/>
            <a:chOff x="3793018" y="5106992"/>
            <a:chExt cx="677822" cy="581963"/>
          </a:xfrm>
        </p:grpSpPr>
        <p:pic>
          <p:nvPicPr>
            <p:cNvPr id="69" name="Рисунок 68">
              <a:extLst>
                <a:ext uri="{FF2B5EF4-FFF2-40B4-BE49-F238E27FC236}">
                  <a16:creationId xmlns="" xmlns:a16="http://schemas.microsoft.com/office/drawing/2014/main" id="{1AC8A322-BC43-4843-BFCE-48C5133FF8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3793018" y="5121294"/>
              <a:ext cx="455016" cy="567661"/>
            </a:xfrm>
            <a:prstGeom prst="rect">
              <a:avLst/>
            </a:prstGeom>
          </p:spPr>
        </p:pic>
        <p:pic>
          <p:nvPicPr>
            <p:cNvPr id="70" name="Рисунок 69">
              <a:extLst>
                <a:ext uri="{FF2B5EF4-FFF2-40B4-BE49-F238E27FC236}">
                  <a16:creationId xmlns="" xmlns:a16="http://schemas.microsoft.com/office/drawing/2014/main" id="{34FA8706-1790-47B9-ADC6-821A296B15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4015824" y="5106992"/>
              <a:ext cx="455016" cy="567661"/>
            </a:xfrm>
            <a:prstGeom prst="rect">
              <a:avLst/>
            </a:prstGeom>
          </p:spPr>
        </p:pic>
      </p:grpSp>
      <p:grpSp>
        <p:nvGrpSpPr>
          <p:cNvPr id="74" name="Группа 73"/>
          <p:cNvGrpSpPr/>
          <p:nvPr/>
        </p:nvGrpSpPr>
        <p:grpSpPr>
          <a:xfrm>
            <a:off x="3623619" y="4302447"/>
            <a:ext cx="677822" cy="581963"/>
            <a:chOff x="3793018" y="5106992"/>
            <a:chExt cx="677822" cy="581963"/>
          </a:xfrm>
        </p:grpSpPr>
        <p:pic>
          <p:nvPicPr>
            <p:cNvPr id="75" name="Рисунок 74">
              <a:extLst>
                <a:ext uri="{FF2B5EF4-FFF2-40B4-BE49-F238E27FC236}">
                  <a16:creationId xmlns="" xmlns:a16="http://schemas.microsoft.com/office/drawing/2014/main" id="{1AC8A322-BC43-4843-BFCE-48C5133FF8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3793018" y="5121294"/>
              <a:ext cx="455016" cy="567661"/>
            </a:xfrm>
            <a:prstGeom prst="rect">
              <a:avLst/>
            </a:prstGeom>
          </p:spPr>
        </p:pic>
        <p:pic>
          <p:nvPicPr>
            <p:cNvPr id="76" name="Рисунок 75">
              <a:extLst>
                <a:ext uri="{FF2B5EF4-FFF2-40B4-BE49-F238E27FC236}">
                  <a16:creationId xmlns="" xmlns:a16="http://schemas.microsoft.com/office/drawing/2014/main" id="{34FA8706-1790-47B9-ADC6-821A296B15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4015824" y="5106992"/>
              <a:ext cx="455016" cy="567661"/>
            </a:xfrm>
            <a:prstGeom prst="rect">
              <a:avLst/>
            </a:prstGeom>
          </p:spPr>
        </p:pic>
      </p:grpSp>
      <p:pic>
        <p:nvPicPr>
          <p:cNvPr id="53" name="Picture 2" descr="C:\Users\user\Downloads\pngwing.com (20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315" y="3259654"/>
            <a:ext cx="2728226" cy="325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984569" y="1472947"/>
            <a:ext cx="455016" cy="567661"/>
          </a:xfrm>
          <a:prstGeom prst="rect">
            <a:avLst/>
          </a:prstGeom>
        </p:spPr>
      </p:pic>
      <p:sp>
        <p:nvSpPr>
          <p:cNvPr id="8" name="Ліва фігурна дужка 7">
            <a:extLst>
              <a:ext uri="{FF2B5EF4-FFF2-40B4-BE49-F238E27FC236}">
                <a16:creationId xmlns="" xmlns:a16="http://schemas.microsoft.com/office/drawing/2014/main" id="{82279E30-885C-4B85-83C7-A84EAD7B7BB7}"/>
              </a:ext>
            </a:extLst>
          </p:cNvPr>
          <p:cNvSpPr/>
          <p:nvPr/>
        </p:nvSpPr>
        <p:spPr>
          <a:xfrm flipH="1">
            <a:off x="4706668" y="2309858"/>
            <a:ext cx="505409" cy="1064002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7C278DE7-049E-48C0-B006-8508BC782210}"/>
              </a:ext>
            </a:extLst>
          </p:cNvPr>
          <p:cNvSpPr txBox="1"/>
          <p:nvPr/>
        </p:nvSpPr>
        <p:spPr>
          <a:xfrm>
            <a:off x="5995801" y="2537691"/>
            <a:ext cx="9712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600" dirty="0" err="1">
                <a:latin typeface="Monotype Corsiva" panose="03010101010201010101" pitchFamily="66" charset="0"/>
              </a:rPr>
              <a:t>ябл</a:t>
            </a:r>
            <a:r>
              <a:rPr lang="uk-UA" sz="3600" dirty="0">
                <a:latin typeface="Monotype Corsiva" panose="03010101010201010101" pitchFamily="66" charset="0"/>
              </a:rPr>
              <a:t>.</a:t>
            </a:r>
            <a:endParaRPr lang="uk-UA" sz="3600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1077686" y="427471"/>
            <a:ext cx="9954179" cy="68112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 усно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8" name="Прямоугольник: скругленные углы 1">
            <a:extLst>
              <a:ext uri="{FF2B5EF4-FFF2-40B4-BE49-F238E27FC236}">
                <a16:creationId xmlns="" xmlns:a16="http://schemas.microsoft.com/office/drawing/2014/main" id="{D14B6799-B0EC-4BEE-99B8-AB04A7CE5FB7}"/>
              </a:ext>
            </a:extLst>
          </p:cNvPr>
          <p:cNvSpPr/>
          <p:nvPr/>
        </p:nvSpPr>
        <p:spPr>
          <a:xfrm>
            <a:off x="6930112" y="1224522"/>
            <a:ext cx="4626429" cy="22479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bg1"/>
                </a:solidFill>
              </a:rPr>
              <a:t>У кошик поклали 30 яблук. Із них 20 яблук – жовті, а решта – зелені. Скільки зелених яблук  поклали у кошик?</a:t>
            </a:r>
          </a:p>
        </p:txBody>
      </p:sp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69085447-83EF-41C4-B955-1D080D2D78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211" y="1066098"/>
            <a:ext cx="2705164" cy="1381360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31B214AF-AFFF-43F1-B73B-EDF5FFC1ADBA}"/>
              </a:ext>
            </a:extLst>
          </p:cNvPr>
          <p:cNvSpPr txBox="1"/>
          <p:nvPr/>
        </p:nvSpPr>
        <p:spPr>
          <a:xfrm>
            <a:off x="3290149" y="4855805"/>
            <a:ext cx="5411304" cy="13280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dirty="0" smtClean="0"/>
              <a:t>Задача на знаходження доданка</a:t>
            </a:r>
            <a:endParaRPr lang="uk-UA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129724" y="2826124"/>
            <a:ext cx="6046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>
                <a:latin typeface="Monotype Corsiva" panose="03010101010201010101" pitchFamily="66" charset="0"/>
              </a:rPr>
              <a:t> ? </a:t>
            </a:r>
            <a:endParaRPr lang="ru-RU" sz="4000" dirty="0"/>
          </a:p>
        </p:txBody>
      </p:sp>
      <p:sp>
        <p:nvSpPr>
          <p:cNvPr id="77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7328"/>
            <a:ext cx="1035528" cy="1130672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Ст.6 №21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6964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8" grpId="0"/>
      <p:bldP spid="11" grpId="0"/>
      <p:bldP spid="73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5501" b="57838"/>
          <a:stretch/>
        </p:blipFill>
        <p:spPr>
          <a:xfrm>
            <a:off x="915119" y="1113721"/>
            <a:ext cx="10279312" cy="54832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374231" y="2536031"/>
            <a:ext cx="455016" cy="56766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DF32223D-D5D3-4745-BBF8-7241DE88D5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649E3F79-C56A-4CC2-80B8-4946FA2E62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8266630E-8DE3-48DB-8DA0-461205CCF7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5754362" y="2555407"/>
            <a:ext cx="420821" cy="53459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18579685-51E3-4281-9A0C-A753F30C376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34FA8706-1790-47B9-ADC6-821A296B15C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3219332" y="3806657"/>
            <a:ext cx="328692" cy="215770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C9B32A92-A37A-4E58-9050-69E31D11BFED}"/>
              </a:ext>
            </a:extLst>
          </p:cNvPr>
          <p:cNvSpPr txBox="1"/>
          <p:nvPr/>
        </p:nvSpPr>
        <p:spPr>
          <a:xfrm>
            <a:off x="4262709" y="3567409"/>
            <a:ext cx="944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Monotype Corsiva" panose="03010101010201010101" pitchFamily="66" charset="0"/>
              </a:rPr>
              <a:t>(</a:t>
            </a:r>
            <a:r>
              <a:rPr lang="uk-UA" sz="3600" dirty="0" smtClean="0">
                <a:latin typeface="Monotype Corsiva" panose="03010101010201010101" pitchFamily="66" charset="0"/>
              </a:rPr>
              <a:t> д.)</a:t>
            </a:r>
            <a:endParaRPr lang="uk-UA" sz="3600" dirty="0">
              <a:latin typeface="Monotype Corsiva" panose="03010101010201010101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32240" y="368019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Monotype Corsiva" panose="03010101010201010101" pitchFamily="66" charset="0"/>
              </a:rPr>
              <a:t>– </a:t>
            </a:r>
            <a:endParaRPr lang="ru-RU" dirty="0"/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31B214AF-AFFF-43F1-B73B-EDF5FFC1ADBA}"/>
              </a:ext>
            </a:extLst>
          </p:cNvPr>
          <p:cNvSpPr txBox="1"/>
          <p:nvPr/>
        </p:nvSpPr>
        <p:spPr>
          <a:xfrm>
            <a:off x="1264312" y="2176375"/>
            <a:ext cx="3781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Monotype Corsiva" panose="03010101010201010101" pitchFamily="66" charset="0"/>
              </a:rPr>
              <a:t>Хлопчики  </a:t>
            </a:r>
            <a:r>
              <a:rPr lang="uk-UA" sz="3600" dirty="0">
                <a:latin typeface="Monotype Corsiva" panose="03010101010201010101" pitchFamily="66" charset="0"/>
              </a:rPr>
              <a:t>- </a:t>
            </a:r>
            <a:r>
              <a:rPr lang="uk-UA" sz="3600" dirty="0" smtClean="0">
                <a:latin typeface="Monotype Corsiva" panose="03010101010201010101" pitchFamily="66" charset="0"/>
              </a:rPr>
              <a:t>         уч.</a:t>
            </a:r>
            <a:endParaRPr lang="uk-UA" sz="3600" dirty="0">
              <a:latin typeface="Monotype Corsiva" panose="03010101010201010101" pitchFamily="66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31B214AF-AFFF-43F1-B73B-EDF5FFC1ADBA}"/>
              </a:ext>
            </a:extLst>
          </p:cNvPr>
          <p:cNvSpPr txBox="1"/>
          <p:nvPr/>
        </p:nvSpPr>
        <p:spPr>
          <a:xfrm>
            <a:off x="1245651" y="2887679"/>
            <a:ext cx="3473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Monotype Corsiva" panose="03010101010201010101" pitchFamily="66" charset="0"/>
              </a:rPr>
              <a:t>Дівчата –    уч.</a:t>
            </a:r>
            <a:endParaRPr lang="uk-UA" sz="3600" dirty="0">
              <a:latin typeface="Monotype Corsiva" panose="03010101010201010101" pitchFamily="66" charset="0"/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111549" y="-641779"/>
            <a:ext cx="455016" cy="567661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4363491" y="-660775"/>
            <a:ext cx="711707" cy="586658"/>
            <a:chOff x="5463476" y="3413538"/>
            <a:chExt cx="711707" cy="586658"/>
          </a:xfrm>
        </p:grpSpPr>
        <p:pic>
          <p:nvPicPr>
            <p:cNvPr id="42" name="Рисунок 41">
              <a:extLst>
                <a:ext uri="{FF2B5EF4-FFF2-40B4-BE49-F238E27FC236}">
                  <a16:creationId xmlns="" xmlns:a16="http://schemas.microsoft.com/office/drawing/2014/main" id="{D93B0E4B-1F7B-4126-A842-27F00148D0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66" t="43000" r="66693" b="43158"/>
            <a:stretch/>
          </p:blipFill>
          <p:spPr>
            <a:xfrm>
              <a:off x="5463476" y="3432535"/>
              <a:ext cx="455016" cy="567661"/>
            </a:xfrm>
            <a:prstGeom prst="rect">
              <a:avLst/>
            </a:prstGeom>
          </p:spPr>
        </p:pic>
        <p:pic>
          <p:nvPicPr>
            <p:cNvPr id="46" name="Рисунок 45">
              <a:extLst>
                <a:ext uri="{FF2B5EF4-FFF2-40B4-BE49-F238E27FC236}">
                  <a16:creationId xmlns="" xmlns:a16="http://schemas.microsoft.com/office/drawing/2014/main" id="{34FA8706-1790-47B9-ADC6-821A296B15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5720167" y="3413538"/>
              <a:ext cx="455016" cy="567661"/>
            </a:xfrm>
            <a:prstGeom prst="rect">
              <a:avLst/>
            </a:prstGeom>
          </p:spPr>
        </p:pic>
      </p:grpSp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984569" y="1472947"/>
            <a:ext cx="455016" cy="567661"/>
          </a:xfrm>
          <a:prstGeom prst="rect">
            <a:avLst/>
          </a:prstGeom>
        </p:spPr>
      </p:pic>
      <p:sp>
        <p:nvSpPr>
          <p:cNvPr id="8" name="Ліва фігурна дужка 7">
            <a:extLst>
              <a:ext uri="{FF2B5EF4-FFF2-40B4-BE49-F238E27FC236}">
                <a16:creationId xmlns="" xmlns:a16="http://schemas.microsoft.com/office/drawing/2014/main" id="{82279E30-885C-4B85-83C7-A84EAD7B7BB7}"/>
              </a:ext>
            </a:extLst>
          </p:cNvPr>
          <p:cNvSpPr/>
          <p:nvPr/>
        </p:nvSpPr>
        <p:spPr>
          <a:xfrm flipH="1">
            <a:off x="4706668" y="2309858"/>
            <a:ext cx="505409" cy="1064002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7C278DE7-049E-48C0-B006-8508BC782210}"/>
              </a:ext>
            </a:extLst>
          </p:cNvPr>
          <p:cNvSpPr txBox="1"/>
          <p:nvPr/>
        </p:nvSpPr>
        <p:spPr>
          <a:xfrm>
            <a:off x="5995801" y="2537691"/>
            <a:ext cx="9712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600" dirty="0" smtClean="0">
                <a:latin typeface="Monotype Corsiva" panose="03010101010201010101" pitchFamily="66" charset="0"/>
              </a:rPr>
              <a:t>уч.</a:t>
            </a:r>
            <a:endParaRPr lang="uk-UA" sz="3600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1077686" y="427471"/>
            <a:ext cx="9954179" cy="68112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 самостійно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8" name="Прямоугольник: скругленные углы 1">
            <a:extLst>
              <a:ext uri="{FF2B5EF4-FFF2-40B4-BE49-F238E27FC236}">
                <a16:creationId xmlns="" xmlns:a16="http://schemas.microsoft.com/office/drawing/2014/main" id="{D14B6799-B0EC-4BEE-99B8-AB04A7CE5FB7}"/>
              </a:ext>
            </a:extLst>
          </p:cNvPr>
          <p:cNvSpPr/>
          <p:nvPr/>
        </p:nvSpPr>
        <p:spPr>
          <a:xfrm>
            <a:off x="7222349" y="1272226"/>
            <a:ext cx="4015626" cy="16016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bg1"/>
                </a:solidFill>
              </a:rPr>
              <a:t>У класі 27 учнів. Із них – 13  хлопчиків. Скільки </a:t>
            </a:r>
            <a:r>
              <a:rPr lang="uk-UA" sz="2800" dirty="0" err="1">
                <a:solidFill>
                  <a:schemeClr val="bg1"/>
                </a:solidFill>
              </a:rPr>
              <a:t>дівчаток</a:t>
            </a:r>
            <a:r>
              <a:rPr lang="uk-UA" sz="2800" dirty="0">
                <a:solidFill>
                  <a:schemeClr val="bg1"/>
                </a:solidFill>
              </a:rPr>
              <a:t> у класі?</a:t>
            </a:r>
          </a:p>
        </p:txBody>
      </p:sp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69085447-83EF-41C4-B955-1D080D2D78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211" y="1066098"/>
            <a:ext cx="2705164" cy="1381360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31B214AF-AFFF-43F1-B73B-EDF5FFC1ADBA}"/>
              </a:ext>
            </a:extLst>
          </p:cNvPr>
          <p:cNvSpPr txBox="1"/>
          <p:nvPr/>
        </p:nvSpPr>
        <p:spPr>
          <a:xfrm>
            <a:off x="3219332" y="4930915"/>
            <a:ext cx="5279793" cy="13280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dirty="0" smtClean="0"/>
              <a:t>Задача на знаходження доданка</a:t>
            </a:r>
            <a:endParaRPr lang="uk-UA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129724" y="2826124"/>
            <a:ext cx="6046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>
                <a:latin typeface="Monotype Corsiva" panose="03010101010201010101" pitchFamily="66" charset="0"/>
              </a:rPr>
              <a:t> ? </a:t>
            </a:r>
            <a:endParaRPr lang="ru-RU" sz="4000" dirty="0"/>
          </a:p>
        </p:txBody>
      </p:sp>
      <p:sp>
        <p:nvSpPr>
          <p:cNvPr id="77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7328"/>
            <a:ext cx="1077686" cy="1130672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Ст.7 №22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59" name="Picture 2" descr="C:\Users\user\Downloads\pngwing.com (15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604" y="2958486"/>
            <a:ext cx="3077540" cy="222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5" name="Группа 64"/>
          <p:cNvGrpSpPr/>
          <p:nvPr/>
        </p:nvGrpSpPr>
        <p:grpSpPr>
          <a:xfrm>
            <a:off x="1300081" y="3614441"/>
            <a:ext cx="891381" cy="572023"/>
            <a:chOff x="7635646" y="3834312"/>
            <a:chExt cx="891381" cy="572023"/>
          </a:xfrm>
        </p:grpSpPr>
        <p:pic>
          <p:nvPicPr>
            <p:cNvPr id="78" name="Рисунок 77">
              <a:extLst>
                <a:ext uri="{FF2B5EF4-FFF2-40B4-BE49-F238E27FC236}">
                  <a16:creationId xmlns="" xmlns:a16="http://schemas.microsoft.com/office/drawing/2014/main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7635646" y="3834312"/>
              <a:ext cx="455016" cy="567661"/>
            </a:xfrm>
            <a:prstGeom prst="rect">
              <a:avLst/>
            </a:prstGeom>
          </p:spPr>
        </p:pic>
        <p:pic>
          <p:nvPicPr>
            <p:cNvPr id="79" name="Рисунок 78">
              <a:extLst>
                <a:ext uri="{FF2B5EF4-FFF2-40B4-BE49-F238E27FC236}">
                  <a16:creationId xmlns="" xmlns:a16="http://schemas.microsoft.com/office/drawing/2014/main" id="{1A309B92-E806-4B19-BD8C-2FC1C585B5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21" t="43525" r="31307" b="43439"/>
            <a:stretch/>
          </p:blipFill>
          <p:spPr>
            <a:xfrm>
              <a:off x="8106206" y="3871736"/>
              <a:ext cx="420821" cy="534599"/>
            </a:xfrm>
            <a:prstGeom prst="rect">
              <a:avLst/>
            </a:prstGeom>
          </p:spPr>
        </p:pic>
      </p:grpSp>
      <p:grpSp>
        <p:nvGrpSpPr>
          <p:cNvPr id="80" name="Группа 79"/>
          <p:cNvGrpSpPr/>
          <p:nvPr/>
        </p:nvGrpSpPr>
        <p:grpSpPr>
          <a:xfrm>
            <a:off x="2488925" y="3618802"/>
            <a:ext cx="821949" cy="567662"/>
            <a:chOff x="7265500" y="3104112"/>
            <a:chExt cx="821949" cy="567662"/>
          </a:xfrm>
        </p:grpSpPr>
        <p:pic>
          <p:nvPicPr>
            <p:cNvPr id="81" name="Рисунок 80">
              <a:extLst>
                <a:ext uri="{FF2B5EF4-FFF2-40B4-BE49-F238E27FC236}">
                  <a16:creationId xmlns="" xmlns:a16="http://schemas.microsoft.com/office/drawing/2014/main" id="{1AC8A322-BC43-4843-BFCE-48C5133FF8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7265500" y="3104113"/>
              <a:ext cx="455016" cy="567661"/>
            </a:xfrm>
            <a:prstGeom prst="rect">
              <a:avLst/>
            </a:prstGeom>
          </p:spPr>
        </p:pic>
        <p:pic>
          <p:nvPicPr>
            <p:cNvPr id="82" name="Рисунок 81">
              <a:extLst>
                <a:ext uri="{FF2B5EF4-FFF2-40B4-BE49-F238E27FC236}">
                  <a16:creationId xmlns="" xmlns:a16="http://schemas.microsoft.com/office/drawing/2014/main" id="{D93B0E4B-1F7B-4126-A842-27F00148D0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66" t="43000" r="66693" b="43158"/>
            <a:stretch/>
          </p:blipFill>
          <p:spPr>
            <a:xfrm>
              <a:off x="7632433" y="3104112"/>
              <a:ext cx="455016" cy="567661"/>
            </a:xfrm>
            <a:prstGeom prst="rect">
              <a:avLst/>
            </a:prstGeom>
          </p:spPr>
        </p:pic>
      </p:grpSp>
      <p:grpSp>
        <p:nvGrpSpPr>
          <p:cNvPr id="83" name="Группа 82"/>
          <p:cNvGrpSpPr/>
          <p:nvPr/>
        </p:nvGrpSpPr>
        <p:grpSpPr>
          <a:xfrm>
            <a:off x="3548024" y="3590512"/>
            <a:ext cx="807984" cy="624241"/>
            <a:chOff x="588385" y="3070109"/>
            <a:chExt cx="807984" cy="624241"/>
          </a:xfrm>
        </p:grpSpPr>
        <p:pic>
          <p:nvPicPr>
            <p:cNvPr id="84" name="Рисунок 83">
              <a:extLst>
                <a:ext uri="{FF2B5EF4-FFF2-40B4-BE49-F238E27FC236}">
                  <a16:creationId xmlns="" xmlns:a16="http://schemas.microsoft.com/office/drawing/2014/main" id="{569BEFE1-71C2-4A73-A615-C92D99449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588385" y="3084394"/>
              <a:ext cx="488918" cy="609956"/>
            </a:xfrm>
            <a:prstGeom prst="rect">
              <a:avLst/>
            </a:prstGeom>
          </p:spPr>
        </p:pic>
        <p:pic>
          <p:nvPicPr>
            <p:cNvPr id="85" name="Рисунок 84">
              <a:extLst>
                <a:ext uri="{FF2B5EF4-FFF2-40B4-BE49-F238E27FC236}">
                  <a16:creationId xmlns="" xmlns:a16="http://schemas.microsoft.com/office/drawing/2014/main" id="{7AA62F5F-8E9F-4758-87A7-86AD87DB95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13" t="43000" r="58246" b="43158"/>
            <a:stretch/>
          </p:blipFill>
          <p:spPr>
            <a:xfrm>
              <a:off x="907451" y="3070109"/>
              <a:ext cx="488918" cy="609956"/>
            </a:xfrm>
            <a:prstGeom prst="rect">
              <a:avLst/>
            </a:prstGeom>
          </p:spPr>
        </p:pic>
      </p:grp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31B214AF-AFFF-43F1-B73B-EDF5FFC1ADBA}"/>
              </a:ext>
            </a:extLst>
          </p:cNvPr>
          <p:cNvSpPr txBox="1"/>
          <p:nvPr/>
        </p:nvSpPr>
        <p:spPr>
          <a:xfrm>
            <a:off x="4651419" y="4351710"/>
            <a:ext cx="3207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дівчаток у класі.</a:t>
            </a:r>
          </a:p>
        </p:txBody>
      </p:sp>
      <p:grpSp>
        <p:nvGrpSpPr>
          <p:cNvPr id="87" name="Группа 86"/>
          <p:cNvGrpSpPr/>
          <p:nvPr/>
        </p:nvGrpSpPr>
        <p:grpSpPr>
          <a:xfrm>
            <a:off x="3927235" y="4320959"/>
            <a:ext cx="807807" cy="609956"/>
            <a:chOff x="588385" y="3084394"/>
            <a:chExt cx="807807" cy="609956"/>
          </a:xfrm>
        </p:grpSpPr>
        <p:pic>
          <p:nvPicPr>
            <p:cNvPr id="88" name="Рисунок 87">
              <a:extLst>
                <a:ext uri="{FF2B5EF4-FFF2-40B4-BE49-F238E27FC236}">
                  <a16:creationId xmlns="" xmlns:a16="http://schemas.microsoft.com/office/drawing/2014/main" id="{569BEFE1-71C2-4A73-A615-C92D99449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588385" y="3084394"/>
              <a:ext cx="488918" cy="609956"/>
            </a:xfrm>
            <a:prstGeom prst="rect">
              <a:avLst/>
            </a:prstGeom>
          </p:spPr>
        </p:pic>
        <p:pic>
          <p:nvPicPr>
            <p:cNvPr id="89" name="Рисунок 88">
              <a:extLst>
                <a:ext uri="{FF2B5EF4-FFF2-40B4-BE49-F238E27FC236}">
                  <a16:creationId xmlns="" xmlns:a16="http://schemas.microsoft.com/office/drawing/2014/main" id="{7AA62F5F-8E9F-4758-87A7-86AD87DB95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13" t="43000" r="58246" b="43158"/>
            <a:stretch/>
          </p:blipFill>
          <p:spPr>
            <a:xfrm>
              <a:off x="907274" y="3084394"/>
              <a:ext cx="488918" cy="609956"/>
            </a:xfrm>
            <a:prstGeom prst="rect">
              <a:avLst/>
            </a:prstGeom>
          </p:spPr>
        </p:pic>
      </p:grp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578183" y="2212865"/>
            <a:ext cx="455016" cy="56766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978953" y="2212865"/>
            <a:ext cx="455016" cy="567661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80" t="63032" b="12504"/>
          <a:stretch/>
        </p:blipFill>
        <p:spPr>
          <a:xfrm>
            <a:off x="1245651" y="4096172"/>
            <a:ext cx="2609142" cy="1066155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390014" y="1472947"/>
            <a:ext cx="455016" cy="56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049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11" grpId="0"/>
      <p:bldP spid="73" grpId="0" animBg="1"/>
      <p:bldP spid="9" grpId="0"/>
      <p:bldP spid="8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1054100" y="603386"/>
            <a:ext cx="10212614" cy="65935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Склади задачу  про транспорт, у якій потрібно знайти невідомий доданок.</a:t>
            </a:r>
          </a:p>
        </p:txBody>
      </p:sp>
      <p:pic>
        <p:nvPicPr>
          <p:cNvPr id="1026" name="Picture 2" descr="C:\Users\user\Downloads\pngwing.com (22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85" y="1766677"/>
            <a:ext cx="5476465" cy="346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ownloads\pngwing.com (23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87886" y="2678543"/>
            <a:ext cx="2632968" cy="153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user\Downloads\pngwing.com (23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75612" y="3500935"/>
            <a:ext cx="2591102" cy="151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7328"/>
            <a:ext cx="1077686" cy="1130672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Ст.7 №23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1684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1077686" y="506004"/>
            <a:ext cx="10058400" cy="69013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Назви числа, пропущені в </a:t>
            </a:r>
            <a:r>
              <a:rPr lang="uk-UA" sz="3600" b="1" dirty="0" err="1">
                <a:solidFill>
                  <a:schemeClr val="bg1"/>
                </a:solidFill>
              </a:rPr>
              <a:t>рівностях</a:t>
            </a:r>
            <a:r>
              <a:rPr lang="uk-UA" sz="36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55191" y="1477735"/>
            <a:ext cx="3428602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23+ __=24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8453256" y="1477735"/>
            <a:ext cx="2291012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__</a:t>
            </a:r>
            <a:r>
              <a:rPr lang="ru-RU" sz="4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+ 7=12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260386" y="2903949"/>
            <a:ext cx="2576346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35+ __=40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8403101" y="2894127"/>
            <a:ext cx="2733441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__</a:t>
            </a:r>
            <a:r>
              <a:rPr lang="ru-RU" sz="4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+50=100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96172" y="1477735"/>
            <a:ext cx="4764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362037" y="2894127"/>
            <a:ext cx="4764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8405289" y="2873539"/>
            <a:ext cx="7681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50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8614068" y="1477734"/>
            <a:ext cx="4764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</a:p>
        </p:txBody>
      </p:sp>
      <p:pic>
        <p:nvPicPr>
          <p:cNvPr id="5122" name="Picture 2" descr="C:\Users\user\Downloads\hotpng.com (22)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1"/>
          <a:stretch/>
        </p:blipFill>
        <p:spPr bwMode="auto">
          <a:xfrm flipH="1">
            <a:off x="1054100" y="1310693"/>
            <a:ext cx="2703398" cy="441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7328"/>
            <a:ext cx="1077686" cy="1130672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Ст.7 №24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2255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/>
      <p:bldP spid="32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45663" y="544287"/>
            <a:ext cx="10459978" cy="71845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Котру годину  показує кожний </a:t>
            </a:r>
            <a:r>
              <a:rPr lang="uk-UA" sz="3200" b="1" dirty="0" smtClean="0">
                <a:solidFill>
                  <a:schemeClr val="bg1"/>
                </a:solidFill>
              </a:rPr>
              <a:t>годинник вранці, ввечері?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изолированные часы предпосылки 3d сделали белизну стены 7 часов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2" t="4471" r="6996" b="4591"/>
          <a:stretch/>
        </p:blipFill>
        <p:spPr bwMode="auto">
          <a:xfrm>
            <a:off x="972000" y="1476000"/>
            <a:ext cx="2808000" cy="2844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Английский - часы, время - Английский язык, граммати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397" y="1336219"/>
            <a:ext cx="3170600" cy="29559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Портативная Bluetooth колонка c часами A-65 - купить по выгодной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1" t="30021" r="18419" b="33434"/>
          <a:stretch/>
        </p:blipFill>
        <p:spPr bwMode="auto">
          <a:xfrm>
            <a:off x="7805203" y="1828345"/>
            <a:ext cx="3500438" cy="197167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3976" y="4263573"/>
            <a:ext cx="1945931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7 год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98087" y="4148072"/>
            <a:ext cx="3187219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11год 20хв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156549" y="4070719"/>
            <a:ext cx="332668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 год 35хв </a:t>
            </a:r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7328"/>
            <a:ext cx="1077686" cy="1130672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Ст.7 №25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14558" y="5141198"/>
            <a:ext cx="1975349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19 </a:t>
            </a:r>
            <a:r>
              <a:rPr lang="ru-RU" sz="4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год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289778" y="5128416"/>
            <a:ext cx="3187219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23год </a:t>
            </a:r>
            <a:r>
              <a:rPr lang="ru-RU" sz="4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20хв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156549" y="5094570"/>
            <a:ext cx="332668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14 </a:t>
            </a:r>
            <a:r>
              <a:rPr lang="ru-RU" sz="4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год 35хв </a:t>
            </a:r>
          </a:p>
        </p:txBody>
      </p:sp>
    </p:spTree>
    <p:extLst>
      <p:ext uri="{BB962C8B-B14F-4D97-AF65-F5344CB8AC3E}">
        <p14:creationId xmlns:p14="http://schemas.microsoft.com/office/powerpoint/2010/main" val="30697000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5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225142" y="591808"/>
            <a:ext cx="5608865" cy="6341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sp>
        <p:nvSpPr>
          <p:cNvPr id="5" name="Прямокутник: округлені кути 5">
            <a:extLst>
              <a:ext uri="{FF2B5EF4-FFF2-40B4-BE49-F238E27FC236}">
                <a16:creationId xmlns="" xmlns:a16="http://schemas.microsoft.com/office/drawing/2014/main" id="{F35B1DC1-1FB4-485D-B536-AB95778CE417}"/>
              </a:ext>
            </a:extLst>
          </p:cNvPr>
          <p:cNvSpPr/>
          <p:nvPr/>
        </p:nvSpPr>
        <p:spPr>
          <a:xfrm>
            <a:off x="5253953" y="1820159"/>
            <a:ext cx="5432653" cy="13367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На сторінці </a:t>
            </a:r>
            <a:r>
              <a:rPr lang="uk-UA" sz="3200" b="1" dirty="0" smtClean="0">
                <a:solidFill>
                  <a:schemeClr val="bg1"/>
                </a:solidFill>
              </a:rPr>
              <a:t>7 </a:t>
            </a:r>
            <a:r>
              <a:rPr lang="uk-UA" sz="3200" b="1" dirty="0">
                <a:solidFill>
                  <a:schemeClr val="bg1"/>
                </a:solidFill>
              </a:rPr>
              <a:t>розв’язати вирази </a:t>
            </a:r>
            <a:r>
              <a:rPr lang="uk-UA" sz="3200" b="1" dirty="0" smtClean="0">
                <a:solidFill>
                  <a:schemeClr val="bg1"/>
                </a:solidFill>
              </a:rPr>
              <a:t>№27 </a:t>
            </a:r>
            <a:r>
              <a:rPr lang="uk-UA" sz="3200" b="1" dirty="0">
                <a:solidFill>
                  <a:schemeClr val="bg1"/>
                </a:solidFill>
              </a:rPr>
              <a:t>та задачу </a:t>
            </a:r>
            <a:r>
              <a:rPr lang="uk-UA" sz="3200" b="1" dirty="0" smtClean="0">
                <a:solidFill>
                  <a:schemeClr val="bg1"/>
                </a:solidFill>
              </a:rPr>
              <a:t>№26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9" b="10000"/>
          <a:stretch/>
        </p:blipFill>
        <p:spPr>
          <a:xfrm>
            <a:off x="1088585" y="444237"/>
            <a:ext cx="3755558" cy="2751844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1026" name="Picture 2" descr="D:\3 клас\03 МАТЕМ\Листопад\01 Повторення вивченого в 2 кл\№003-Дії додавання та їхні компоненти. Годинник, час\2025-08-21_1430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485" y="3472544"/>
            <a:ext cx="9304121" cy="209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6964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278402" y="1315328"/>
            <a:ext cx="2744031" cy="2446555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059" y="1315328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78022" y="350262"/>
            <a:ext cx="8732066" cy="7463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pic>
        <p:nvPicPr>
          <p:cNvPr id="5122" name="Picture 2" descr="Милая девушка поет с микрофоном | Бесплатно вектор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286" y="2180027"/>
            <a:ext cx="2449604" cy="425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5561596" y="1315329"/>
            <a:ext cx="4438932" cy="10440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Яке завдання на </a:t>
            </a:r>
            <a:r>
              <a:rPr lang="uk-UA" sz="2400" b="1" dirty="0" err="1" smtClean="0">
                <a:solidFill>
                  <a:schemeClr val="bg1"/>
                </a:solidFill>
              </a:rPr>
              <a:t>уроці</a:t>
            </a:r>
            <a:r>
              <a:rPr lang="uk-UA" sz="2400" b="1" dirty="0" smtClean="0">
                <a:solidFill>
                  <a:schemeClr val="bg1"/>
                </a:solidFill>
              </a:rPr>
              <a:t> було найлегшим? Найважчим?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026" y="2881629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083629" y="2837657"/>
            <a:ext cx="4025645" cy="1088021"/>
          </a:xfrm>
          <a:prstGeom prst="roundRect">
            <a:avLst/>
          </a:prstGeom>
          <a:solidFill>
            <a:srgbClr val="9A57C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 називаються числа при додаванні?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400" y="4421755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3918857" y="4424193"/>
            <a:ext cx="4429482" cy="10416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 знайти невідомий доданок?</a:t>
            </a:r>
            <a:endParaRPr lang="ru-RU" sz="24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656859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1093320" y="1777855"/>
            <a:ext cx="4163091" cy="2091589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Подивись на компас з  результатами роботи на уроці. У кожного вони свої. 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Чи справдились твої очікування на урок?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6" name="AutoShape 2" descr="Digital Compass for Android, Aplikacije na Google Play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Digital Compass for Android, Aplikacije na Google Play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Приложения в Google Play – Умный компас - Цифровой компас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7" t="10493" r="10709" b="10498"/>
          <a:stretch/>
        </p:blipFill>
        <p:spPr bwMode="auto">
          <a:xfrm>
            <a:off x="6833087" y="2496376"/>
            <a:ext cx="2988000" cy="298800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7210056" y="1478917"/>
            <a:ext cx="2234061" cy="883276"/>
          </a:xfrm>
          <a:prstGeom prst="round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Позитивні емоції</a:t>
            </a:r>
            <a:endParaRPr lang="uk-UA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46891" y="3460814"/>
            <a:ext cx="1616366" cy="10591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Успішна робота</a:t>
            </a:r>
            <a:endParaRPr lang="uk-UA" sz="28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933981" y="3339882"/>
            <a:ext cx="1616366" cy="10591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Цікаві знання</a:t>
            </a:r>
            <a:endParaRPr lang="uk-UA" sz="28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675646" y="5484376"/>
            <a:ext cx="1616366" cy="10591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Нові вміння</a:t>
            </a:r>
            <a:endParaRPr lang="uk-UA" sz="28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319181" y="634506"/>
            <a:ext cx="9422983" cy="822643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Рефлексія за уявним компасом</a:t>
            </a:r>
            <a:endParaRPr lang="uk-UA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0044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19201" y="570729"/>
            <a:ext cx="9677400" cy="61581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sp>
        <p:nvSpPr>
          <p:cNvPr id="8" name="Прямокутник: округлені кути 5">
            <a:extLst>
              <a:ext uri="{FF2B5EF4-FFF2-40B4-BE49-F238E27FC236}">
                <a16:creationId xmlns="" xmlns:a16="http://schemas.microsoft.com/office/drawing/2014/main" id="{1355F926-84C1-4534-9CB2-319E2B5CC316}"/>
              </a:ext>
            </a:extLst>
          </p:cNvPr>
          <p:cNvSpPr/>
          <p:nvPr/>
        </p:nvSpPr>
        <p:spPr>
          <a:xfrm>
            <a:off x="4441371" y="1793704"/>
            <a:ext cx="6455230" cy="255389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rgbClr val="7030A0"/>
                </a:solidFill>
              </a:rPr>
              <a:t>Ось дзвінок сигнал подав —</a:t>
            </a:r>
            <a:endParaRPr lang="ru-RU" sz="3600" b="1" dirty="0">
              <a:solidFill>
                <a:srgbClr val="7030A0"/>
              </a:solidFill>
            </a:endParaRPr>
          </a:p>
          <a:p>
            <a:pPr algn="ctr"/>
            <a:r>
              <a:rPr lang="uk-UA" sz="3600" b="1" dirty="0">
                <a:solidFill>
                  <a:srgbClr val="7030A0"/>
                </a:solidFill>
              </a:rPr>
              <a:t>До роботи час настав.</a:t>
            </a:r>
            <a:endParaRPr lang="ru-RU" sz="3600" b="1" dirty="0">
              <a:solidFill>
                <a:srgbClr val="7030A0"/>
              </a:solidFill>
            </a:endParaRPr>
          </a:p>
          <a:p>
            <a:pPr algn="ctr"/>
            <a:r>
              <a:rPr lang="uk-UA" sz="3600" b="1" dirty="0">
                <a:solidFill>
                  <a:srgbClr val="7030A0"/>
                </a:solidFill>
              </a:rPr>
              <a:t>Ось і ми часу не гаймо,</a:t>
            </a:r>
            <a:endParaRPr lang="ru-RU" sz="3600" b="1" dirty="0">
              <a:solidFill>
                <a:srgbClr val="7030A0"/>
              </a:solidFill>
            </a:endParaRPr>
          </a:p>
          <a:p>
            <a:pPr algn="ctr"/>
            <a:r>
              <a:rPr lang="uk-UA" sz="3600" b="1" dirty="0">
                <a:solidFill>
                  <a:srgbClr val="7030A0"/>
                </a:solidFill>
              </a:rPr>
              <a:t>А урок свій починаймо.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user\Desktop\математика\Новая папка\діти  та школа для презентац\1088549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0"/>
          <a:stretch/>
        </p:blipFill>
        <p:spPr bwMode="auto">
          <a:xfrm>
            <a:off x="1219201" y="1793704"/>
            <a:ext cx="2917370" cy="2804059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8241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82292" y="592500"/>
            <a:ext cx="10460622" cy="822643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Налаштуйся </a:t>
            </a:r>
            <a:r>
              <a:rPr lang="uk-UA" sz="3600" b="1" dirty="0">
                <a:solidFill>
                  <a:schemeClr val="bg1"/>
                </a:solidFill>
              </a:rPr>
              <a:t>на </a:t>
            </a:r>
            <a:r>
              <a:rPr lang="uk-UA" sz="3600" b="1" dirty="0" smtClean="0">
                <a:solidFill>
                  <a:schemeClr val="bg1"/>
                </a:solidFill>
              </a:rPr>
              <a:t>роботу за уявним компасом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295400" y="1791438"/>
            <a:ext cx="3897086" cy="3118019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Уяви, що в тебе є твій внутрішній компас. 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Його стрілка показує на результати роботи. 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 кожного вони свої. 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Вибери, що ти очікуєш від уроку.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6" name="AutoShape 2" descr="Digital Compass for Android, Aplikacije na Google Play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Digital Compass for Android, Aplikacije na Google Play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Приложения в Google Play – Умный компас - Цифровой компас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7" t="10493" r="10709" b="10498"/>
          <a:stretch/>
        </p:blipFill>
        <p:spPr bwMode="auto">
          <a:xfrm>
            <a:off x="7164000" y="2375444"/>
            <a:ext cx="2988000" cy="298800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7527313" y="1457149"/>
            <a:ext cx="2234061" cy="883276"/>
          </a:xfrm>
          <a:prstGeom prst="round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Позитивні емоції</a:t>
            </a:r>
            <a:endParaRPr lang="uk-UA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47634" y="3339882"/>
            <a:ext cx="1616366" cy="10591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Успішна робота</a:t>
            </a:r>
            <a:endParaRPr lang="uk-UA" sz="28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152000" y="3219797"/>
            <a:ext cx="1616366" cy="10591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Цікаві знання</a:t>
            </a:r>
            <a:endParaRPr lang="uk-UA" sz="28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849817" y="5363444"/>
            <a:ext cx="1616366" cy="10591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Нові вміння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1597377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43D51A2-932C-4596-ACA7-C741AC68A6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42"/>
          <a:stretch/>
        </p:blipFill>
        <p:spPr>
          <a:xfrm>
            <a:off x="8661949" y="1382392"/>
            <a:ext cx="2592180" cy="275038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98318" y="556736"/>
            <a:ext cx="10209100" cy="61581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Перевірка </a:t>
            </a:r>
            <a:r>
              <a:rPr lang="uk-UA" sz="4000" b="1" dirty="0" smtClean="0">
                <a:solidFill>
                  <a:schemeClr val="bg1"/>
                </a:solidFill>
              </a:rPr>
              <a:t>домашніх вправ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5028" y="3410635"/>
            <a:ext cx="7663629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/>
              <a:t>№ </a:t>
            </a:r>
            <a:r>
              <a:rPr lang="uk-UA" sz="2800" b="1" dirty="0" smtClean="0"/>
              <a:t>17. Прочитайте </a:t>
            </a:r>
            <a:r>
              <a:rPr lang="uk-UA" sz="2800" b="1" dirty="0"/>
              <a:t>вираз і його значення.</a:t>
            </a:r>
            <a:endParaRPr lang="ru-RU" sz="2800" b="1" dirty="0"/>
          </a:p>
          <a:p>
            <a:r>
              <a:rPr lang="uk-UA" sz="2800" b="1" dirty="0"/>
              <a:t>№ </a:t>
            </a:r>
            <a:r>
              <a:rPr lang="uk-UA" sz="2800" b="1" dirty="0" smtClean="0"/>
              <a:t>18. Прочитайте </a:t>
            </a:r>
            <a:r>
              <a:rPr lang="uk-UA" sz="2800" b="1" dirty="0" err="1"/>
              <a:t>розв</a:t>
            </a:r>
            <a:r>
              <a:rPr lang="ru-RU" sz="2800" b="1" dirty="0"/>
              <a:t>’</a:t>
            </a:r>
            <a:r>
              <a:rPr lang="uk-UA" sz="2800" b="1" dirty="0" err="1"/>
              <a:t>язок</a:t>
            </a:r>
            <a:r>
              <a:rPr lang="uk-UA" sz="2800" b="1" dirty="0"/>
              <a:t> задачі і відповідь</a:t>
            </a:r>
            <a:endParaRPr lang="ru-RU" sz="2800" b="1" dirty="0"/>
          </a:p>
        </p:txBody>
      </p:sp>
      <p:pic>
        <p:nvPicPr>
          <p:cNvPr id="8" name="Picture 2" descr="D:\3 клас\03 МАТЕМ\Листопад\01 Повторення вивченого в 2 кл\№002-Грошові одиниці. Додавання і віднімання частинами. Задач на знаходження невідомого від’ємника\2025-08-21_1130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18" y="1382392"/>
            <a:ext cx="7663631" cy="1919386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45028" y="4431277"/>
            <a:ext cx="7663629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Задача 18</a:t>
            </a:r>
          </a:p>
          <a:p>
            <a:r>
              <a:rPr lang="uk-UA" sz="2800" b="1" dirty="0" smtClean="0"/>
              <a:t>27-10 = 17 (</a:t>
            </a:r>
            <a:r>
              <a:rPr lang="uk-UA" sz="2800" b="1" dirty="0" err="1" smtClean="0"/>
              <a:t>тр</a:t>
            </a:r>
            <a:r>
              <a:rPr lang="uk-UA" sz="2800" b="1" dirty="0" smtClean="0"/>
              <a:t>.)</a:t>
            </a:r>
          </a:p>
          <a:p>
            <a:r>
              <a:rPr lang="uk-UA" sz="2800" b="1" dirty="0" smtClean="0"/>
              <a:t>Відповідь: 17 трамваїв залишилось у депо.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84593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890" y="599566"/>
            <a:ext cx="9893146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072151512"/>
              </p:ext>
            </p:extLst>
          </p:nvPr>
        </p:nvGraphicFramePr>
        <p:xfrm>
          <a:off x="649994" y="1577459"/>
          <a:ext cx="10785513" cy="427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83588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1251" y="490061"/>
            <a:ext cx="10405640" cy="85363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Усний рахунок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9E27364-CDCC-46EF-BA9E-472600CF43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4"/>
          <a:stretch/>
        </p:blipFill>
        <p:spPr>
          <a:xfrm>
            <a:off x="8675914" y="1452336"/>
            <a:ext cx="2620977" cy="3737917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1DBD960-135B-4636-91CE-39A8108FDCAD}"/>
              </a:ext>
            </a:extLst>
          </p:cNvPr>
          <p:cNvSpPr txBox="1"/>
          <p:nvPr/>
        </p:nvSpPr>
        <p:spPr>
          <a:xfrm>
            <a:off x="4256193" y="1452336"/>
            <a:ext cx="2769641" cy="64633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від </a:t>
            </a:r>
            <a:r>
              <a:rPr lang="uk-UA" sz="3600" b="1" dirty="0">
                <a:solidFill>
                  <a:srgbClr val="00B050"/>
                </a:solidFill>
              </a:rPr>
              <a:t>58</a:t>
            </a:r>
            <a:r>
              <a:rPr lang="uk-UA" sz="3600" b="1" dirty="0">
                <a:solidFill>
                  <a:srgbClr val="2F3242"/>
                </a:solidFill>
              </a:rPr>
              <a:t> </a:t>
            </a:r>
            <a:r>
              <a:rPr lang="uk-UA" sz="3600" b="1" dirty="0">
                <a:solidFill>
                  <a:srgbClr val="7030A0"/>
                </a:solidFill>
              </a:rPr>
              <a:t>до</a:t>
            </a:r>
            <a:r>
              <a:rPr lang="uk-UA" sz="3600" b="1" dirty="0">
                <a:solidFill>
                  <a:srgbClr val="2F3242"/>
                </a:solidFill>
              </a:rPr>
              <a:t> </a:t>
            </a:r>
            <a:r>
              <a:rPr lang="uk-UA" sz="3600" b="1" dirty="0" smtClean="0">
                <a:solidFill>
                  <a:srgbClr val="FF0000"/>
                </a:solidFill>
              </a:rPr>
              <a:t>63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415EB7D-2387-44A8-A005-3EFD99368219}"/>
              </a:ext>
            </a:extLst>
          </p:cNvPr>
          <p:cNvSpPr txBox="1"/>
          <p:nvPr/>
        </p:nvSpPr>
        <p:spPr>
          <a:xfrm>
            <a:off x="891250" y="2111266"/>
            <a:ext cx="2781215" cy="64633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від</a:t>
            </a:r>
            <a:r>
              <a:rPr lang="uk-UA" sz="3600" b="1" dirty="0">
                <a:solidFill>
                  <a:srgbClr val="2F3242"/>
                </a:solidFill>
              </a:rPr>
              <a:t> </a:t>
            </a:r>
            <a:r>
              <a:rPr lang="uk-UA" sz="3600" b="1" dirty="0">
                <a:solidFill>
                  <a:srgbClr val="00B050"/>
                </a:solidFill>
              </a:rPr>
              <a:t>45</a:t>
            </a:r>
            <a:r>
              <a:rPr lang="uk-UA" sz="3600" b="1" dirty="0">
                <a:solidFill>
                  <a:srgbClr val="2F3242"/>
                </a:solidFill>
              </a:rPr>
              <a:t> </a:t>
            </a:r>
            <a:r>
              <a:rPr lang="uk-UA" sz="3600" b="1" dirty="0">
                <a:solidFill>
                  <a:srgbClr val="7030A0"/>
                </a:solidFill>
              </a:rPr>
              <a:t>до</a:t>
            </a:r>
            <a:r>
              <a:rPr lang="uk-UA" sz="3600" b="1" dirty="0">
                <a:solidFill>
                  <a:srgbClr val="2F3242"/>
                </a:solidFill>
              </a:rPr>
              <a:t> </a:t>
            </a:r>
            <a:r>
              <a:rPr lang="uk-UA" sz="3600" b="1" dirty="0">
                <a:solidFill>
                  <a:srgbClr val="FF0000"/>
                </a:solidFill>
              </a:rPr>
              <a:t>54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62995E3-5ADF-4FD5-8045-EEA19D1DF42D}"/>
              </a:ext>
            </a:extLst>
          </p:cNvPr>
          <p:cNvSpPr txBox="1"/>
          <p:nvPr/>
        </p:nvSpPr>
        <p:spPr>
          <a:xfrm>
            <a:off x="4256190" y="2114142"/>
            <a:ext cx="2769641" cy="64633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від</a:t>
            </a:r>
            <a:r>
              <a:rPr lang="uk-UA" sz="3600" b="1" dirty="0">
                <a:solidFill>
                  <a:srgbClr val="2F3242"/>
                </a:solidFill>
              </a:rPr>
              <a:t> </a:t>
            </a:r>
            <a:r>
              <a:rPr lang="uk-UA" sz="3600" b="1" dirty="0" smtClean="0">
                <a:solidFill>
                  <a:srgbClr val="00B050"/>
                </a:solidFill>
              </a:rPr>
              <a:t>91</a:t>
            </a:r>
            <a:r>
              <a:rPr lang="uk-UA" sz="3600" b="1" dirty="0" smtClean="0">
                <a:solidFill>
                  <a:srgbClr val="2F3242"/>
                </a:solidFill>
              </a:rPr>
              <a:t> </a:t>
            </a:r>
            <a:r>
              <a:rPr lang="uk-UA" sz="3600" b="1" dirty="0">
                <a:solidFill>
                  <a:srgbClr val="7030A0"/>
                </a:solidFill>
              </a:rPr>
              <a:t>до</a:t>
            </a:r>
            <a:r>
              <a:rPr lang="uk-UA" sz="3600" b="1" dirty="0">
                <a:solidFill>
                  <a:srgbClr val="2F3242"/>
                </a:solidFill>
              </a:rPr>
              <a:t> </a:t>
            </a:r>
            <a:r>
              <a:rPr lang="uk-UA" sz="3600" b="1" dirty="0" smtClean="0">
                <a:solidFill>
                  <a:srgbClr val="FF0000"/>
                </a:solidFill>
              </a:rPr>
              <a:t>87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11679" y="2903330"/>
            <a:ext cx="6134582" cy="569213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Назви вирази, що мають значення 82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1251" y="1452336"/>
            <a:ext cx="2781214" cy="571249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7030A0"/>
                </a:solidFill>
              </a:rPr>
              <a:t>Полічи…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2AB22E0-2B64-445E-A896-8F420943389D}"/>
              </a:ext>
            </a:extLst>
          </p:cNvPr>
          <p:cNvSpPr txBox="1"/>
          <p:nvPr/>
        </p:nvSpPr>
        <p:spPr>
          <a:xfrm>
            <a:off x="927618" y="3739866"/>
            <a:ext cx="1744623" cy="64633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82 + 0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92AB22E0-2B64-445E-A896-8F420943389D}"/>
              </a:ext>
            </a:extLst>
          </p:cNvPr>
          <p:cNvSpPr txBox="1"/>
          <p:nvPr/>
        </p:nvSpPr>
        <p:spPr>
          <a:xfrm>
            <a:off x="927618" y="4538597"/>
            <a:ext cx="1744623" cy="64633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80 + 2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92AB22E0-2B64-445E-A896-8F420943389D}"/>
              </a:ext>
            </a:extLst>
          </p:cNvPr>
          <p:cNvSpPr txBox="1"/>
          <p:nvPr/>
        </p:nvSpPr>
        <p:spPr>
          <a:xfrm>
            <a:off x="2829882" y="3739865"/>
            <a:ext cx="1744623" cy="64633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84 – 20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92AB22E0-2B64-445E-A896-8F420943389D}"/>
              </a:ext>
            </a:extLst>
          </p:cNvPr>
          <p:cNvSpPr txBox="1"/>
          <p:nvPr/>
        </p:nvSpPr>
        <p:spPr>
          <a:xfrm>
            <a:off x="4768698" y="3739864"/>
            <a:ext cx="1744623" cy="64633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81 + 1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92AB22E0-2B64-445E-A896-8F420943389D}"/>
              </a:ext>
            </a:extLst>
          </p:cNvPr>
          <p:cNvSpPr txBox="1"/>
          <p:nvPr/>
        </p:nvSpPr>
        <p:spPr>
          <a:xfrm>
            <a:off x="2877404" y="4538597"/>
            <a:ext cx="1744623" cy="64633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93 – 11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92AB22E0-2B64-445E-A896-8F420943389D}"/>
              </a:ext>
            </a:extLst>
          </p:cNvPr>
          <p:cNvSpPr txBox="1"/>
          <p:nvPr/>
        </p:nvSpPr>
        <p:spPr>
          <a:xfrm>
            <a:off x="4816220" y="4538596"/>
            <a:ext cx="1744623" cy="64633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40 + 42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92AB22E0-2B64-445E-A896-8F420943389D}"/>
              </a:ext>
            </a:extLst>
          </p:cNvPr>
          <p:cNvSpPr txBox="1"/>
          <p:nvPr/>
        </p:nvSpPr>
        <p:spPr>
          <a:xfrm>
            <a:off x="6715264" y="3721421"/>
            <a:ext cx="1744623" cy="64633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92 – 1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92AB22E0-2B64-445E-A896-8F420943389D}"/>
              </a:ext>
            </a:extLst>
          </p:cNvPr>
          <p:cNvSpPr txBox="1"/>
          <p:nvPr/>
        </p:nvSpPr>
        <p:spPr>
          <a:xfrm>
            <a:off x="6762786" y="4520153"/>
            <a:ext cx="1744623" cy="64633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82 – 0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7083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6">
            <a:extLst>
              <a:ext uri="{FF2B5EF4-FFF2-40B4-BE49-F238E27FC236}">
                <a16:creationId xmlns="" xmlns:a16="http://schemas.microsoft.com/office/drawing/2014/main" id="{7099438C-FDA5-46C5-A5BD-6686C334B88A}"/>
              </a:ext>
            </a:extLst>
          </p:cNvPr>
          <p:cNvSpPr/>
          <p:nvPr/>
        </p:nvSpPr>
        <p:spPr>
          <a:xfrm>
            <a:off x="1103926" y="410438"/>
            <a:ext cx="10217217" cy="96478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Назви  всі двоцифрові </a:t>
            </a:r>
            <a:r>
              <a:rPr lang="ru-RU" sz="3200" b="1" dirty="0">
                <a:solidFill>
                  <a:schemeClr val="bg1"/>
                </a:solidFill>
              </a:rPr>
              <a:t>числа, </a:t>
            </a:r>
            <a:r>
              <a:rPr lang="uk-UA" sz="3200" b="1" dirty="0">
                <a:solidFill>
                  <a:schemeClr val="bg1"/>
                </a:solidFill>
              </a:rPr>
              <a:t>які можна скласти із </a:t>
            </a:r>
            <a:r>
              <a:rPr lang="ru-RU" sz="3200" b="1" dirty="0">
                <a:solidFill>
                  <a:schemeClr val="bg1"/>
                </a:solidFill>
              </a:rPr>
              <a:t>цифр 2, 6, 9.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2484E29B-10A6-4A66-BF4F-9256ADE10C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D0B68C7B-69E8-4B55-8150-0A9E67C038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257A04C5-B405-45F7-8C15-A53A36B12B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DA1CAE3D-57FB-42AF-9BD8-FA6F59F76F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8F772E05-BB91-467A-B1BD-4BB82D1B59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C7EDE17E-22DE-4E07-8CBA-0A103533C2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F7C1854D-73FB-4A7B-8BE8-81B47C731C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09CA1725-9E11-47FA-8373-C614AB7EF1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61D619A0-F915-4649-A539-3289739F6F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3275453D-E9F7-401D-BE9D-6F07E241B9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6BC705F-1348-4807-A2AB-EECEE610AFB6}"/>
              </a:ext>
            </a:extLst>
          </p:cNvPr>
          <p:cNvSpPr txBox="1"/>
          <p:nvPr/>
        </p:nvSpPr>
        <p:spPr>
          <a:xfrm>
            <a:off x="1103927" y="1375223"/>
            <a:ext cx="178340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500" dirty="0">
                <a:solidFill>
                  <a:srgbClr val="FFFF00"/>
                </a:solidFill>
              </a:rPr>
              <a:t>22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6DB2815-30CA-4090-A242-C5EE259CC364}"/>
              </a:ext>
            </a:extLst>
          </p:cNvPr>
          <p:cNvSpPr txBox="1"/>
          <p:nvPr/>
        </p:nvSpPr>
        <p:spPr>
          <a:xfrm>
            <a:off x="3170852" y="1364196"/>
            <a:ext cx="178340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500" dirty="0">
                <a:solidFill>
                  <a:srgbClr val="FF3131"/>
                </a:solidFill>
              </a:rPr>
              <a:t>26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28FAD937-B75A-45BF-8784-8C3FD22E4BFF}"/>
              </a:ext>
            </a:extLst>
          </p:cNvPr>
          <p:cNvSpPr txBox="1"/>
          <p:nvPr/>
        </p:nvSpPr>
        <p:spPr>
          <a:xfrm>
            <a:off x="5112482" y="1324816"/>
            <a:ext cx="178340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500" dirty="0">
                <a:solidFill>
                  <a:srgbClr val="2F3242"/>
                </a:solidFill>
              </a:rPr>
              <a:t>29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81C83980-625C-4D0A-93C5-B869697A071E}"/>
              </a:ext>
            </a:extLst>
          </p:cNvPr>
          <p:cNvSpPr txBox="1"/>
          <p:nvPr/>
        </p:nvSpPr>
        <p:spPr>
          <a:xfrm>
            <a:off x="1103927" y="3032573"/>
            <a:ext cx="178340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500" dirty="0">
                <a:solidFill>
                  <a:srgbClr val="BA1CBA"/>
                </a:solidFill>
              </a:rPr>
              <a:t>62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73E5CC5F-2277-434E-8006-71C1A7E0D82C}"/>
              </a:ext>
            </a:extLst>
          </p:cNvPr>
          <p:cNvSpPr txBox="1"/>
          <p:nvPr/>
        </p:nvSpPr>
        <p:spPr>
          <a:xfrm>
            <a:off x="3170852" y="3030390"/>
            <a:ext cx="178340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500" dirty="0">
                <a:solidFill>
                  <a:srgbClr val="FFC000"/>
                </a:solidFill>
              </a:rPr>
              <a:t>66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17AE07EF-C993-44DC-A980-D9F7C1BF53D1}"/>
              </a:ext>
            </a:extLst>
          </p:cNvPr>
          <p:cNvSpPr txBox="1"/>
          <p:nvPr/>
        </p:nvSpPr>
        <p:spPr>
          <a:xfrm>
            <a:off x="5076940" y="3030390"/>
            <a:ext cx="178340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500" dirty="0">
                <a:solidFill>
                  <a:srgbClr val="C00000"/>
                </a:solidFill>
              </a:rPr>
              <a:t>69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FCEBD0FA-A55F-4420-87E5-8F5D95D0BD7F}"/>
              </a:ext>
            </a:extLst>
          </p:cNvPr>
          <p:cNvSpPr txBox="1"/>
          <p:nvPr/>
        </p:nvSpPr>
        <p:spPr>
          <a:xfrm>
            <a:off x="1103927" y="4685103"/>
            <a:ext cx="178340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500" dirty="0">
                <a:solidFill>
                  <a:srgbClr val="295FFF"/>
                </a:solidFill>
              </a:rPr>
              <a:t>92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D7C1ADC3-7555-437C-A27B-52F08FD14A44}"/>
              </a:ext>
            </a:extLst>
          </p:cNvPr>
          <p:cNvSpPr txBox="1"/>
          <p:nvPr/>
        </p:nvSpPr>
        <p:spPr>
          <a:xfrm>
            <a:off x="3244772" y="4685103"/>
            <a:ext cx="178340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500" dirty="0">
                <a:solidFill>
                  <a:srgbClr val="00B050"/>
                </a:solidFill>
              </a:rPr>
              <a:t>96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D2C453BD-FE98-4B23-99D4-F7384CB26E2F}"/>
              </a:ext>
            </a:extLst>
          </p:cNvPr>
          <p:cNvSpPr txBox="1"/>
          <p:nvPr/>
        </p:nvSpPr>
        <p:spPr>
          <a:xfrm>
            <a:off x="5150860" y="4685103"/>
            <a:ext cx="178340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500" dirty="0">
                <a:solidFill>
                  <a:srgbClr val="FF0000"/>
                </a:solidFill>
              </a:rPr>
              <a:t>99</a:t>
            </a:r>
          </a:p>
        </p:txBody>
      </p:sp>
      <p:pic>
        <p:nvPicPr>
          <p:cNvPr id="24" name="Picture 2" descr="C:\Users\user\Desktop\0fdcc0676a9420a4b7ea693c59b6be2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344" y="1568171"/>
            <a:ext cx="4335419" cy="389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6664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6" grpId="0"/>
      <p:bldP spid="30" grpId="0"/>
      <p:bldP spid="31" grpId="0"/>
      <p:bldP spid="32" grpId="0"/>
      <p:bldP spid="34" grpId="0"/>
      <p:bldP spid="35" grpId="0"/>
      <p:bldP spid="36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78ABED6F-A7DA-48E7-B642-3E425A4841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2962" b="60197"/>
          <a:stretch/>
        </p:blipFill>
        <p:spPr>
          <a:xfrm>
            <a:off x="367648" y="1106413"/>
            <a:ext cx="11317965" cy="53921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316588" y="-667851"/>
            <a:ext cx="513477" cy="64059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990504" y="2979096"/>
            <a:ext cx="481714" cy="60096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178627" y="2961675"/>
            <a:ext cx="492332" cy="61421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198782" y="2973142"/>
            <a:ext cx="502266" cy="626609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10299803" y="2968049"/>
            <a:ext cx="490865" cy="61238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26630" y="-667851"/>
            <a:ext cx="469946" cy="586287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589625" y="-584174"/>
            <a:ext cx="468252" cy="58417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939778" y="-539612"/>
            <a:ext cx="389689" cy="49505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9912257" y="2953772"/>
            <a:ext cx="493282" cy="615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830752" y="-684274"/>
            <a:ext cx="456896" cy="570007"/>
          </a:xfrm>
          <a:prstGeom prst="rect">
            <a:avLst/>
          </a:prstGeom>
        </p:spPr>
      </p:pic>
      <p:pic>
        <p:nvPicPr>
          <p:cNvPr id="93" name="Рисунок 9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6844" r="16950" b="33030"/>
          <a:stretch/>
        </p:blipFill>
        <p:spPr>
          <a:xfrm>
            <a:off x="2341984" y="1872263"/>
            <a:ext cx="5617752" cy="1332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754" y="1244999"/>
            <a:ext cx="2275570" cy="1784983"/>
          </a:xfrm>
          <a:prstGeom prst="rect">
            <a:avLst/>
          </a:prstGeom>
        </p:spPr>
      </p:pic>
      <p:sp>
        <p:nvSpPr>
          <p:cNvPr id="85" name="Прямоугольник 84">
            <a:extLst>
              <a:ext uri="{FF2B5EF4-FFF2-40B4-BE49-F238E27FC236}">
                <a16:creationId xmlns="" xmlns:a16="http://schemas.microsoft.com/office/drawing/2014/main" id="{EEB7480D-02C6-481C-87F6-DFFA66B6DCD6}"/>
              </a:ext>
            </a:extLst>
          </p:cNvPr>
          <p:cNvSpPr/>
          <p:nvPr/>
        </p:nvSpPr>
        <p:spPr>
          <a:xfrm>
            <a:off x="949835" y="476895"/>
            <a:ext cx="10153593" cy="62951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Каліграфічна хвилинка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9" name="Рисунок 10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2" t="18143" r="6696" b="5524"/>
          <a:stretch/>
        </p:blipFill>
        <p:spPr>
          <a:xfrm>
            <a:off x="4904635" y="1244999"/>
            <a:ext cx="2268000" cy="1116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18887" y="3715209"/>
            <a:ext cx="5135763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b="1" dirty="0" smtClean="0"/>
              <a:t>Прочитайте й запишіть числа.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b="1" dirty="0"/>
              <a:t>Яку закономірність ви помітили? </a:t>
            </a:r>
            <a:endParaRPr lang="ru-RU" sz="2400" b="1" dirty="0"/>
          </a:p>
        </p:txBody>
      </p: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895385" y="2949281"/>
            <a:ext cx="513477" cy="640595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396292" y="2946438"/>
            <a:ext cx="490865" cy="612385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469832" y="2982892"/>
            <a:ext cx="469946" cy="586287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646580" y="-598398"/>
            <a:ext cx="502266" cy="62660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7705345" y="3002444"/>
            <a:ext cx="389689" cy="49505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396291" y="-639641"/>
            <a:ext cx="490865" cy="612385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8802054" y="2969385"/>
            <a:ext cx="468252" cy="584174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786901" y="-686473"/>
            <a:ext cx="456896" cy="570007"/>
          </a:xfrm>
          <a:prstGeom prst="rect">
            <a:avLst/>
          </a:prstGeom>
        </p:spPr>
      </p:pic>
      <p:sp>
        <p:nvSpPr>
          <p:cNvPr id="54" name="Прямоугольник 53"/>
          <p:cNvSpPr/>
          <p:nvPr/>
        </p:nvSpPr>
        <p:spPr>
          <a:xfrm>
            <a:off x="818887" y="4574234"/>
            <a:ext cx="7725786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i="1" dirty="0"/>
              <a:t>Числа записані в порядку зростання. Кожне наступне число більше від попереднього на </a:t>
            </a:r>
            <a:r>
              <a:rPr lang="uk-UA" sz="2400" i="1" dirty="0" smtClean="0"/>
              <a:t>1 десяток </a:t>
            </a:r>
            <a:endParaRPr lang="ru-RU" sz="2400" b="1" dirty="0"/>
          </a:p>
        </p:txBody>
      </p:sp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1281492" y="2967680"/>
            <a:ext cx="490865" cy="612385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341984" y="2956794"/>
            <a:ext cx="490865" cy="612385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3488078" y="2967680"/>
            <a:ext cx="490865" cy="612385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4657981" y="2968050"/>
            <a:ext cx="490865" cy="612385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738950" y="2956794"/>
            <a:ext cx="490865" cy="612385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889189" y="2979096"/>
            <a:ext cx="490865" cy="612385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8053808" y="2968050"/>
            <a:ext cx="490865" cy="612385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9135836" y="2968050"/>
            <a:ext cx="490865" cy="612385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818887" y="5405231"/>
            <a:ext cx="562000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uk-UA" sz="2400" i="1" dirty="0" smtClean="0"/>
              <a:t>Кількість одиниць в числах однакова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6976888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3" r="50876" b="60606"/>
          <a:stretch/>
        </p:blipFill>
        <p:spPr>
          <a:xfrm>
            <a:off x="1267691" y="1213873"/>
            <a:ext cx="10599394" cy="5310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267690" y="563979"/>
            <a:ext cx="9868395" cy="64989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вирази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855" y="1981714"/>
            <a:ext cx="2002451" cy="3388762"/>
          </a:xfrm>
          <a:prstGeom prst="rect">
            <a:avLst/>
          </a:prstGeom>
          <a:ln w="38100" cap="sq">
            <a:solidFill>
              <a:srgbClr val="2F32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="" xmlns:a16="http://schemas.microsoft.com/office/drawing/2014/main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3268182" y="2479740"/>
            <a:ext cx="328692" cy="215770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="" xmlns:a16="http://schemas.microsoft.com/office/drawing/2014/main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410891" y="2479740"/>
            <a:ext cx="440143" cy="288932"/>
          </a:xfrm>
          <a:prstGeom prst="rect">
            <a:avLst/>
          </a:prstGeom>
        </p:spPr>
      </p:pic>
      <p:pic>
        <p:nvPicPr>
          <p:cNvPr id="152" name="Рисунок 151">
            <a:extLst>
              <a:ext uri="{FF2B5EF4-FFF2-40B4-BE49-F238E27FC236}">
                <a16:creationId xmlns="" xmlns:a16="http://schemas.microsoft.com/office/drawing/2014/main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412316" y="3236382"/>
            <a:ext cx="440143" cy="288932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3574258" y="3003096"/>
            <a:ext cx="787737" cy="602230"/>
            <a:chOff x="2831396" y="6030448"/>
            <a:chExt cx="787737" cy="602230"/>
          </a:xfrm>
        </p:grpSpPr>
        <p:pic>
          <p:nvPicPr>
            <p:cNvPr id="207" name="Рисунок 206">
              <a:extLst>
                <a:ext uri="{FF2B5EF4-FFF2-40B4-BE49-F238E27FC236}">
                  <a16:creationId xmlns="" xmlns:a16="http://schemas.microsoft.com/office/drawing/2014/main" id="{7AA62F5F-8E9F-4758-87A7-86AD87DB95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13" t="43000" r="58246" b="43158"/>
            <a:stretch/>
          </p:blipFill>
          <p:spPr>
            <a:xfrm>
              <a:off x="2831396" y="6065017"/>
              <a:ext cx="455016" cy="567661"/>
            </a:xfrm>
            <a:prstGeom prst="rect">
              <a:avLst/>
            </a:prstGeom>
          </p:spPr>
        </p:pic>
        <p:pic>
          <p:nvPicPr>
            <p:cNvPr id="208" name="Рисунок 207">
              <a:extLst>
                <a:ext uri="{FF2B5EF4-FFF2-40B4-BE49-F238E27FC236}">
                  <a16:creationId xmlns="" xmlns:a16="http://schemas.microsoft.com/office/drawing/2014/main" id="{74F6DDAE-519B-4BD3-9E5A-A1FAE26901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3164117" y="6030448"/>
              <a:ext cx="455016" cy="567661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5469124" y="2282753"/>
            <a:ext cx="818162" cy="567661"/>
            <a:chOff x="1733068" y="3839768"/>
            <a:chExt cx="818162" cy="567661"/>
          </a:xfrm>
        </p:grpSpPr>
        <p:pic>
          <p:nvPicPr>
            <p:cNvPr id="184" name="Рисунок 183">
              <a:extLst>
                <a:ext uri="{FF2B5EF4-FFF2-40B4-BE49-F238E27FC236}">
                  <a16:creationId xmlns="" xmlns:a16="http://schemas.microsoft.com/office/drawing/2014/main" id="{1A309B92-E806-4B19-BD8C-2FC1C585B5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21" t="43525" r="31307" b="43439"/>
            <a:stretch/>
          </p:blipFill>
          <p:spPr>
            <a:xfrm>
              <a:off x="2130409" y="3869334"/>
              <a:ext cx="420821" cy="534599"/>
            </a:xfrm>
            <a:prstGeom prst="rect">
              <a:avLst/>
            </a:prstGeom>
          </p:spPr>
        </p:pic>
        <p:pic>
          <p:nvPicPr>
            <p:cNvPr id="213" name="Рисунок 212">
              <a:extLst>
                <a:ext uri="{FF2B5EF4-FFF2-40B4-BE49-F238E27FC236}">
                  <a16:creationId xmlns="" xmlns:a16="http://schemas.microsoft.com/office/drawing/2014/main" id="{569BEFE1-71C2-4A73-A615-C92D99449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1733068" y="3839768"/>
              <a:ext cx="455016" cy="567661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1672130" y="4528386"/>
            <a:ext cx="879100" cy="574024"/>
            <a:chOff x="1672130" y="5298605"/>
            <a:chExt cx="879100" cy="574024"/>
          </a:xfrm>
        </p:grpSpPr>
        <p:pic>
          <p:nvPicPr>
            <p:cNvPr id="218" name="Рисунок 217">
              <a:extLst>
                <a:ext uri="{FF2B5EF4-FFF2-40B4-BE49-F238E27FC236}">
                  <a16:creationId xmlns="" xmlns:a16="http://schemas.microsoft.com/office/drawing/2014/main" id="{3192FEA7-0B23-4FFB-8A71-047DC8F935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65" t="43000" r="48694" b="43158"/>
            <a:stretch/>
          </p:blipFill>
          <p:spPr>
            <a:xfrm>
              <a:off x="1672130" y="5298605"/>
              <a:ext cx="455016" cy="567661"/>
            </a:xfrm>
            <a:prstGeom prst="rect">
              <a:avLst/>
            </a:prstGeom>
          </p:spPr>
        </p:pic>
        <p:pic>
          <p:nvPicPr>
            <p:cNvPr id="221" name="Рисунок 220">
              <a:extLst>
                <a:ext uri="{FF2B5EF4-FFF2-40B4-BE49-F238E27FC236}">
                  <a16:creationId xmlns="" xmlns:a16="http://schemas.microsoft.com/office/drawing/2014/main" id="{3192FEA7-0B23-4FFB-8A71-047DC8F935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65" t="43000" r="48694" b="43158"/>
            <a:stretch/>
          </p:blipFill>
          <p:spPr>
            <a:xfrm>
              <a:off x="2096214" y="5304968"/>
              <a:ext cx="455016" cy="567661"/>
            </a:xfrm>
            <a:prstGeom prst="rect">
              <a:avLst/>
            </a:prstGeom>
          </p:spPr>
        </p:pic>
      </p:grpSp>
      <p:grpSp>
        <p:nvGrpSpPr>
          <p:cNvPr id="81" name="Группа 80"/>
          <p:cNvGrpSpPr/>
          <p:nvPr/>
        </p:nvGrpSpPr>
        <p:grpSpPr>
          <a:xfrm>
            <a:off x="1668896" y="2333642"/>
            <a:ext cx="854635" cy="581127"/>
            <a:chOff x="7629113" y="1552228"/>
            <a:chExt cx="854635" cy="581127"/>
          </a:xfrm>
        </p:grpSpPr>
        <p:pic>
          <p:nvPicPr>
            <p:cNvPr id="82" name="Рисунок 81">
              <a:extLst>
                <a:ext uri="{FF2B5EF4-FFF2-40B4-BE49-F238E27FC236}">
                  <a16:creationId xmlns="" xmlns:a16="http://schemas.microsoft.com/office/drawing/2014/main" id="{569BEFE1-71C2-4A73-A615-C92D99449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7629113" y="1552228"/>
              <a:ext cx="455016" cy="567661"/>
            </a:xfrm>
            <a:prstGeom prst="rect">
              <a:avLst/>
            </a:prstGeom>
          </p:spPr>
        </p:pic>
        <p:pic>
          <p:nvPicPr>
            <p:cNvPr id="83" name="Рисунок 82">
              <a:extLst>
                <a:ext uri="{FF2B5EF4-FFF2-40B4-BE49-F238E27FC236}">
                  <a16:creationId xmlns="" xmlns:a16="http://schemas.microsoft.com/office/drawing/2014/main" id="{14E5C802-CA0B-419B-9806-0981AA33D5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06" t="43000" r="13053" b="43158"/>
            <a:stretch/>
          </p:blipFill>
          <p:spPr>
            <a:xfrm>
              <a:off x="8028732" y="1565694"/>
              <a:ext cx="455016" cy="567661"/>
            </a:xfrm>
            <a:prstGeom prst="rect">
              <a:avLst/>
            </a:prstGeom>
          </p:spPr>
        </p:pic>
      </p:grp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838172" y="2333641"/>
            <a:ext cx="455016" cy="567661"/>
          </a:xfrm>
          <a:prstGeom prst="rect">
            <a:avLst/>
          </a:prstGeom>
        </p:spPr>
      </p:pic>
      <p:grpSp>
        <p:nvGrpSpPr>
          <p:cNvPr id="85" name="Группа 84"/>
          <p:cNvGrpSpPr/>
          <p:nvPr/>
        </p:nvGrpSpPr>
        <p:grpSpPr>
          <a:xfrm>
            <a:off x="3564548" y="2270838"/>
            <a:ext cx="770286" cy="576933"/>
            <a:chOff x="2815046" y="4537979"/>
            <a:chExt cx="770286" cy="576933"/>
          </a:xfrm>
        </p:grpSpPr>
        <p:pic>
          <p:nvPicPr>
            <p:cNvPr id="86" name="Рисунок 85">
              <a:extLst>
                <a:ext uri="{FF2B5EF4-FFF2-40B4-BE49-F238E27FC236}">
                  <a16:creationId xmlns="" xmlns:a16="http://schemas.microsoft.com/office/drawing/2014/main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2815046" y="4547251"/>
              <a:ext cx="455016" cy="567661"/>
            </a:xfrm>
            <a:prstGeom prst="rect">
              <a:avLst/>
            </a:prstGeom>
          </p:spPr>
        </p:pic>
        <p:pic>
          <p:nvPicPr>
            <p:cNvPr id="87" name="Рисунок 86">
              <a:extLst>
                <a:ext uri="{FF2B5EF4-FFF2-40B4-BE49-F238E27FC236}">
                  <a16:creationId xmlns="" xmlns:a16="http://schemas.microsoft.com/office/drawing/2014/main" id="{74F6DDAE-519B-4BD3-9E5A-A1FAE26901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3130316" y="4537979"/>
              <a:ext cx="455016" cy="567661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1660891" y="3040992"/>
            <a:ext cx="857533" cy="567661"/>
            <a:chOff x="1660891" y="3040992"/>
            <a:chExt cx="857533" cy="567661"/>
          </a:xfrm>
        </p:grpSpPr>
        <p:pic>
          <p:nvPicPr>
            <p:cNvPr id="88" name="Рисунок 87">
              <a:extLst>
                <a:ext uri="{FF2B5EF4-FFF2-40B4-BE49-F238E27FC236}">
                  <a16:creationId xmlns="" xmlns:a16="http://schemas.microsoft.com/office/drawing/2014/main" id="{A0D61C55-25D5-44F0-90E4-713DCD9243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66" t="43000" r="66693" b="43158"/>
            <a:stretch/>
          </p:blipFill>
          <p:spPr>
            <a:xfrm>
              <a:off x="1660891" y="3040992"/>
              <a:ext cx="455016" cy="567661"/>
            </a:xfrm>
            <a:prstGeom prst="rect">
              <a:avLst/>
            </a:prstGeom>
          </p:spPr>
        </p:pic>
        <p:pic>
          <p:nvPicPr>
            <p:cNvPr id="89" name="Рисунок 88">
              <a:extLst>
                <a:ext uri="{FF2B5EF4-FFF2-40B4-BE49-F238E27FC236}">
                  <a16:creationId xmlns="" xmlns:a16="http://schemas.microsoft.com/office/drawing/2014/main" id="{14E5C802-CA0B-419B-9806-0981AA33D5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06" t="43000" r="13053" b="43158"/>
            <a:stretch/>
          </p:blipFill>
          <p:spPr>
            <a:xfrm>
              <a:off x="2063408" y="3040992"/>
              <a:ext cx="455016" cy="567661"/>
            </a:xfrm>
            <a:prstGeom prst="rect">
              <a:avLst/>
            </a:prstGeom>
          </p:spPr>
        </p:pic>
      </p:grpSp>
      <p:pic>
        <p:nvPicPr>
          <p:cNvPr id="91" name="Рисунок 90">
            <a:extLst>
              <a:ext uri="{FF2B5EF4-FFF2-40B4-BE49-F238E27FC236}">
                <a16:creationId xmlns="" xmlns:a16="http://schemas.microsoft.com/office/drawing/2014/main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3232062" y="3243116"/>
            <a:ext cx="328692" cy="215770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802052" y="3097017"/>
            <a:ext cx="455016" cy="567661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1666942" y="3832798"/>
            <a:ext cx="874396" cy="576532"/>
            <a:chOff x="1666942" y="3832798"/>
            <a:chExt cx="874396" cy="576532"/>
          </a:xfrm>
        </p:grpSpPr>
        <p:pic>
          <p:nvPicPr>
            <p:cNvPr id="94" name="Рисунок 93">
              <a:extLst>
                <a:ext uri="{FF2B5EF4-FFF2-40B4-BE49-F238E27FC236}">
                  <a16:creationId xmlns="" xmlns:a16="http://schemas.microsoft.com/office/drawing/2014/main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1666942" y="3832798"/>
              <a:ext cx="455016" cy="567661"/>
            </a:xfrm>
            <a:prstGeom prst="rect">
              <a:avLst/>
            </a:prstGeom>
          </p:spPr>
        </p:pic>
        <p:pic>
          <p:nvPicPr>
            <p:cNvPr id="95" name="Рисунок 94">
              <a:extLst>
                <a:ext uri="{FF2B5EF4-FFF2-40B4-BE49-F238E27FC236}">
                  <a16:creationId xmlns="" xmlns:a16="http://schemas.microsoft.com/office/drawing/2014/main" id="{3192FEA7-0B23-4FFB-8A71-047DC8F935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65" t="43000" r="48694" b="43158"/>
            <a:stretch/>
          </p:blipFill>
          <p:spPr>
            <a:xfrm>
              <a:off x="2086322" y="3841669"/>
              <a:ext cx="455016" cy="567661"/>
            </a:xfrm>
            <a:prstGeom prst="rect">
              <a:avLst/>
            </a:prstGeom>
          </p:spPr>
        </p:pic>
      </p:grpSp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361909" y="3981033"/>
            <a:ext cx="440143" cy="288932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3181655" y="3987767"/>
            <a:ext cx="328692" cy="215770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824547" y="3800339"/>
            <a:ext cx="455016" cy="567661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3604260" y="3811821"/>
            <a:ext cx="718882" cy="570946"/>
            <a:chOff x="3604260" y="3811821"/>
            <a:chExt cx="718882" cy="570946"/>
          </a:xfrm>
        </p:grpSpPr>
        <p:pic>
          <p:nvPicPr>
            <p:cNvPr id="100" name="Рисунок 99">
              <a:extLst>
                <a:ext uri="{FF2B5EF4-FFF2-40B4-BE49-F238E27FC236}">
                  <a16:creationId xmlns="" xmlns:a16="http://schemas.microsoft.com/office/drawing/2014/main" id="{A0D61C55-25D5-44F0-90E4-713DCD9243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66" t="43000" r="66693" b="43158"/>
            <a:stretch/>
          </p:blipFill>
          <p:spPr>
            <a:xfrm>
              <a:off x="3604260" y="3815106"/>
              <a:ext cx="455016" cy="567661"/>
            </a:xfrm>
            <a:prstGeom prst="rect">
              <a:avLst/>
            </a:prstGeom>
          </p:spPr>
        </p:pic>
        <p:pic>
          <p:nvPicPr>
            <p:cNvPr id="101" name="Рисунок 100">
              <a:extLst>
                <a:ext uri="{FF2B5EF4-FFF2-40B4-BE49-F238E27FC236}">
                  <a16:creationId xmlns="" xmlns:a16="http://schemas.microsoft.com/office/drawing/2014/main" id="{74F6DDAE-519B-4BD3-9E5A-A1FAE26901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3868126" y="3811821"/>
              <a:ext cx="455016" cy="567661"/>
            </a:xfrm>
            <a:prstGeom prst="rect">
              <a:avLst/>
            </a:prstGeom>
          </p:spPr>
        </p:pic>
      </p:grpSp>
      <p:pic>
        <p:nvPicPr>
          <p:cNvPr id="102" name="Рисунок 101">
            <a:extLst>
              <a:ext uri="{FF2B5EF4-FFF2-40B4-BE49-F238E27FC236}">
                <a16:creationId xmlns="" xmlns:a16="http://schemas.microsoft.com/office/drawing/2014/main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384404" y="4732742"/>
            <a:ext cx="440143" cy="288932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="" xmlns:a16="http://schemas.microsoft.com/office/drawing/2014/main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3204150" y="4739476"/>
            <a:ext cx="328692" cy="215770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847042" y="4552048"/>
            <a:ext cx="455016" cy="567661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3536457" y="4534748"/>
            <a:ext cx="811593" cy="580162"/>
            <a:chOff x="3536457" y="4534748"/>
            <a:chExt cx="811593" cy="580162"/>
          </a:xfrm>
        </p:grpSpPr>
        <p:pic>
          <p:nvPicPr>
            <p:cNvPr id="119" name="Рисунок 118">
              <a:extLst>
                <a:ext uri="{FF2B5EF4-FFF2-40B4-BE49-F238E27FC236}">
                  <a16:creationId xmlns="" xmlns:a16="http://schemas.microsoft.com/office/drawing/2014/main" id="{74F6DDAE-519B-4BD3-9E5A-A1FAE26901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3893034" y="4547249"/>
              <a:ext cx="455016" cy="567661"/>
            </a:xfrm>
            <a:prstGeom prst="rect">
              <a:avLst/>
            </a:prstGeom>
          </p:spPr>
        </p:pic>
        <p:pic>
          <p:nvPicPr>
            <p:cNvPr id="120" name="Рисунок 119">
              <a:extLst>
                <a:ext uri="{FF2B5EF4-FFF2-40B4-BE49-F238E27FC236}">
                  <a16:creationId xmlns="" xmlns:a16="http://schemas.microsoft.com/office/drawing/2014/main" id="{C032AF8F-DE61-4584-B773-C251183078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91" t="43000" r="40168" b="43158"/>
            <a:stretch/>
          </p:blipFill>
          <p:spPr>
            <a:xfrm>
              <a:off x="3536457" y="4534748"/>
              <a:ext cx="455016" cy="567661"/>
            </a:xfrm>
            <a:prstGeom prst="rect">
              <a:avLst/>
            </a:prstGeom>
          </p:spPr>
        </p:pic>
      </p:grpSp>
      <p:pic>
        <p:nvPicPr>
          <p:cNvPr id="123" name="Рисунок 122">
            <a:extLst>
              <a:ext uri="{FF2B5EF4-FFF2-40B4-BE49-F238E27FC236}">
                <a16:creationId xmlns="" xmlns:a16="http://schemas.microsoft.com/office/drawing/2014/main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174369" y="2458925"/>
            <a:ext cx="440143" cy="288932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="" xmlns:a16="http://schemas.microsoft.com/office/drawing/2014/main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6994115" y="2465659"/>
            <a:ext cx="328692" cy="215770"/>
          </a:xfrm>
          <a:prstGeom prst="rect">
            <a:avLst/>
          </a:prstGeom>
        </p:spPr>
      </p:pic>
      <p:pic>
        <p:nvPicPr>
          <p:cNvPr id="125" name="Рисунок 1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6561544" y="2324243"/>
            <a:ext cx="455016" cy="567661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7278197" y="2282753"/>
            <a:ext cx="952790" cy="576959"/>
            <a:chOff x="3493699" y="5270469"/>
            <a:chExt cx="952790" cy="576959"/>
          </a:xfrm>
        </p:grpSpPr>
        <p:pic>
          <p:nvPicPr>
            <p:cNvPr id="126" name="Рисунок 125">
              <a:extLst>
                <a:ext uri="{FF2B5EF4-FFF2-40B4-BE49-F238E27FC236}">
                  <a16:creationId xmlns="" xmlns:a16="http://schemas.microsoft.com/office/drawing/2014/main" id="{569BEFE1-71C2-4A73-A615-C92D99449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3991473" y="5270469"/>
              <a:ext cx="455016" cy="567661"/>
            </a:xfrm>
            <a:prstGeom prst="rect">
              <a:avLst/>
            </a:prstGeom>
          </p:spPr>
        </p:pic>
        <p:pic>
          <p:nvPicPr>
            <p:cNvPr id="127" name="Рисунок 126">
              <a:extLst>
                <a:ext uri="{FF2B5EF4-FFF2-40B4-BE49-F238E27FC236}">
                  <a16:creationId xmlns="" xmlns:a16="http://schemas.microsoft.com/office/drawing/2014/main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3493699" y="5279767"/>
              <a:ext cx="455016" cy="567661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5471033" y="3097017"/>
            <a:ext cx="834636" cy="567661"/>
            <a:chOff x="5471033" y="3097017"/>
            <a:chExt cx="834636" cy="567661"/>
          </a:xfrm>
        </p:grpSpPr>
        <p:pic>
          <p:nvPicPr>
            <p:cNvPr id="128" name="Рисунок 127">
              <a:extLst>
                <a:ext uri="{FF2B5EF4-FFF2-40B4-BE49-F238E27FC236}">
                  <a16:creationId xmlns="" xmlns:a16="http://schemas.microsoft.com/office/drawing/2014/main" id="{A0D61C55-25D5-44F0-90E4-713DCD9243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66" t="43000" r="66693" b="43158"/>
            <a:stretch/>
          </p:blipFill>
          <p:spPr>
            <a:xfrm>
              <a:off x="5471033" y="3097017"/>
              <a:ext cx="455016" cy="567661"/>
            </a:xfrm>
            <a:prstGeom prst="rect">
              <a:avLst/>
            </a:prstGeom>
          </p:spPr>
        </p:pic>
        <p:pic>
          <p:nvPicPr>
            <p:cNvPr id="129" name="Рисунок 128">
              <a:extLst>
                <a:ext uri="{FF2B5EF4-FFF2-40B4-BE49-F238E27FC236}">
                  <a16:creationId xmlns="" xmlns:a16="http://schemas.microsoft.com/office/drawing/2014/main" id="{1A309B92-E806-4B19-BD8C-2FC1C585B5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21" t="43525" r="31307" b="43439"/>
            <a:stretch/>
          </p:blipFill>
          <p:spPr>
            <a:xfrm>
              <a:off x="5884848" y="3097017"/>
              <a:ext cx="420821" cy="534599"/>
            </a:xfrm>
            <a:prstGeom prst="rect">
              <a:avLst/>
            </a:prstGeom>
          </p:spPr>
        </p:pic>
      </p:grpSp>
      <p:pic>
        <p:nvPicPr>
          <p:cNvPr id="130" name="Рисунок 129">
            <a:extLst>
              <a:ext uri="{FF2B5EF4-FFF2-40B4-BE49-F238E27FC236}">
                <a16:creationId xmlns="" xmlns:a16="http://schemas.microsoft.com/office/drawing/2014/main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115040" y="3243116"/>
            <a:ext cx="440143" cy="288932"/>
          </a:xfrm>
          <a:prstGeom prst="rect">
            <a:avLst/>
          </a:prstGeom>
        </p:spPr>
      </p:pic>
      <p:pic>
        <p:nvPicPr>
          <p:cNvPr id="131" name="Рисунок 130">
            <a:extLst>
              <a:ext uri="{FF2B5EF4-FFF2-40B4-BE49-F238E27FC236}">
                <a16:creationId xmlns="" xmlns:a16="http://schemas.microsoft.com/office/drawing/2014/main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6934786" y="3249850"/>
            <a:ext cx="328692" cy="215770"/>
          </a:xfrm>
          <a:prstGeom prst="rect">
            <a:avLst/>
          </a:prstGeom>
        </p:spPr>
      </p:pic>
      <p:pic>
        <p:nvPicPr>
          <p:cNvPr id="132" name="Рисунок 131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6502215" y="3108434"/>
            <a:ext cx="455016" cy="567661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7326823" y="3066183"/>
            <a:ext cx="849822" cy="581963"/>
            <a:chOff x="7326823" y="3066183"/>
            <a:chExt cx="849822" cy="581963"/>
          </a:xfrm>
        </p:grpSpPr>
        <p:pic>
          <p:nvPicPr>
            <p:cNvPr id="133" name="Рисунок 132">
              <a:extLst>
                <a:ext uri="{FF2B5EF4-FFF2-40B4-BE49-F238E27FC236}">
                  <a16:creationId xmlns="" xmlns:a16="http://schemas.microsoft.com/office/drawing/2014/main" id="{569BEFE1-71C2-4A73-A615-C92D99449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7721629" y="3080485"/>
              <a:ext cx="455016" cy="567661"/>
            </a:xfrm>
            <a:prstGeom prst="rect">
              <a:avLst/>
            </a:prstGeom>
          </p:spPr>
        </p:pic>
        <p:pic>
          <p:nvPicPr>
            <p:cNvPr id="134" name="Рисунок 133">
              <a:extLst>
                <a:ext uri="{FF2B5EF4-FFF2-40B4-BE49-F238E27FC236}">
                  <a16:creationId xmlns="" xmlns:a16="http://schemas.microsoft.com/office/drawing/2014/main" id="{7AA62F5F-8E9F-4758-87A7-86AD87DB95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13" t="43000" r="58246" b="43158"/>
            <a:stretch/>
          </p:blipFill>
          <p:spPr>
            <a:xfrm>
              <a:off x="7326823" y="3066183"/>
              <a:ext cx="455016" cy="567661"/>
            </a:xfrm>
            <a:prstGeom prst="rect">
              <a:avLst/>
            </a:prstGeom>
          </p:spPr>
        </p:pic>
      </p:grpSp>
      <p:grpSp>
        <p:nvGrpSpPr>
          <p:cNvPr id="135" name="Группа 134"/>
          <p:cNvGrpSpPr/>
          <p:nvPr/>
        </p:nvGrpSpPr>
        <p:grpSpPr>
          <a:xfrm>
            <a:off x="5428062" y="3804391"/>
            <a:ext cx="852991" cy="624474"/>
            <a:chOff x="579875" y="3837257"/>
            <a:chExt cx="852991" cy="624474"/>
          </a:xfrm>
        </p:grpSpPr>
        <p:pic>
          <p:nvPicPr>
            <p:cNvPr id="136" name="Рисунок 135">
              <a:extLst>
                <a:ext uri="{FF2B5EF4-FFF2-40B4-BE49-F238E27FC236}">
                  <a16:creationId xmlns="" xmlns:a16="http://schemas.microsoft.com/office/drawing/2014/main" id="{569BEFE1-71C2-4A73-A615-C92D99449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579875" y="3837258"/>
              <a:ext cx="500554" cy="624473"/>
            </a:xfrm>
            <a:prstGeom prst="rect">
              <a:avLst/>
            </a:prstGeom>
          </p:spPr>
        </p:pic>
        <p:pic>
          <p:nvPicPr>
            <p:cNvPr id="137" name="Рисунок 136">
              <a:extLst>
                <a:ext uri="{FF2B5EF4-FFF2-40B4-BE49-F238E27FC236}">
                  <a16:creationId xmlns="" xmlns:a16="http://schemas.microsoft.com/office/drawing/2014/main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932312" y="3837257"/>
              <a:ext cx="500554" cy="624473"/>
            </a:xfrm>
            <a:prstGeom prst="rect">
              <a:avLst/>
            </a:prstGeom>
          </p:spPr>
        </p:pic>
      </p:grpSp>
      <p:grpSp>
        <p:nvGrpSpPr>
          <p:cNvPr id="138" name="Группа 137"/>
          <p:cNvGrpSpPr/>
          <p:nvPr/>
        </p:nvGrpSpPr>
        <p:grpSpPr>
          <a:xfrm>
            <a:off x="6577355" y="3829448"/>
            <a:ext cx="840077" cy="571011"/>
            <a:chOff x="7543919" y="1560915"/>
            <a:chExt cx="840077" cy="646167"/>
          </a:xfrm>
        </p:grpSpPr>
        <p:pic>
          <p:nvPicPr>
            <p:cNvPr id="139" name="Рисунок 138">
              <a:extLst>
                <a:ext uri="{FF2B5EF4-FFF2-40B4-BE49-F238E27FC236}">
                  <a16:creationId xmlns="" xmlns:a16="http://schemas.microsoft.com/office/drawing/2014/main" id="{FC2C1D80-ACDA-4BE4-9348-1FC3417DA2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65" t="43000" r="48694" b="43158"/>
            <a:stretch/>
          </p:blipFill>
          <p:spPr>
            <a:xfrm>
              <a:off x="7866053" y="1560916"/>
              <a:ext cx="517943" cy="646166"/>
            </a:xfrm>
            <a:prstGeom prst="rect">
              <a:avLst/>
            </a:prstGeom>
          </p:spPr>
        </p:pic>
        <p:pic>
          <p:nvPicPr>
            <p:cNvPr id="140" name="Рисунок 139">
              <a:extLst>
                <a:ext uri="{FF2B5EF4-FFF2-40B4-BE49-F238E27FC236}">
                  <a16:creationId xmlns="" xmlns:a16="http://schemas.microsoft.com/office/drawing/2014/main" id="{1AC8A322-BC43-4843-BFCE-48C5133FF8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7543919" y="1560915"/>
              <a:ext cx="517943" cy="646166"/>
            </a:xfrm>
            <a:prstGeom prst="rect">
              <a:avLst/>
            </a:prstGeom>
          </p:spPr>
        </p:pic>
      </p:grpSp>
      <p:pic>
        <p:nvPicPr>
          <p:cNvPr id="142" name="Рисунок 141">
            <a:extLst>
              <a:ext uri="{FF2B5EF4-FFF2-40B4-BE49-F238E27FC236}">
                <a16:creationId xmlns="" xmlns:a16="http://schemas.microsoft.com/office/drawing/2014/main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124819" y="3981033"/>
            <a:ext cx="440143" cy="288932"/>
          </a:xfrm>
          <a:prstGeom prst="rect">
            <a:avLst/>
          </a:prstGeom>
        </p:spPr>
      </p:pic>
      <p:pic>
        <p:nvPicPr>
          <p:cNvPr id="143" name="Рисунок 142">
            <a:extLst>
              <a:ext uri="{FF2B5EF4-FFF2-40B4-BE49-F238E27FC236}">
                <a16:creationId xmlns="" xmlns:a16="http://schemas.microsoft.com/office/drawing/2014/main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7403488" y="4007068"/>
            <a:ext cx="328692" cy="215770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>
            <a:off x="7635646" y="3834312"/>
            <a:ext cx="891381" cy="572023"/>
            <a:chOff x="7635646" y="3834312"/>
            <a:chExt cx="891381" cy="572023"/>
          </a:xfrm>
        </p:grpSpPr>
        <p:pic>
          <p:nvPicPr>
            <p:cNvPr id="146" name="Рисунок 145">
              <a:extLst>
                <a:ext uri="{FF2B5EF4-FFF2-40B4-BE49-F238E27FC236}">
                  <a16:creationId xmlns="" xmlns:a16="http://schemas.microsoft.com/office/drawing/2014/main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7635646" y="3834312"/>
              <a:ext cx="455016" cy="567661"/>
            </a:xfrm>
            <a:prstGeom prst="rect">
              <a:avLst/>
            </a:prstGeom>
          </p:spPr>
        </p:pic>
        <p:pic>
          <p:nvPicPr>
            <p:cNvPr id="147" name="Рисунок 146">
              <a:extLst>
                <a:ext uri="{FF2B5EF4-FFF2-40B4-BE49-F238E27FC236}">
                  <a16:creationId xmlns="" xmlns:a16="http://schemas.microsoft.com/office/drawing/2014/main" id="{1A309B92-E806-4B19-BD8C-2FC1C585B5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21" t="43525" r="31307" b="43439"/>
            <a:stretch/>
          </p:blipFill>
          <p:spPr>
            <a:xfrm>
              <a:off x="8106206" y="3871736"/>
              <a:ext cx="420821" cy="534599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5451981" y="4549593"/>
            <a:ext cx="852402" cy="567662"/>
            <a:chOff x="5451981" y="4549593"/>
            <a:chExt cx="852402" cy="567662"/>
          </a:xfrm>
        </p:grpSpPr>
        <p:pic>
          <p:nvPicPr>
            <p:cNvPr id="148" name="Рисунок 147">
              <a:extLst>
                <a:ext uri="{FF2B5EF4-FFF2-40B4-BE49-F238E27FC236}">
                  <a16:creationId xmlns="" xmlns:a16="http://schemas.microsoft.com/office/drawing/2014/main" id="{A0D61C55-25D5-44F0-90E4-713DCD9243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66" t="43000" r="66693" b="43158"/>
            <a:stretch/>
          </p:blipFill>
          <p:spPr>
            <a:xfrm>
              <a:off x="5451981" y="4549594"/>
              <a:ext cx="455016" cy="567661"/>
            </a:xfrm>
            <a:prstGeom prst="rect">
              <a:avLst/>
            </a:prstGeom>
          </p:spPr>
        </p:pic>
        <p:pic>
          <p:nvPicPr>
            <p:cNvPr id="149" name="Рисунок 148">
              <a:extLst>
                <a:ext uri="{FF2B5EF4-FFF2-40B4-BE49-F238E27FC236}">
                  <a16:creationId xmlns="" xmlns:a16="http://schemas.microsoft.com/office/drawing/2014/main" id="{3192FEA7-0B23-4FFB-8A71-047DC8F935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65" t="43000" r="48694" b="43158"/>
            <a:stretch/>
          </p:blipFill>
          <p:spPr>
            <a:xfrm>
              <a:off x="5849367" y="4549593"/>
              <a:ext cx="455016" cy="567661"/>
            </a:xfrm>
            <a:prstGeom prst="rect">
              <a:avLst/>
            </a:prstGeom>
          </p:spPr>
        </p:pic>
      </p:grpSp>
      <p:pic>
        <p:nvPicPr>
          <p:cNvPr id="150" name="Рисунок 149">
            <a:extLst>
              <a:ext uri="{FF2B5EF4-FFF2-40B4-BE49-F238E27FC236}">
                <a16:creationId xmlns="" xmlns:a16="http://schemas.microsoft.com/office/drawing/2014/main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171015" y="4732742"/>
            <a:ext cx="440143" cy="288932"/>
          </a:xfrm>
          <a:prstGeom prst="rect">
            <a:avLst/>
          </a:prstGeom>
        </p:spPr>
      </p:pic>
      <p:pic>
        <p:nvPicPr>
          <p:cNvPr id="151" name="Рисунок 150">
            <a:extLst>
              <a:ext uri="{FF2B5EF4-FFF2-40B4-BE49-F238E27FC236}">
                <a16:creationId xmlns="" xmlns:a16="http://schemas.microsoft.com/office/drawing/2014/main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7464767" y="4769323"/>
            <a:ext cx="328692" cy="215770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>
          <a:xfrm>
            <a:off x="6536077" y="4534749"/>
            <a:ext cx="844724" cy="626289"/>
            <a:chOff x="6536077" y="4534749"/>
            <a:chExt cx="844724" cy="626289"/>
          </a:xfrm>
        </p:grpSpPr>
        <p:pic>
          <p:nvPicPr>
            <p:cNvPr id="153" name="Рисунок 152">
              <a:extLst>
                <a:ext uri="{FF2B5EF4-FFF2-40B4-BE49-F238E27FC236}">
                  <a16:creationId xmlns="" xmlns:a16="http://schemas.microsoft.com/office/drawing/2014/main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6536077" y="4534749"/>
              <a:ext cx="455016" cy="567661"/>
            </a:xfrm>
            <a:prstGeom prst="rect">
              <a:avLst/>
            </a:prstGeom>
          </p:spPr>
        </p:pic>
        <p:pic>
          <p:nvPicPr>
            <p:cNvPr id="154" name="Рисунок 153">
              <a:extLst>
                <a:ext uri="{FF2B5EF4-FFF2-40B4-BE49-F238E27FC236}">
                  <a16:creationId xmlns="" xmlns:a16="http://schemas.microsoft.com/office/drawing/2014/main" id="{7AA62F5F-8E9F-4758-87A7-86AD87DB95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13" t="43000" r="58246" b="43158"/>
            <a:stretch/>
          </p:blipFill>
          <p:spPr>
            <a:xfrm>
              <a:off x="6925785" y="4593377"/>
              <a:ext cx="455016" cy="567661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7732180" y="4550055"/>
            <a:ext cx="794847" cy="581136"/>
            <a:chOff x="7732180" y="4550055"/>
            <a:chExt cx="794847" cy="581136"/>
          </a:xfrm>
        </p:grpSpPr>
        <p:pic>
          <p:nvPicPr>
            <p:cNvPr id="155" name="Рисунок 154">
              <a:extLst>
                <a:ext uri="{FF2B5EF4-FFF2-40B4-BE49-F238E27FC236}">
                  <a16:creationId xmlns="" xmlns:a16="http://schemas.microsoft.com/office/drawing/2014/main" id="{3192FEA7-0B23-4FFB-8A71-047DC8F935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65" t="43000" r="48694" b="43158"/>
            <a:stretch/>
          </p:blipFill>
          <p:spPr>
            <a:xfrm>
              <a:off x="7732180" y="4563530"/>
              <a:ext cx="455016" cy="567661"/>
            </a:xfrm>
            <a:prstGeom prst="rect">
              <a:avLst/>
            </a:prstGeom>
          </p:spPr>
        </p:pic>
        <p:pic>
          <p:nvPicPr>
            <p:cNvPr id="156" name="Рисунок 155">
              <a:extLst>
                <a:ext uri="{FF2B5EF4-FFF2-40B4-BE49-F238E27FC236}">
                  <a16:creationId xmlns="" xmlns:a16="http://schemas.microsoft.com/office/drawing/2014/main" id="{14E5C802-CA0B-419B-9806-0981AA33D5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06" t="43000" r="13053" b="43158"/>
            <a:stretch/>
          </p:blipFill>
          <p:spPr>
            <a:xfrm>
              <a:off x="8072011" y="4550055"/>
              <a:ext cx="455016" cy="567661"/>
            </a:xfrm>
            <a:prstGeom prst="rect">
              <a:avLst/>
            </a:prstGeom>
          </p:spPr>
        </p:pic>
      </p:grpSp>
      <p:sp>
        <p:nvSpPr>
          <p:cNvPr id="115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7328"/>
            <a:ext cx="1035528" cy="1130672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Ст.6 №19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1205855" y="1372633"/>
            <a:ext cx="9938656" cy="51059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І колонку - усно, ІІ - запиши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0531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4923</TotalTime>
  <Words>565</Words>
  <Application>Microsoft Office PowerPoint</Application>
  <PresentationFormat>Произвольный</PresentationFormat>
  <Paragraphs>154</Paragraphs>
  <Slides>18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726</cp:revision>
  <dcterms:created xsi:type="dcterms:W3CDTF">2018-01-05T16:38:53Z</dcterms:created>
  <dcterms:modified xsi:type="dcterms:W3CDTF">2025-09-03T16:20:51Z</dcterms:modified>
</cp:coreProperties>
</file>