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56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</p:sldIdLst>
  <p:sldSz cx="12184063" cy="6859588"/>
  <p:notesSz cx="6858000" cy="9144000"/>
  <p:defaultTextStyle>
    <a:defPPr>
      <a:defRPr lang="ru-RU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6282" autoAdjust="0"/>
  </p:normalViewPr>
  <p:slideViewPr>
    <p:cSldViewPr>
      <p:cViewPr>
        <p:scale>
          <a:sx n="90" d="100"/>
          <a:sy n="90" d="100"/>
        </p:scale>
        <p:origin x="-462" y="-72"/>
      </p:cViewPr>
      <p:guideLst>
        <p:guide orient="horz" pos="2161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3D0F-16AD-4207-BA1B-9AA45B8CA75D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673B-B7F4-4A21-9006-118821B4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4673B-B7F4-4A21-9006-118821B4FAE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240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130919"/>
            <a:ext cx="10356454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3887100"/>
            <a:ext cx="8528844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963822"/>
      </p:ext>
    </p:extLst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596786"/>
      </p:ext>
    </p:extLst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3446" y="274702"/>
            <a:ext cx="2741414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203" y="274702"/>
            <a:ext cx="8021175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94387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299204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407921"/>
            <a:ext cx="10356454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2907387"/>
            <a:ext cx="10356454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06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1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2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27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3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44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847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25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371047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203" y="1600571"/>
            <a:ext cx="5381294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3566" y="1600571"/>
            <a:ext cx="5381294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829148"/>
      </p:ext>
    </p:extLst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35469"/>
            <a:ext cx="53834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068" indent="0">
              <a:buNone/>
              <a:defRPr sz="2400" b="1"/>
            </a:lvl2pPr>
            <a:lvl3pPr marL="1088136" indent="0">
              <a:buNone/>
              <a:defRPr sz="2100" b="1"/>
            </a:lvl3pPr>
            <a:lvl4pPr marL="1632204" indent="0">
              <a:buNone/>
              <a:defRPr sz="1900" b="1"/>
            </a:lvl4pPr>
            <a:lvl5pPr marL="2176272" indent="0">
              <a:buNone/>
              <a:defRPr sz="1900" b="1"/>
            </a:lvl5pPr>
            <a:lvl6pPr marL="2720340" indent="0">
              <a:buNone/>
              <a:defRPr sz="1900" b="1"/>
            </a:lvl6pPr>
            <a:lvl7pPr marL="3264408" indent="0">
              <a:buNone/>
              <a:defRPr sz="1900" b="1"/>
            </a:lvl7pPr>
            <a:lvl8pPr marL="3808476" indent="0">
              <a:buNone/>
              <a:defRPr sz="1900" b="1"/>
            </a:lvl8pPr>
            <a:lvl9pPr marL="435254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03" y="2175379"/>
            <a:ext cx="53834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5" y="1535469"/>
            <a:ext cx="5385525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068" indent="0">
              <a:buNone/>
              <a:defRPr sz="2400" b="1"/>
            </a:lvl2pPr>
            <a:lvl3pPr marL="1088136" indent="0">
              <a:buNone/>
              <a:defRPr sz="2100" b="1"/>
            </a:lvl3pPr>
            <a:lvl4pPr marL="1632204" indent="0">
              <a:buNone/>
              <a:defRPr sz="1900" b="1"/>
            </a:lvl4pPr>
            <a:lvl5pPr marL="2176272" indent="0">
              <a:buNone/>
              <a:defRPr sz="1900" b="1"/>
            </a:lvl5pPr>
            <a:lvl6pPr marL="2720340" indent="0">
              <a:buNone/>
              <a:defRPr sz="1900" b="1"/>
            </a:lvl6pPr>
            <a:lvl7pPr marL="3264408" indent="0">
              <a:buNone/>
              <a:defRPr sz="1900" b="1"/>
            </a:lvl7pPr>
            <a:lvl8pPr marL="3808476" indent="0">
              <a:buNone/>
              <a:defRPr sz="1900" b="1"/>
            </a:lvl8pPr>
            <a:lvl9pPr marL="435254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335" y="2175379"/>
            <a:ext cx="5385525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538624"/>
      </p:ext>
    </p:extLst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382691"/>
      </p:ext>
    </p:extLst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200963"/>
      </p:ext>
    </p:extLst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4" y="273113"/>
            <a:ext cx="4008473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630" y="273114"/>
            <a:ext cx="681123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4" y="1435433"/>
            <a:ext cx="4008473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068" indent="0">
              <a:buNone/>
              <a:defRPr sz="1400"/>
            </a:lvl2pPr>
            <a:lvl3pPr marL="1088136" indent="0">
              <a:buNone/>
              <a:defRPr sz="1200"/>
            </a:lvl3pPr>
            <a:lvl4pPr marL="1632204" indent="0">
              <a:buNone/>
              <a:defRPr sz="1100"/>
            </a:lvl4pPr>
            <a:lvl5pPr marL="2176272" indent="0">
              <a:buNone/>
              <a:defRPr sz="1100"/>
            </a:lvl5pPr>
            <a:lvl6pPr marL="2720340" indent="0">
              <a:buNone/>
              <a:defRPr sz="1100"/>
            </a:lvl6pPr>
            <a:lvl7pPr marL="3264408" indent="0">
              <a:buNone/>
              <a:defRPr sz="1100"/>
            </a:lvl7pPr>
            <a:lvl8pPr marL="3808476" indent="0">
              <a:buNone/>
              <a:defRPr sz="1100"/>
            </a:lvl8pPr>
            <a:lvl9pPr marL="4352544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868392"/>
      </p:ext>
    </p:extLst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801712"/>
            <a:ext cx="731043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12917"/>
            <a:ext cx="731043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068" indent="0">
              <a:buNone/>
              <a:defRPr sz="3300"/>
            </a:lvl2pPr>
            <a:lvl3pPr marL="1088136" indent="0">
              <a:buNone/>
              <a:defRPr sz="2900"/>
            </a:lvl3pPr>
            <a:lvl4pPr marL="1632204" indent="0">
              <a:buNone/>
              <a:defRPr sz="2400"/>
            </a:lvl4pPr>
            <a:lvl5pPr marL="2176272" indent="0">
              <a:buNone/>
              <a:defRPr sz="2400"/>
            </a:lvl5pPr>
            <a:lvl6pPr marL="2720340" indent="0">
              <a:buNone/>
              <a:defRPr sz="2400"/>
            </a:lvl6pPr>
            <a:lvl7pPr marL="3264408" indent="0">
              <a:buNone/>
              <a:defRPr sz="2400"/>
            </a:lvl7pPr>
            <a:lvl8pPr marL="3808476" indent="0">
              <a:buNone/>
              <a:defRPr sz="2400"/>
            </a:lvl8pPr>
            <a:lvl9pPr marL="4352544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368581"/>
            <a:ext cx="731043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068" indent="0">
              <a:buNone/>
              <a:defRPr sz="1400"/>
            </a:lvl2pPr>
            <a:lvl3pPr marL="1088136" indent="0">
              <a:buNone/>
              <a:defRPr sz="1200"/>
            </a:lvl3pPr>
            <a:lvl4pPr marL="1632204" indent="0">
              <a:buNone/>
              <a:defRPr sz="1100"/>
            </a:lvl4pPr>
            <a:lvl5pPr marL="2176272" indent="0">
              <a:buNone/>
              <a:defRPr sz="1100"/>
            </a:lvl5pPr>
            <a:lvl6pPr marL="2720340" indent="0">
              <a:buNone/>
              <a:defRPr sz="1100"/>
            </a:lvl6pPr>
            <a:lvl7pPr marL="3264408" indent="0">
              <a:buNone/>
              <a:defRPr sz="1100"/>
            </a:lvl7pPr>
            <a:lvl8pPr marL="3808476" indent="0">
              <a:buNone/>
              <a:defRPr sz="1100"/>
            </a:lvl8pPr>
            <a:lvl9pPr marL="4352544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723965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  <a:prstGeom prst="rect">
            <a:avLst/>
          </a:prstGeom>
        </p:spPr>
        <p:txBody>
          <a:bodyPr vert="horz" lIns="108814" tIns="54407" rIns="108814" bIns="5440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00571"/>
            <a:ext cx="10965657" cy="4527011"/>
          </a:xfrm>
          <a:prstGeom prst="rect">
            <a:avLst/>
          </a:prstGeom>
        </p:spPr>
        <p:txBody>
          <a:bodyPr vert="horz" lIns="108814" tIns="54407" rIns="108814" bIns="5440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357822"/>
            <a:ext cx="2842948" cy="365210"/>
          </a:xfrm>
          <a:prstGeom prst="rect">
            <a:avLst/>
          </a:prstGeom>
        </p:spPr>
        <p:txBody>
          <a:bodyPr vert="horz" lIns="108814" tIns="54407" rIns="108814" bIns="5440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65A-C128-4DF6-9DC2-5A7C37140CA0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357822"/>
            <a:ext cx="3858287" cy="365210"/>
          </a:xfrm>
          <a:prstGeom prst="rect">
            <a:avLst/>
          </a:prstGeom>
        </p:spPr>
        <p:txBody>
          <a:bodyPr vert="horz" lIns="108814" tIns="54407" rIns="108814" bIns="5440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357822"/>
            <a:ext cx="2842948" cy="365210"/>
          </a:xfrm>
          <a:prstGeom prst="rect">
            <a:avLst/>
          </a:prstGeom>
        </p:spPr>
        <p:txBody>
          <a:bodyPr vert="horz" lIns="108814" tIns="54407" rIns="108814" bIns="5440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66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split orient="vert"/>
  </p:transition>
  <p:txStyles>
    <p:titleStyle>
      <a:lvl1pPr algn="ctr" defTabSz="108813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051" indent="-408051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111" indent="-340043" algn="l" defTabSz="1088136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170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238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306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374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442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510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578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68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136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204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272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340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408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476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544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10" Type="http://schemas.microsoft.com/office/2007/relationships/hdphoto" Target="../media/hdphoto8.wdp"/><Relationship Id="rId4" Type="http://schemas.openxmlformats.org/officeDocument/2006/relationships/image" Target="../media/image23.jpe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артинки до тестів\!!!!!!Эсмира\_free_2024-01-20-22-09-14_02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6"/>
          <a:stretch/>
        </p:blipFill>
        <p:spPr bwMode="auto">
          <a:xfrm>
            <a:off x="1712321" y="2709714"/>
            <a:ext cx="3240360" cy="309600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9543" y="1057232"/>
            <a:ext cx="8540442" cy="1464231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2060"/>
                </a:solidFill>
              </a:rPr>
              <a:t>Розвиток зв'язного мовлення. Розповідаю про літній відпочинок</a:t>
            </a:r>
            <a:endParaRPr lang="uk-UA" sz="40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68587" y="4370030"/>
            <a:ext cx="2671397" cy="1328023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Українська мова</a:t>
            </a:r>
          </a:p>
          <a:p>
            <a:pPr algn="ctr"/>
            <a:r>
              <a:rPr lang="en-US" sz="2400" b="1" i="1" dirty="0" smtClean="0">
                <a:solidFill>
                  <a:srgbClr val="002060"/>
                </a:solidFill>
              </a:rPr>
              <a:t>3</a:t>
            </a:r>
            <a:r>
              <a:rPr lang="uk-UA" sz="2400" b="1" i="1" dirty="0" smtClean="0">
                <a:solidFill>
                  <a:srgbClr val="002060"/>
                </a:solidFill>
              </a:rPr>
              <a:t> клас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Урок 4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9707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90" t="6743" r="5573" b="71954"/>
          <a:stretch/>
        </p:blipFill>
        <p:spPr>
          <a:xfrm>
            <a:off x="880864" y="1821586"/>
            <a:ext cx="3760616" cy="317083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1" y="5719078"/>
            <a:ext cx="957319" cy="11408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 №1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80864" y="406020"/>
            <a:ext cx="10400273" cy="65184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Після літа друзі ділилися враженнями про відпочинок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6285" y="1821586"/>
            <a:ext cx="6925099" cy="35402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А </a:t>
            </a:r>
            <a:r>
              <a:rPr lang="uk-UA" sz="3200" b="1" dirty="0">
                <a:solidFill>
                  <a:schemeClr val="bg1"/>
                </a:solidFill>
              </a:rPr>
              <a:t>я побував у незвичному зоопарку. </a:t>
            </a:r>
          </a:p>
          <a:p>
            <a:r>
              <a:rPr lang="uk-UA" sz="3200" b="1" dirty="0">
                <a:solidFill>
                  <a:srgbClr val="FFFF00"/>
                </a:solidFill>
              </a:rPr>
              <a:t>      Він називається контактним. У ньому можна контактувати з тваринами. Я годував єнота, їжака, кролика. Гладив їх. А ще робив з ними </a:t>
            </a:r>
            <a:r>
              <a:rPr lang="uk-UA" sz="3200" b="1" dirty="0" err="1">
                <a:solidFill>
                  <a:srgbClr val="FFFF00"/>
                </a:solidFill>
              </a:rPr>
              <a:t>селфі</a:t>
            </a:r>
            <a:r>
              <a:rPr lang="uk-UA" sz="3200" b="1" dirty="0">
                <a:solidFill>
                  <a:srgbClr val="FFFF00"/>
                </a:solidFill>
              </a:rPr>
              <a:t>.</a:t>
            </a:r>
          </a:p>
          <a:p>
            <a:r>
              <a:rPr lang="uk-UA" sz="3200" b="1" dirty="0">
                <a:solidFill>
                  <a:srgbClr val="FFFF00"/>
                </a:solidFill>
              </a:rPr>
              <a:t>      </a:t>
            </a:r>
            <a:r>
              <a:rPr lang="uk-UA" sz="3200" b="1" dirty="0">
                <a:solidFill>
                  <a:schemeClr val="bg1"/>
                </a:solidFill>
              </a:rPr>
              <a:t>Світлини вийшли чудові!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80865" y="1137285"/>
            <a:ext cx="3853304" cy="57446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П</a:t>
            </a:r>
            <a:r>
              <a:rPr lang="uk-UA" sz="2800" b="1" dirty="0" smtClean="0">
                <a:solidFill>
                  <a:srgbClr val="002060"/>
                </a:solidFill>
              </a:rPr>
              <a:t>рочитай їхні розповіді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47185" y="1163062"/>
            <a:ext cx="1786505" cy="5849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ҐАДЖИК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82679" y="5456806"/>
            <a:ext cx="6088361" cy="56963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Прочитай частини розповіді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28757" y="5119408"/>
            <a:ext cx="3812724" cy="62221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Що розповів Ґаджик?</a:t>
            </a:r>
            <a:endParaRPr lang="uk-UA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680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5056" y="494644"/>
            <a:ext cx="10226755" cy="11349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Поцікався </a:t>
            </a:r>
            <a:r>
              <a:rPr lang="uk-UA" sz="3200" b="1" dirty="0">
                <a:solidFill>
                  <a:schemeClr val="bg1"/>
                </a:solidFill>
              </a:rPr>
              <a:t>в своїх однокласників і однокласниць,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що </a:t>
            </a:r>
            <a:r>
              <a:rPr lang="uk-UA" sz="3200" b="1" dirty="0">
                <a:solidFill>
                  <a:schemeClr val="bg1"/>
                </a:solidFill>
              </a:rPr>
              <a:t>їм найбільше запам'яталося з літніх канікул.</a:t>
            </a:r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1" y="5719078"/>
            <a:ext cx="957319" cy="11408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 №2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54" y="1807570"/>
            <a:ext cx="3385473" cy="33884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ПОТУРБУЙТЕСЬ ПРО ЛІТНІЙ ВІДПОЧИНОК ДІТ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155" y="1807569"/>
            <a:ext cx="6617061" cy="338846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6575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57320" y="430031"/>
            <a:ext cx="10167721" cy="99147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Приготуйся розказати про найцікавішу подію,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яка </a:t>
            </a:r>
            <a:r>
              <a:rPr lang="uk-UA" sz="3200" b="1" dirty="0">
                <a:solidFill>
                  <a:schemeClr val="bg1"/>
                </a:solidFill>
              </a:rPr>
              <a:t>відбулась у твоєму житті влітку.</a:t>
            </a: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1" y="5670739"/>
            <a:ext cx="957319" cy="11891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 №3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94796" y="1475328"/>
            <a:ext cx="10534518" cy="82977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Прочитай </a:t>
            </a:r>
            <a:r>
              <a:rPr lang="uk-UA" sz="2400" b="1" dirty="0">
                <a:solidFill>
                  <a:srgbClr val="002060"/>
                </a:solidFill>
              </a:rPr>
              <a:t>слова у словниковій скарбниці. Підкресли ті, </a:t>
            </a:r>
            <a:r>
              <a:rPr lang="uk-UA" sz="2400" b="1" dirty="0" smtClean="0">
                <a:solidFill>
                  <a:srgbClr val="002060"/>
                </a:solidFill>
              </a:rPr>
              <a:t>які </a:t>
            </a:r>
            <a:r>
              <a:rPr lang="uk-UA" sz="2400" b="1" dirty="0">
                <a:solidFill>
                  <a:srgbClr val="002060"/>
                </a:solidFill>
              </a:rPr>
              <a:t>підходять для твоєї</a:t>
            </a:r>
            <a:r>
              <a:rPr lang="uk-UA" sz="2400" b="1" dirty="0" smtClean="0">
                <a:solidFill>
                  <a:srgbClr val="002060"/>
                </a:solidFill>
              </a:rPr>
              <a:t> розповіді.</a:t>
            </a:r>
            <a:r>
              <a:rPr lang="uk-UA" sz="2400" b="1" dirty="0">
                <a:solidFill>
                  <a:schemeClr val="bg1"/>
                </a:solidFill>
              </a:rPr>
              <a:t> </a:t>
            </a:r>
            <a:r>
              <a:rPr lang="uk-UA" sz="2400" b="1" dirty="0">
                <a:solidFill>
                  <a:srgbClr val="002060"/>
                </a:solidFill>
              </a:rPr>
              <a:t>Допиши слова, яких не вистачає для твого твору</a:t>
            </a:r>
            <a:r>
              <a:rPr lang="uk-UA" sz="2400" b="1" dirty="0" smtClean="0">
                <a:solidFill>
                  <a:srgbClr val="002060"/>
                </a:solidFill>
              </a:rPr>
              <a:t>.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659" y="3067400"/>
            <a:ext cx="3258871" cy="26782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побувати на морі</a:t>
            </a:r>
          </a:p>
          <a:p>
            <a:pPr algn="ctr"/>
            <a:r>
              <a:rPr lang="uk-UA" sz="2800" b="1" dirty="0"/>
              <a:t>в</a:t>
            </a:r>
            <a:r>
              <a:rPr lang="uk-UA" sz="2800" b="1" dirty="0" smtClean="0"/>
              <a:t>ідпочивати в таборі</a:t>
            </a:r>
          </a:p>
          <a:p>
            <a:pPr algn="ctr"/>
            <a:r>
              <a:rPr lang="uk-UA" sz="2800" b="1" dirty="0"/>
              <a:t>п</a:t>
            </a:r>
            <a:r>
              <a:rPr lang="uk-UA" sz="2800" b="1" dirty="0" smtClean="0"/>
              <a:t>ровести літо в селі</a:t>
            </a:r>
          </a:p>
          <a:p>
            <a:pPr algn="ctr"/>
            <a:r>
              <a:rPr lang="uk-UA" sz="2800" b="1" dirty="0"/>
              <a:t>х</a:t>
            </a:r>
            <a:r>
              <a:rPr lang="uk-UA" sz="2800" b="1" dirty="0" smtClean="0"/>
              <a:t>одити в похід</a:t>
            </a:r>
          </a:p>
          <a:p>
            <a:pPr algn="ctr"/>
            <a:r>
              <a:rPr lang="uk-UA" sz="2800" b="1" dirty="0" smtClean="0"/>
              <a:t>_________________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21278" y="2897508"/>
            <a:ext cx="4976381" cy="35402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купатися в морі, річці</a:t>
            </a:r>
          </a:p>
          <a:p>
            <a:pPr algn="ctr"/>
            <a:r>
              <a:rPr lang="uk-UA" sz="2800" b="1" dirty="0"/>
              <a:t>засмагати на пляжі</a:t>
            </a:r>
          </a:p>
          <a:p>
            <a:pPr algn="ctr"/>
            <a:r>
              <a:rPr lang="uk-UA" sz="2800" b="1" dirty="0" smtClean="0"/>
              <a:t>грати у футбол</a:t>
            </a:r>
          </a:p>
          <a:p>
            <a:pPr algn="ctr"/>
            <a:r>
              <a:rPr lang="uk-UA" sz="2800" b="1" dirty="0"/>
              <a:t>х</a:t>
            </a:r>
            <a:r>
              <a:rPr lang="uk-UA" sz="2800" b="1" dirty="0" smtClean="0"/>
              <a:t>одити в гори, ліс</a:t>
            </a:r>
          </a:p>
          <a:p>
            <a:pPr algn="ctr"/>
            <a:r>
              <a:rPr lang="uk-UA" sz="2800" b="1" dirty="0"/>
              <a:t>л</a:t>
            </a:r>
            <a:r>
              <a:rPr lang="uk-UA" sz="2800" b="1" dirty="0" smtClean="0"/>
              <a:t>овити рибу</a:t>
            </a:r>
          </a:p>
          <a:p>
            <a:pPr algn="ctr"/>
            <a:r>
              <a:rPr lang="uk-UA" sz="2800" b="1" dirty="0"/>
              <a:t>к</a:t>
            </a:r>
            <a:r>
              <a:rPr lang="uk-UA" sz="2800" b="1" dirty="0" smtClean="0"/>
              <a:t>ататися на велосипеді, катері</a:t>
            </a:r>
          </a:p>
          <a:p>
            <a:pPr algn="ctr"/>
            <a:r>
              <a:rPr lang="uk-UA" sz="2800" b="1" dirty="0"/>
              <a:t>з</a:t>
            </a:r>
            <a:r>
              <a:rPr lang="uk-UA" sz="2800" b="1" dirty="0" smtClean="0"/>
              <a:t>бирати ягоди, овочі, фрукти</a:t>
            </a:r>
          </a:p>
          <a:p>
            <a:pPr algn="ctr"/>
            <a:r>
              <a:rPr lang="uk-UA" sz="2800" b="1" dirty="0" smtClean="0"/>
              <a:t>__________________________</a:t>
            </a:r>
            <a:endParaRPr lang="uk-UA" sz="2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8741697" y="3067401"/>
            <a:ext cx="3072229" cy="31092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добре відпочити</a:t>
            </a:r>
          </a:p>
          <a:p>
            <a:pPr algn="ctr"/>
            <a:r>
              <a:rPr lang="uk-UA" sz="2800" b="1" dirty="0"/>
              <a:t>набратися сил</a:t>
            </a:r>
          </a:p>
          <a:p>
            <a:pPr algn="ctr"/>
            <a:r>
              <a:rPr lang="uk-UA" sz="2800" b="1" dirty="0"/>
              <a:t>загартуватися</a:t>
            </a:r>
          </a:p>
          <a:p>
            <a:pPr algn="ctr"/>
            <a:r>
              <a:rPr lang="uk-UA" sz="2800" b="1" dirty="0"/>
              <a:t>одержати багато вражень</a:t>
            </a:r>
          </a:p>
          <a:p>
            <a:pPr algn="ctr"/>
            <a:r>
              <a:rPr lang="uk-UA" sz="2800" b="1" dirty="0"/>
              <a:t>бути в захваті</a:t>
            </a:r>
          </a:p>
          <a:p>
            <a:pPr algn="ctr"/>
            <a:r>
              <a:rPr lang="uk-UA" sz="2800" b="1" dirty="0" smtClean="0"/>
              <a:t>_______________</a:t>
            </a:r>
            <a:endParaRPr lang="uk-UA" sz="28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831375" y="2305099"/>
            <a:ext cx="4866284" cy="59240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Словникова скарбничка</a:t>
            </a:r>
          </a:p>
        </p:txBody>
      </p:sp>
    </p:spTree>
    <p:extLst>
      <p:ext uri="{BB962C8B-B14F-4D97-AF65-F5344CB8AC3E}">
        <p14:creationId xmlns:p14="http://schemas.microsoft.com/office/powerpoint/2010/main" val="146453797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артинки до тестів\!!! Учні\634ce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399" y="1556171"/>
            <a:ext cx="1732149" cy="259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57320" y="409840"/>
            <a:ext cx="10184493" cy="10998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Розкажи про цікаву подію, яка відбулася у твоєму житті влітку за поданими запитаннями.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3804" y="2066022"/>
            <a:ext cx="8048610" cy="20625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</a:rPr>
              <a:t>1. Де ти побував/побувала влітку?</a:t>
            </a:r>
          </a:p>
          <a:p>
            <a:r>
              <a:rPr lang="uk-UA" sz="3200" b="1" dirty="0" smtClean="0">
                <a:solidFill>
                  <a:srgbClr val="FFFF00"/>
                </a:solidFill>
              </a:rPr>
              <a:t>2. Що тобі найбільше запам'яталось влітку?</a:t>
            </a:r>
          </a:p>
          <a:p>
            <a:r>
              <a:rPr lang="uk-UA" sz="3200" b="1" dirty="0" smtClean="0">
                <a:solidFill>
                  <a:srgbClr val="FFFF00"/>
                </a:solidFill>
              </a:rPr>
              <a:t>3. Де відбувалася ця подія?</a:t>
            </a:r>
          </a:p>
          <a:p>
            <a:r>
              <a:rPr lang="uk-UA" sz="3200" b="1" dirty="0" smtClean="0">
                <a:solidFill>
                  <a:srgbClr val="FFFF00"/>
                </a:solidFill>
              </a:rPr>
              <a:t>4. Які враження залишилися після неї?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1" y="5670739"/>
            <a:ext cx="1078950" cy="11891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6-7 №4-6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39503" y="1556171"/>
            <a:ext cx="5846671" cy="438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Використай слова із скарбниці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8112" y="4128602"/>
            <a:ext cx="6936632" cy="1816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       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ЗАПАМЯТАЙ!</a:t>
            </a:r>
          </a:p>
          <a:p>
            <a:r>
              <a:rPr lang="uk-UA" sz="2800" b="1" dirty="0">
                <a:solidFill>
                  <a:srgbClr val="FFFF00"/>
                </a:solidFill>
              </a:rPr>
              <a:t> </a:t>
            </a:r>
            <a:r>
              <a:rPr lang="uk-UA" sz="2800" b="1" dirty="0" smtClean="0">
                <a:solidFill>
                  <a:srgbClr val="FFFF00"/>
                </a:solidFill>
              </a:rPr>
              <a:t>     </a:t>
            </a:r>
            <a:r>
              <a:rPr lang="uk-UA" sz="2800" b="1" dirty="0" smtClean="0">
                <a:solidFill>
                  <a:schemeClr val="bg1"/>
                </a:solidFill>
              </a:rPr>
              <a:t>У розповіді має бути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ЗАЧИН, ОСНОВНА ЧАСТИНА і КІНЦІВКА. </a:t>
            </a:r>
            <a:r>
              <a:rPr lang="uk-UA" sz="2800" b="1" dirty="0" smtClean="0">
                <a:solidFill>
                  <a:schemeClr val="bg1"/>
                </a:solidFill>
              </a:rPr>
              <a:t>Кожну частину тексту починай писати з нового рядка.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324279" y="4130236"/>
            <a:ext cx="2664296" cy="18146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Запиши свою розповідь. </a:t>
            </a:r>
            <a:r>
              <a:rPr lang="uk-UA" sz="2800" b="1" dirty="0">
                <a:solidFill>
                  <a:schemeClr val="bg1"/>
                </a:solidFill>
              </a:rPr>
              <a:t>Розпочни із </a:t>
            </a:r>
            <a:r>
              <a:rPr lang="uk-UA" sz="2800" b="1" dirty="0" smtClean="0">
                <a:solidFill>
                  <a:schemeClr val="bg1"/>
                </a:solidFill>
              </a:rPr>
              <a:t>заголовка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3676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онкурс детского рисунка &quot;КРАСКИ ЛЕТА&quot; - YouTub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0" t="3542" r="12460" b="3592"/>
          <a:stretch/>
        </p:blipFill>
        <p:spPr bwMode="auto">
          <a:xfrm>
            <a:off x="1011714" y="1455515"/>
            <a:ext cx="3372224" cy="234524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онкурс рисунков «Заветное желание». Детский портал «Солнышко»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7" y="4029408"/>
            <a:ext cx="3355230" cy="234402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Итоги конкурса &quot;Как я провел лето&quot; на призы от &quot;Антонова двора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044" y="1456740"/>
            <a:ext cx="3107840" cy="234402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расивый детский рисунок на тему лето&quot; — card of the user oksana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69" y="1455515"/>
            <a:ext cx="3372224" cy="234524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Детский рисунок &quot;Лето&quot;.» — карточка пользователя Valeriya K. в ...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69" y="4029409"/>
            <a:ext cx="3372224" cy="234401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Рисунки на тему «В мечтах о летнем отдыхе» с детьми ...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5" t="325" b="4357"/>
          <a:stretch/>
        </p:blipFill>
        <p:spPr bwMode="auto">
          <a:xfrm>
            <a:off x="8075044" y="4029408"/>
            <a:ext cx="3107840" cy="234402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670739"/>
            <a:ext cx="1028707" cy="11891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11713" y="457306"/>
            <a:ext cx="10149760" cy="7768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Намалюй </a:t>
            </a:r>
            <a:r>
              <a:rPr lang="uk-UA" sz="3600" b="1" dirty="0">
                <a:solidFill>
                  <a:schemeClr val="bg1"/>
                </a:solidFill>
              </a:rPr>
              <a:t>олівцями ілюстрацію до своєї </a:t>
            </a:r>
            <a:r>
              <a:rPr lang="uk-UA" sz="3600" b="1" dirty="0" smtClean="0">
                <a:solidFill>
                  <a:schemeClr val="bg1"/>
                </a:solidFill>
              </a:rPr>
              <a:t>розповіді</a:t>
            </a:r>
          </a:p>
        </p:txBody>
      </p:sp>
    </p:spTree>
    <p:extLst>
      <p:ext uri="{BB962C8B-B14F-4D97-AF65-F5344CB8AC3E}">
        <p14:creationId xmlns:p14="http://schemas.microsoft.com/office/powerpoint/2010/main" val="14560602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92276" y="549474"/>
            <a:ext cx="9555281" cy="11226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Якщо бажаєш,  прочитай у кріслі автора свій твір для однокласників і однокласниць.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1" y="5670739"/>
            <a:ext cx="1001882" cy="11891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Картинки до тестів\!!! Учні\925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335" y="1845618"/>
            <a:ext cx="6309457" cy="420367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47430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5530" y="513585"/>
            <a:ext cx="10225063" cy="68753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</a:t>
            </a:r>
            <a:r>
              <a:rPr lang="uk-UA" sz="36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свій </a:t>
            </a:r>
            <a:r>
              <a:rPr lang="uk-UA" sz="3600" b="1" dirty="0" smtClean="0">
                <a:solidFill>
                  <a:schemeClr val="bg1"/>
                </a:solidFill>
              </a:rPr>
              <a:t>олівець.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3082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49989" r="52778"/>
          <a:stretch/>
        </p:blipFill>
        <p:spPr bwMode="auto">
          <a:xfrm>
            <a:off x="925530" y="2449734"/>
            <a:ext cx="1929628" cy="27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1" r="52145" b="50011"/>
          <a:stretch/>
        </p:blipFill>
        <p:spPr bwMode="auto">
          <a:xfrm>
            <a:off x="9160663" y="2396362"/>
            <a:ext cx="1989931" cy="270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1" r="14078" b="50579"/>
          <a:stretch/>
        </p:blipFill>
        <p:spPr bwMode="auto">
          <a:xfrm>
            <a:off x="6505729" y="2409533"/>
            <a:ext cx="2035154" cy="267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5" t="49989" r="11616"/>
          <a:stretch/>
        </p:blipFill>
        <p:spPr bwMode="auto">
          <a:xfrm>
            <a:off x="3519650" y="2449734"/>
            <a:ext cx="2321584" cy="27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b="27395"/>
          <a:stretch/>
        </p:blipFill>
        <p:spPr bwMode="auto">
          <a:xfrm rot="21248882">
            <a:off x="1733711" y="1540002"/>
            <a:ext cx="436480" cy="174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71" b="23299"/>
          <a:stretch/>
        </p:blipFill>
        <p:spPr bwMode="auto">
          <a:xfrm rot="268393">
            <a:off x="4478241" y="1475561"/>
            <a:ext cx="426161" cy="184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7029" b="22248"/>
          <a:stretch/>
        </p:blipFill>
        <p:spPr bwMode="auto">
          <a:xfrm rot="294658">
            <a:off x="7201369" y="1477931"/>
            <a:ext cx="402387" cy="186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4524" b="21304"/>
          <a:stretch/>
        </p:blipFill>
        <p:spPr bwMode="auto">
          <a:xfrm rot="162794">
            <a:off x="9954822" y="1461165"/>
            <a:ext cx="398503" cy="188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8049" y="3539889"/>
            <a:ext cx="1817107" cy="954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Було </a:t>
            </a: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дуже просто!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49039" y="3504108"/>
            <a:ext cx="1613177" cy="95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Можу краще!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96996" y="3573144"/>
            <a:ext cx="1695068" cy="105585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цікаво!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89061" y="3539889"/>
            <a:ext cx="1655347" cy="105585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важко!</a:t>
            </a:r>
          </a:p>
        </p:txBody>
      </p:sp>
      <p:pic>
        <p:nvPicPr>
          <p:cNvPr id="25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r="-630" b="587"/>
          <a:stretch/>
        </p:blipFill>
        <p:spPr bwMode="auto">
          <a:xfrm rot="6985696">
            <a:off x="7675934" y="4588549"/>
            <a:ext cx="497837" cy="267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9716" b="435"/>
          <a:stretch/>
        </p:blipFill>
        <p:spPr bwMode="auto">
          <a:xfrm rot="7135075">
            <a:off x="10098975" y="4572048"/>
            <a:ext cx="477562" cy="268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5092" b="-1024"/>
          <a:stretch/>
        </p:blipFill>
        <p:spPr bwMode="auto">
          <a:xfrm rot="14685160">
            <a:off x="4443582" y="4555537"/>
            <a:ext cx="490885" cy="272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1457" b="-833"/>
          <a:stretch/>
        </p:blipFill>
        <p:spPr bwMode="auto">
          <a:xfrm rot="14670016">
            <a:off x="1716362" y="4442512"/>
            <a:ext cx="513183" cy="271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8530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55160" y="598245"/>
            <a:ext cx="10176487" cy="79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613678" y="1702960"/>
            <a:ext cx="5717969" cy="2880987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>
                <a:solidFill>
                  <a:srgbClr val="0070C0"/>
                </a:solidFill>
              </a:rPr>
              <a:t>Наше </a:t>
            </a:r>
            <a:r>
              <a:rPr lang="ru-RU" sz="3200" b="1" dirty="0" smtClean="0">
                <a:solidFill>
                  <a:srgbClr val="0070C0"/>
                </a:solidFill>
              </a:rPr>
              <a:t>гасло на </a:t>
            </a:r>
            <a:r>
              <a:rPr lang="ru-RU" sz="3200" b="1" dirty="0" err="1" smtClean="0">
                <a:solidFill>
                  <a:srgbClr val="0070C0"/>
                </a:solidFill>
              </a:rPr>
              <a:t>уроці</a:t>
            </a:r>
            <a:r>
              <a:rPr lang="ru-RU" sz="3200" b="1" dirty="0" smtClean="0">
                <a:solidFill>
                  <a:srgbClr val="0070C0"/>
                </a:solidFill>
              </a:rPr>
              <a:t>:</a:t>
            </a:r>
            <a:endParaRPr lang="ru-RU" sz="3200" b="1" dirty="0">
              <a:solidFill>
                <a:srgbClr val="0070C0"/>
              </a:solidFill>
            </a:endParaRPr>
          </a:p>
          <a:p>
            <a:pPr algn="ctr"/>
            <a:r>
              <a:rPr lang="ru-RU" sz="3200" b="1" dirty="0" err="1">
                <a:solidFill>
                  <a:srgbClr val="0070C0"/>
                </a:solidFill>
              </a:rPr>
              <a:t>Видумуй</a:t>
            </a:r>
            <a:r>
              <a:rPr lang="ru-RU" sz="3200" b="1" dirty="0">
                <a:solidFill>
                  <a:srgbClr val="0070C0"/>
                </a:solidFill>
              </a:rPr>
              <a:t>, пробуй, твори! </a:t>
            </a:r>
          </a:p>
          <a:p>
            <a:pPr algn="ctr"/>
            <a:r>
              <a:rPr lang="ru-RU" sz="3200" b="1" dirty="0">
                <a:solidFill>
                  <a:srgbClr val="0070C0"/>
                </a:solidFill>
              </a:rPr>
              <a:t>Розум, </a:t>
            </a:r>
            <a:r>
              <a:rPr lang="ru-RU" sz="3200" b="1" dirty="0" err="1">
                <a:solidFill>
                  <a:srgbClr val="0070C0"/>
                </a:solidFill>
              </a:rPr>
              <a:t>фантазію</a:t>
            </a:r>
            <a:r>
              <a:rPr lang="ru-RU" sz="3200" b="1" dirty="0">
                <a:solidFill>
                  <a:srgbClr val="0070C0"/>
                </a:solidFill>
              </a:rPr>
              <a:t> прояви!</a:t>
            </a:r>
          </a:p>
          <a:p>
            <a:pPr algn="ctr"/>
            <a:r>
              <a:rPr lang="ru-RU" sz="3200" b="1" dirty="0" err="1">
                <a:solidFill>
                  <a:srgbClr val="0070C0"/>
                </a:solidFill>
              </a:rPr>
              <a:t>Активним</a:t>
            </a:r>
            <a:r>
              <a:rPr lang="ru-RU" sz="3200" b="1" dirty="0">
                <a:solidFill>
                  <a:srgbClr val="0070C0"/>
                </a:solidFill>
              </a:rPr>
              <a:t> і </a:t>
            </a:r>
            <a:r>
              <a:rPr lang="ru-RU" sz="3200" b="1" dirty="0" err="1">
                <a:solidFill>
                  <a:srgbClr val="0070C0"/>
                </a:solidFill>
              </a:rPr>
              <a:t>уважним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бувай</a:t>
            </a:r>
            <a:endParaRPr lang="ru-RU" sz="3200" b="1" dirty="0">
              <a:solidFill>
                <a:srgbClr val="0070C0"/>
              </a:solidFill>
            </a:endParaRPr>
          </a:p>
          <a:p>
            <a:pPr algn="ctr"/>
            <a:r>
              <a:rPr lang="ru-RU" sz="3200" b="1" dirty="0">
                <a:solidFill>
                  <a:srgbClr val="0070C0"/>
                </a:solidFill>
              </a:rPr>
              <a:t>І про </a:t>
            </a:r>
            <a:r>
              <a:rPr lang="ru-RU" sz="3200" b="1" dirty="0" err="1">
                <a:solidFill>
                  <a:srgbClr val="0070C0"/>
                </a:solidFill>
              </a:rPr>
              <a:t>кмітливість</a:t>
            </a:r>
            <a:r>
              <a:rPr lang="ru-RU" sz="3200" b="1" dirty="0">
                <a:solidFill>
                  <a:srgbClr val="0070C0"/>
                </a:solidFill>
              </a:rPr>
              <a:t> не </a:t>
            </a:r>
            <a:r>
              <a:rPr lang="ru-RU" sz="3200" b="1" dirty="0" err="1">
                <a:solidFill>
                  <a:srgbClr val="0070C0"/>
                </a:solidFill>
              </a:rPr>
              <a:t>забувай</a:t>
            </a:r>
            <a:r>
              <a:rPr lang="ru-RU" sz="3200" b="1" dirty="0">
                <a:solidFill>
                  <a:srgbClr val="0070C0"/>
                </a:solidFill>
              </a:rPr>
              <a:t>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37" y="1790627"/>
            <a:ext cx="4609463" cy="2678235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24210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2558866" y="1374181"/>
            <a:ext cx="6931544" cy="47407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Вибери </a:t>
            </a:r>
            <a:r>
              <a:rPr lang="uk-UA" sz="2400" b="1" dirty="0">
                <a:solidFill>
                  <a:srgbClr val="0070C0"/>
                </a:solidFill>
              </a:rPr>
              <a:t>свій </a:t>
            </a:r>
            <a:r>
              <a:rPr lang="uk-UA" sz="2400" b="1" dirty="0" smtClean="0">
                <a:solidFill>
                  <a:srgbClr val="0070C0"/>
                </a:solidFill>
              </a:rPr>
              <a:t>олівець очікувань від уроку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6409" y="513585"/>
            <a:ext cx="10214184" cy="7316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3082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49989" r="52778"/>
          <a:stretch/>
        </p:blipFill>
        <p:spPr bwMode="auto">
          <a:xfrm>
            <a:off x="936409" y="2755208"/>
            <a:ext cx="1929628" cy="27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1" r="52145" b="50011"/>
          <a:stretch/>
        </p:blipFill>
        <p:spPr bwMode="auto">
          <a:xfrm>
            <a:off x="9234898" y="2657974"/>
            <a:ext cx="1989931" cy="270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1" r="14078" b="50579"/>
          <a:stretch/>
        </p:blipFill>
        <p:spPr bwMode="auto">
          <a:xfrm>
            <a:off x="6516608" y="2715007"/>
            <a:ext cx="2035154" cy="267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5" t="49989" r="11616"/>
          <a:stretch/>
        </p:blipFill>
        <p:spPr bwMode="auto">
          <a:xfrm>
            <a:off x="3530529" y="2755208"/>
            <a:ext cx="2321584" cy="27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b="27395"/>
          <a:stretch/>
        </p:blipFill>
        <p:spPr bwMode="auto">
          <a:xfrm rot="21248882">
            <a:off x="1682982" y="1865983"/>
            <a:ext cx="436480" cy="174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71" b="23299"/>
          <a:stretch/>
        </p:blipFill>
        <p:spPr bwMode="auto">
          <a:xfrm rot="268393">
            <a:off x="4486800" y="1794204"/>
            <a:ext cx="426161" cy="184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7029" b="22248"/>
          <a:stretch/>
        </p:blipFill>
        <p:spPr bwMode="auto">
          <a:xfrm rot="294658">
            <a:off x="7443369" y="1821785"/>
            <a:ext cx="402387" cy="186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4524" b="21304"/>
          <a:stretch/>
        </p:blipFill>
        <p:spPr bwMode="auto">
          <a:xfrm rot="162794">
            <a:off x="10030611" y="1713227"/>
            <a:ext cx="398503" cy="188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8929" y="3845363"/>
            <a:ext cx="1817107" cy="954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Буде все просто</a:t>
            </a: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!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64362" y="3845363"/>
            <a:ext cx="1874560" cy="95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Буде успішно!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07876" y="3878617"/>
            <a:ext cx="1695068" cy="105585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Буде </a:t>
            </a:r>
            <a:r>
              <a:rPr lang="uk-UA" sz="2800" b="1" dirty="0">
                <a:solidFill>
                  <a:schemeClr val="bg1"/>
                </a:solidFill>
              </a:rPr>
              <a:t>цікаво!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99941" y="3845361"/>
            <a:ext cx="1655347" cy="105585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Буде </a:t>
            </a:r>
            <a:r>
              <a:rPr lang="uk-UA" sz="2800" b="1" dirty="0">
                <a:solidFill>
                  <a:schemeClr val="bg1"/>
                </a:solidFill>
              </a:rPr>
              <a:t>важко!</a:t>
            </a:r>
          </a:p>
        </p:txBody>
      </p:sp>
      <p:pic>
        <p:nvPicPr>
          <p:cNvPr id="25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r="-630" b="587"/>
          <a:stretch/>
        </p:blipFill>
        <p:spPr bwMode="auto">
          <a:xfrm rot="6985696">
            <a:off x="7675934" y="4588549"/>
            <a:ext cx="497837" cy="267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9716" b="435"/>
          <a:stretch/>
        </p:blipFill>
        <p:spPr bwMode="auto">
          <a:xfrm rot="7135075">
            <a:off x="10098976" y="4572048"/>
            <a:ext cx="477562" cy="268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5092" b="-1024"/>
          <a:stretch/>
        </p:blipFill>
        <p:spPr bwMode="auto">
          <a:xfrm rot="14685160">
            <a:off x="4443584" y="4555539"/>
            <a:ext cx="490885" cy="272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1457" b="-833"/>
          <a:stretch/>
        </p:blipFill>
        <p:spPr bwMode="auto">
          <a:xfrm rot="14670016">
            <a:off x="1716362" y="4442513"/>
            <a:ext cx="513183" cy="271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982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0859" y="421045"/>
            <a:ext cx="10371156" cy="10356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Знайомство із зошитом «Малюю словом»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Катерини Пономарьової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60" y="1562766"/>
            <a:ext cx="3403124" cy="500477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517905" y="1562769"/>
            <a:ext cx="2955910" cy="214576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Що роблять діти на обкладинці зошита? В яку пору року це може відбуватися?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8157" y="3708534"/>
            <a:ext cx="2955910" cy="91961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Прочитай написи на обкладинці.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7905" y="4715012"/>
            <a:ext cx="2955910" cy="173704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Прочитай, які дії на уроці розвитку мовлення будемо виконувати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905" y="1562769"/>
            <a:ext cx="3480497" cy="500478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8129567" y="1752435"/>
            <a:ext cx="2955910" cy="2145765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Яка нова інформація до вже відомої нам додалась на першій сторінці?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169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4073590" y="1619451"/>
            <a:ext cx="7486593" cy="440222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       </a:t>
            </a:r>
            <a:r>
              <a:rPr lang="uk-UA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Дорога дитино!</a:t>
            </a:r>
          </a:p>
          <a:p>
            <a:r>
              <a:rPr lang="uk-UA" sz="2000" b="1" dirty="0" smtClean="0">
                <a:solidFill>
                  <a:srgbClr val="002060"/>
                </a:solidFill>
              </a:rPr>
              <a:t>      </a:t>
            </a:r>
            <a:r>
              <a:rPr lang="uk-UA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 знаєш, що малювати можна фарбами, олівцями,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фломастерами. А в цьому зошиті ти будеш учитися малювати словами.</a:t>
            </a:r>
          </a:p>
          <a:p>
            <a:r>
              <a:rPr lang="uk-UA" sz="2000" b="1" dirty="0" smtClean="0">
                <a:solidFill>
                  <a:srgbClr val="002060"/>
                </a:solidFill>
              </a:rPr>
              <a:t>      - Хіба можна малювати словами? – запитаєш ти.</a:t>
            </a:r>
          </a:p>
          <a:p>
            <a:r>
              <a:rPr lang="uk-UA" sz="2000" b="1" dirty="0" smtClean="0">
                <a:solidFill>
                  <a:srgbClr val="002060"/>
                </a:solidFill>
              </a:rPr>
              <a:t>      Можна. Адже малювати словом – означає цікаво й красиво писати про те, що ти бачиш навколо себе, що тебе захоплює, про що ти думаєш. А ще – описувати рослини, тварин, людей.</a:t>
            </a:r>
          </a:p>
          <a:p>
            <a:r>
              <a:rPr lang="uk-UA" sz="2000" b="1" dirty="0">
                <a:solidFill>
                  <a:srgbClr val="002060"/>
                </a:solidFill>
              </a:rPr>
              <a:t> </a:t>
            </a:r>
            <a:r>
              <a:rPr lang="uk-UA" sz="2000" b="1" dirty="0" smtClean="0">
                <a:solidFill>
                  <a:srgbClr val="002060"/>
                </a:solidFill>
              </a:rPr>
              <a:t>     Малюючи словом, ти побуваєш у ролі письменника або письменниці. Зможеш у кріслі автора прочитати свій твір для однокласників і однокласниць. Відчуєш, як це приємно.</a:t>
            </a:r>
          </a:p>
          <a:p>
            <a:r>
              <a:rPr lang="uk-UA" sz="2000" b="1" dirty="0">
                <a:solidFill>
                  <a:srgbClr val="002060"/>
                </a:solidFill>
              </a:rPr>
              <a:t> </a:t>
            </a:r>
            <a:r>
              <a:rPr lang="uk-UA" sz="2000" b="1" dirty="0" smtClean="0">
                <a:solidFill>
                  <a:srgbClr val="002060"/>
                </a:solidFill>
              </a:rPr>
              <a:t>     Спробуй малювати словами! Побачиш, це не так уже й складно.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Бажаємо тобі успіхів!</a:t>
            </a:r>
            <a:r>
              <a:rPr lang="uk-UA" sz="2000" b="1" dirty="0" smtClean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026" name="Picture 2" descr="Портфоліо Пономарьова Катерина Іванів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48" y="1619451"/>
            <a:ext cx="3445573" cy="370166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95713" y="406021"/>
            <a:ext cx="10456196" cy="11146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Звернення автора зошита «Малюю словом»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Катерини Пономарьової 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84858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64178" y="406021"/>
            <a:ext cx="9912358" cy="8352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Відгадай загадки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4178" y="1382564"/>
            <a:ext cx="4266366" cy="1816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ru-RU" sz="2800" b="1" dirty="0" err="1">
                <a:solidFill>
                  <a:schemeClr val="bg1"/>
                </a:solidFill>
              </a:rPr>
              <a:t>Полунички</a:t>
            </a:r>
            <a:r>
              <a:rPr lang="ru-RU" sz="2800" b="1" dirty="0">
                <a:solidFill>
                  <a:schemeClr val="bg1"/>
                </a:solidFill>
              </a:rPr>
              <a:t> у </a:t>
            </a:r>
            <a:r>
              <a:rPr lang="ru-RU" sz="2800" b="1" dirty="0" err="1">
                <a:solidFill>
                  <a:schemeClr val="bg1"/>
                </a:solidFill>
              </a:rPr>
              <a:t>сметанці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fontAlgn="base"/>
            <a:r>
              <a:rPr lang="ru-RU" sz="2800" b="1" dirty="0" smtClean="0">
                <a:solidFill>
                  <a:schemeClr val="bg1"/>
                </a:solidFill>
              </a:rPr>
              <a:t>Соловей </a:t>
            </a:r>
            <a:r>
              <a:rPr lang="ru-RU" sz="2800" b="1" dirty="0" err="1">
                <a:solidFill>
                  <a:schemeClr val="bg1"/>
                </a:solidFill>
              </a:rPr>
              <a:t>щебече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вранці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fontAlgn="base"/>
            <a:r>
              <a:rPr lang="ru-RU" sz="2800" b="1" dirty="0" err="1" smtClean="0">
                <a:solidFill>
                  <a:schemeClr val="bg1"/>
                </a:solidFill>
              </a:rPr>
              <a:t>Дощик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через ситечко, –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fontAlgn="base"/>
            <a:r>
              <a:rPr lang="ru-RU" sz="2800" b="1" dirty="0" err="1" smtClean="0">
                <a:solidFill>
                  <a:schemeClr val="bg1"/>
                </a:solidFill>
              </a:rPr>
              <a:t>Це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веселе</a:t>
            </a:r>
            <a:r>
              <a:rPr lang="ru-RU" sz="2800" b="1" dirty="0">
                <a:solidFill>
                  <a:schemeClr val="bg1"/>
                </a:solidFill>
              </a:rPr>
              <a:t> …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2688" y="2557983"/>
            <a:ext cx="2133446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літечко</a:t>
            </a:r>
            <a:r>
              <a:rPr lang="uk-UA" sz="3200" b="1" dirty="0">
                <a:solidFill>
                  <a:schemeClr val="bg1"/>
                </a:solidFill>
              </a:rPr>
              <a:t>!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25409" y="1326590"/>
            <a:ext cx="4137240" cy="18163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ru-RU" sz="2800" b="1" dirty="0">
                <a:solidFill>
                  <a:schemeClr val="bg1"/>
                </a:solidFill>
              </a:rPr>
              <a:t>Вони </a:t>
            </a:r>
            <a:r>
              <a:rPr lang="ru-RU" sz="2800" b="1" dirty="0" err="1">
                <a:solidFill>
                  <a:schemeClr val="bg1"/>
                </a:solidFill>
              </a:rPr>
              <a:t>бувають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літні</a:t>
            </a:r>
            <a:endParaRPr lang="ru-RU" sz="2800" b="1" dirty="0">
              <a:solidFill>
                <a:schemeClr val="bg1"/>
              </a:solidFill>
            </a:endParaRPr>
          </a:p>
          <a:p>
            <a:pPr fontAlgn="base"/>
            <a:r>
              <a:rPr lang="uk-UA" sz="2800" b="1" dirty="0">
                <a:solidFill>
                  <a:schemeClr val="bg1"/>
                </a:solidFill>
              </a:rPr>
              <a:t>Зимові, весняні, осінні.</a:t>
            </a:r>
          </a:p>
          <a:p>
            <a:pPr fontAlgn="base"/>
            <a:r>
              <a:rPr lang="uk-UA" sz="2800" b="1" dirty="0">
                <a:solidFill>
                  <a:schemeClr val="bg1"/>
                </a:solidFill>
              </a:rPr>
              <a:t>Там діти всі сміються.</a:t>
            </a:r>
          </a:p>
          <a:p>
            <a:pPr fontAlgn="base"/>
            <a:r>
              <a:rPr lang="uk-UA" sz="2800" b="1" dirty="0">
                <a:solidFill>
                  <a:schemeClr val="bg1"/>
                </a:solidFill>
              </a:rPr>
              <a:t>Як же вони звуться?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54887" y="5568664"/>
            <a:ext cx="2464937" cy="5849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Канікули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Літо триває. Які тревел-напрямки по Україні найбільш популярні в 2019 (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78" y="3343433"/>
            <a:ext cx="4430086" cy="221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ам'ятка батькам «Літні канікули» | СПШ №32 СМ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98" y="3198867"/>
            <a:ext cx="3960151" cy="236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0321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57" t="17318" r="3308" b="61215"/>
          <a:stretch/>
        </p:blipFill>
        <p:spPr>
          <a:xfrm>
            <a:off x="1079297" y="1842803"/>
            <a:ext cx="3742950" cy="309671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80864" y="1137285"/>
            <a:ext cx="4162303" cy="57446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П</a:t>
            </a:r>
            <a:r>
              <a:rPr lang="uk-UA" sz="2800" b="1" dirty="0" smtClean="0">
                <a:solidFill>
                  <a:srgbClr val="002060"/>
                </a:solidFill>
              </a:rPr>
              <a:t>рочитай їхні розповіді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1" y="5719078"/>
            <a:ext cx="957319" cy="11408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 №1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80864" y="406020"/>
            <a:ext cx="10400273" cy="65184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Після літа друзі ділилися враженнями про відпочинок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43168" y="1797114"/>
            <a:ext cx="6237970" cy="30476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3200" b="1" dirty="0" smtClean="0">
                <a:solidFill>
                  <a:schemeClr val="bg1"/>
                </a:solidFill>
              </a:rPr>
              <a:t>      Я рибалив з дідусем на озері.</a:t>
            </a:r>
          </a:p>
          <a:p>
            <a:pPr algn="just"/>
            <a:r>
              <a:rPr lang="uk-UA" sz="3200" b="1" dirty="0">
                <a:solidFill>
                  <a:srgbClr val="FFFF00"/>
                </a:solidFill>
              </a:rPr>
              <a:t> </a:t>
            </a:r>
            <a:r>
              <a:rPr lang="uk-UA" sz="3200" b="1" dirty="0" smtClean="0">
                <a:solidFill>
                  <a:srgbClr val="FFFF00"/>
                </a:solidFill>
              </a:rPr>
              <a:t>     Дідусь упіймав великого коропа. А я зловив аж три карасі. Потім ми розклали вогнище і зварили юшку з риби.</a:t>
            </a:r>
          </a:p>
          <a:p>
            <a:pPr algn="just"/>
            <a:r>
              <a:rPr lang="uk-UA" sz="3200" b="1" dirty="0">
                <a:solidFill>
                  <a:srgbClr val="FFFF00"/>
                </a:solidFill>
              </a:rPr>
              <a:t> </a:t>
            </a:r>
            <a:r>
              <a:rPr lang="uk-UA" sz="3200" b="1" dirty="0" smtClean="0">
                <a:solidFill>
                  <a:srgbClr val="FFFF00"/>
                </a:solidFill>
              </a:rPr>
              <a:t>     </a:t>
            </a:r>
            <a:r>
              <a:rPr lang="uk-UA" sz="3200" b="1" dirty="0" smtClean="0">
                <a:solidFill>
                  <a:schemeClr val="bg1"/>
                </a:solidFill>
              </a:rPr>
              <a:t>Це така смакота!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33174" y="1132063"/>
            <a:ext cx="2614527" cy="5849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ЩЕБЕТУНЧИК</a:t>
            </a:r>
            <a:endParaRPr lang="uk-UA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78265" y="4939520"/>
            <a:ext cx="4851475" cy="79484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Пригадай, з яких частин складається розповідь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70840" y="5010545"/>
            <a:ext cx="4205356" cy="62221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Де побував Щебетунчик?</a:t>
            </a:r>
            <a:endParaRPr lang="uk-UA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049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063674" y="1763821"/>
            <a:ext cx="6243207" cy="35402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3200" b="1" dirty="0" smtClean="0">
                <a:solidFill>
                  <a:schemeClr val="bg1"/>
                </a:solidFill>
              </a:rPr>
              <a:t>     Ми з бабусею ходили на узлісся по суниці.</a:t>
            </a:r>
          </a:p>
          <a:p>
            <a:pPr algn="just"/>
            <a:r>
              <a:rPr lang="uk-UA" sz="3200" b="1" dirty="0">
                <a:solidFill>
                  <a:srgbClr val="FFFF00"/>
                </a:solidFill>
              </a:rPr>
              <a:t> </a:t>
            </a:r>
            <a:r>
              <a:rPr lang="uk-UA" sz="3200" b="1" dirty="0" smtClean="0">
                <a:solidFill>
                  <a:srgbClr val="FFFF00"/>
                </a:solidFill>
              </a:rPr>
              <a:t>     Ягоди були солодкі, соковиті й запашні. Бабуся збирала їх у кошик. А я не могла стриматися, щоб не покласти собі в рот.</a:t>
            </a:r>
          </a:p>
          <a:p>
            <a:pPr algn="just"/>
            <a:r>
              <a:rPr lang="uk-UA" sz="3200" b="1" dirty="0">
                <a:solidFill>
                  <a:srgbClr val="FFFF00"/>
                </a:solidFill>
              </a:rPr>
              <a:t> </a:t>
            </a:r>
            <a:r>
              <a:rPr lang="uk-UA" sz="3200" b="1" dirty="0" smtClean="0">
                <a:solidFill>
                  <a:srgbClr val="FFFF00"/>
                </a:solidFill>
              </a:rPr>
              <a:t>     </a:t>
            </a:r>
            <a:r>
              <a:rPr lang="uk-UA" sz="3200" b="1" dirty="0" smtClean="0">
                <a:solidFill>
                  <a:schemeClr val="bg1"/>
                </a:solidFill>
              </a:rPr>
              <a:t>Адже вони такі смачні!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21" t="40599" r="2001" b="38767"/>
          <a:stretch/>
        </p:blipFill>
        <p:spPr>
          <a:xfrm>
            <a:off x="880865" y="1845074"/>
            <a:ext cx="4101145" cy="323488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1" y="5719078"/>
            <a:ext cx="957319" cy="11408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 №1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80864" y="406020"/>
            <a:ext cx="10400273" cy="65184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Після літа друзі ділилися враженнями про відпочинок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80864" y="1137285"/>
            <a:ext cx="4162303" cy="57446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П</a:t>
            </a:r>
            <a:r>
              <a:rPr lang="uk-UA" sz="2800" b="1" dirty="0" smtClean="0">
                <a:solidFill>
                  <a:srgbClr val="002060"/>
                </a:solidFill>
              </a:rPr>
              <a:t>рочитай їхні розповіді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61716" y="1152042"/>
            <a:ext cx="2357443" cy="5849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ЧИТАЛОЧКА</a:t>
            </a:r>
            <a:endParaRPr lang="uk-UA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51829" y="5469009"/>
            <a:ext cx="6066899" cy="81917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Назви, з яких частин складається розповідь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8758" y="5076661"/>
            <a:ext cx="4205356" cy="62221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Куди ходила </a:t>
            </a:r>
            <a:r>
              <a:rPr lang="uk-UA" sz="2800" b="1" dirty="0" err="1" smtClean="0">
                <a:solidFill>
                  <a:srgbClr val="002060"/>
                </a:solidFill>
              </a:rPr>
              <a:t>Читалочка</a:t>
            </a:r>
            <a:r>
              <a:rPr lang="uk-UA" sz="2800" b="1" dirty="0" smtClean="0">
                <a:solidFill>
                  <a:srgbClr val="002060"/>
                </a:solidFill>
              </a:rPr>
              <a:t>?</a:t>
            </a:r>
            <a:endParaRPr lang="uk-UA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9028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21" t="65294" r="4821" b="12246"/>
          <a:stretch/>
        </p:blipFill>
        <p:spPr>
          <a:xfrm>
            <a:off x="880865" y="1821587"/>
            <a:ext cx="3148684" cy="343467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1" y="5719078"/>
            <a:ext cx="957319" cy="11408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 №1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80864" y="406020"/>
            <a:ext cx="10400273" cy="65184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Після літа друзі ділилися враженнями про відпочинок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50655" y="1821586"/>
            <a:ext cx="7240579" cy="35402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800" b="1" dirty="0" smtClean="0">
                <a:solidFill>
                  <a:schemeClr val="bg1"/>
                </a:solidFill>
              </a:rPr>
              <a:t>      Я побувала на страусиній фермі.</a:t>
            </a:r>
          </a:p>
          <a:p>
            <a:pPr algn="just"/>
            <a:r>
              <a:rPr lang="uk-UA" sz="2800" b="1" dirty="0">
                <a:solidFill>
                  <a:srgbClr val="FFFF00"/>
                </a:solidFill>
              </a:rPr>
              <a:t> </a:t>
            </a:r>
            <a:r>
              <a:rPr lang="uk-UA" sz="2800" b="1" dirty="0" smtClean="0">
                <a:solidFill>
                  <a:srgbClr val="FFFF00"/>
                </a:solidFill>
              </a:rPr>
              <a:t>     Годувала найбільших у світі птахів. Дізналася, що страуси не літають, зате дуже швидко бігають. Ці птахи ще й дуже сильні. Удар їхньої лапи може поранити або й убити навіть лева. </a:t>
            </a:r>
          </a:p>
          <a:p>
            <a:pPr algn="just"/>
            <a:r>
              <a:rPr lang="uk-UA" sz="2800" b="1" dirty="0">
                <a:solidFill>
                  <a:srgbClr val="FFFF00"/>
                </a:solidFill>
              </a:rPr>
              <a:t> </a:t>
            </a:r>
            <a:r>
              <a:rPr lang="uk-UA" sz="2800" b="1" dirty="0" smtClean="0">
                <a:solidFill>
                  <a:srgbClr val="FFFF00"/>
                </a:solidFill>
              </a:rPr>
              <a:t>     </a:t>
            </a:r>
            <a:r>
              <a:rPr lang="uk-UA" sz="2800" b="1" dirty="0" smtClean="0">
                <a:solidFill>
                  <a:schemeClr val="bg1"/>
                </a:solidFill>
              </a:rPr>
              <a:t>Тому зі страусами треба бути обережними.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80865" y="1137285"/>
            <a:ext cx="3908352" cy="57446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П</a:t>
            </a:r>
            <a:r>
              <a:rPr lang="uk-UA" sz="2800" b="1" dirty="0" smtClean="0">
                <a:solidFill>
                  <a:srgbClr val="002060"/>
                </a:solidFill>
              </a:rPr>
              <a:t>рочитай їхні розповіді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66771" y="1163062"/>
            <a:ext cx="2147331" cy="5849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РОДЗИНКА</a:t>
            </a:r>
            <a:endParaRPr lang="uk-UA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37877" y="5502067"/>
            <a:ext cx="5853358" cy="7874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Визнач, з яких частин складається розповідь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8757" y="5405913"/>
            <a:ext cx="3960459" cy="62221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Де побувала Родзинка?</a:t>
            </a:r>
            <a:endParaRPr lang="uk-UA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5493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</TotalTime>
  <Words>817</Words>
  <Application>Microsoft Office PowerPoint</Application>
  <PresentationFormat>Произвольный</PresentationFormat>
  <Paragraphs>136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Esmiralda Ivanova</dc:creator>
  <cp:lastModifiedBy>Esmiralda Ivanova</cp:lastModifiedBy>
  <cp:revision>14</cp:revision>
  <dcterms:created xsi:type="dcterms:W3CDTF">2025-08-27T14:01:18Z</dcterms:created>
  <dcterms:modified xsi:type="dcterms:W3CDTF">2025-09-03T15:50:32Z</dcterms:modified>
</cp:coreProperties>
</file>