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80" r:id="rId3"/>
    <p:sldId id="259" r:id="rId4"/>
    <p:sldId id="284" r:id="rId5"/>
    <p:sldId id="285" r:id="rId6"/>
    <p:sldId id="262" r:id="rId7"/>
    <p:sldId id="274" r:id="rId8"/>
    <p:sldId id="264" r:id="rId9"/>
    <p:sldId id="265" r:id="rId10"/>
    <p:sldId id="275" r:id="rId11"/>
    <p:sldId id="276" r:id="rId12"/>
    <p:sldId id="277" r:id="rId13"/>
    <p:sldId id="278" r:id="rId14"/>
    <p:sldId id="279" r:id="rId15"/>
    <p:sldId id="271" r:id="rId16"/>
    <p:sldId id="281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2517C-03D5-4382-89D0-8C7F1B0B3B7D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DFD922F-5B46-439D-9DBC-894F683D2CDB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Тривога</a:t>
          </a:r>
          <a:r>
            <a:rPr lang="ru-RU" sz="3200" b="1" dirty="0" smtClean="0">
              <a:solidFill>
                <a:schemeClr val="bg1"/>
              </a:solidFill>
            </a:rPr>
            <a:t>, </a:t>
          </a:r>
          <a:r>
            <a:rPr lang="ru-RU" sz="3200" b="1" dirty="0" err="1" smtClean="0">
              <a:solidFill>
                <a:schemeClr val="bg1"/>
              </a:solidFill>
            </a:rPr>
            <a:t>хвилювання</a:t>
          </a:r>
          <a:endParaRPr lang="ru-RU" sz="3200" b="1" dirty="0">
            <a:solidFill>
              <a:schemeClr val="bg1"/>
            </a:solidFill>
          </a:endParaRPr>
        </a:p>
      </dgm:t>
    </dgm:pt>
    <dgm:pt modelId="{7B9A1B52-DF19-45EA-8491-DBE839E0B9F2}" type="parTrans" cxnId="{ABB1B1B1-8D07-4E1C-BB36-3535C694F92E}">
      <dgm:prSet/>
      <dgm:spPr/>
      <dgm:t>
        <a:bodyPr/>
        <a:lstStyle/>
        <a:p>
          <a:endParaRPr lang="ru-RU"/>
        </a:p>
      </dgm:t>
    </dgm:pt>
    <dgm:pt modelId="{03FB6CC8-F6AB-41FA-9AA7-E66D31D2D822}" type="sibTrans" cxnId="{ABB1B1B1-8D07-4E1C-BB36-3535C694F92E}">
      <dgm:prSet/>
      <dgm:spPr/>
      <dgm:t>
        <a:bodyPr/>
        <a:lstStyle/>
        <a:p>
          <a:endParaRPr lang="ru-RU"/>
        </a:p>
      </dgm:t>
    </dgm:pt>
    <dgm:pt modelId="{31969A82-55A7-482A-9723-7CEF11E405B5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Спокій</a:t>
          </a:r>
          <a:r>
            <a:rPr lang="ru-RU" sz="3200" b="1" dirty="0" smtClean="0">
              <a:solidFill>
                <a:schemeClr val="bg1"/>
              </a:solidFill>
            </a:rPr>
            <a:t>, </a:t>
          </a:r>
          <a:r>
            <a:rPr lang="ru-RU" sz="3200" b="1" dirty="0" err="1" smtClean="0">
              <a:solidFill>
                <a:schemeClr val="bg1"/>
              </a:solidFill>
            </a:rPr>
            <a:t>рівновага</a:t>
          </a:r>
          <a:endParaRPr lang="ru-RU" sz="3200" b="1" dirty="0">
            <a:solidFill>
              <a:schemeClr val="bg1"/>
            </a:solidFill>
          </a:endParaRPr>
        </a:p>
      </dgm:t>
    </dgm:pt>
    <dgm:pt modelId="{0859CF94-D179-4BD9-91BC-3417C6C39EE3}" type="parTrans" cxnId="{EBE1F3C4-7DAB-4010-8F4D-3AA9A6273961}">
      <dgm:prSet/>
      <dgm:spPr/>
      <dgm:t>
        <a:bodyPr/>
        <a:lstStyle/>
        <a:p>
          <a:endParaRPr lang="ru-RU"/>
        </a:p>
      </dgm:t>
    </dgm:pt>
    <dgm:pt modelId="{91F554F6-8B26-466C-949B-28D648E6BA1A}" type="sibTrans" cxnId="{EBE1F3C4-7DAB-4010-8F4D-3AA9A6273961}">
      <dgm:prSet/>
      <dgm:spPr/>
      <dgm:t>
        <a:bodyPr/>
        <a:lstStyle/>
        <a:p>
          <a:endParaRPr lang="ru-RU"/>
        </a:p>
      </dgm:t>
    </dgm:pt>
    <dgm:pt modelId="{174EB343-41A9-4EFF-9307-AB890ACD7FBB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Задоволення</a:t>
          </a:r>
          <a:endParaRPr lang="ru-RU" sz="3200" b="1" dirty="0">
            <a:solidFill>
              <a:schemeClr val="bg1"/>
            </a:solidFill>
          </a:endParaRPr>
        </a:p>
      </dgm:t>
    </dgm:pt>
    <dgm:pt modelId="{F15C0A8D-7291-4B87-9007-55736BCF6C1C}" type="parTrans" cxnId="{76DD3D17-0039-4FA5-91EC-45CFA741FD3F}">
      <dgm:prSet/>
      <dgm:spPr/>
      <dgm:t>
        <a:bodyPr/>
        <a:lstStyle/>
        <a:p>
          <a:endParaRPr lang="ru-RU"/>
        </a:p>
      </dgm:t>
    </dgm:pt>
    <dgm:pt modelId="{82247015-CD22-433C-B067-B95CCE146470}" type="sibTrans" cxnId="{76DD3D17-0039-4FA5-91EC-45CFA741FD3F}">
      <dgm:prSet/>
      <dgm:spPr/>
      <dgm:t>
        <a:bodyPr/>
        <a:lstStyle/>
        <a:p>
          <a:endParaRPr lang="ru-RU"/>
        </a:p>
      </dgm:t>
    </dgm:pt>
    <dgm:pt modelId="{611A93F9-C706-4AD2-A429-839F5D0B850E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Завзяття</a:t>
          </a:r>
          <a:r>
            <a:rPr lang="ru-RU" sz="3200" b="1" dirty="0" smtClean="0">
              <a:solidFill>
                <a:schemeClr val="bg1"/>
              </a:solidFill>
            </a:rPr>
            <a:t>, </a:t>
          </a:r>
          <a:r>
            <a:rPr lang="ru-RU" sz="3200" b="1" dirty="0" err="1" smtClean="0">
              <a:solidFill>
                <a:schemeClr val="bg1"/>
              </a:solidFill>
            </a:rPr>
            <a:t>бажання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діяти</a:t>
          </a:r>
          <a:endParaRPr lang="ru-RU" sz="3200" b="1" dirty="0">
            <a:solidFill>
              <a:schemeClr val="bg1"/>
            </a:solidFill>
          </a:endParaRPr>
        </a:p>
      </dgm:t>
    </dgm:pt>
    <dgm:pt modelId="{194CA833-26D2-4FD6-8626-679354229B98}" type="parTrans" cxnId="{FBBF35E6-1519-4475-A715-53ED42CDA6E9}">
      <dgm:prSet/>
      <dgm:spPr/>
      <dgm:t>
        <a:bodyPr/>
        <a:lstStyle/>
        <a:p>
          <a:endParaRPr lang="ru-RU"/>
        </a:p>
      </dgm:t>
    </dgm:pt>
    <dgm:pt modelId="{46B702F8-AD7D-414E-A4AB-2E6D8FEFAFFE}" type="sibTrans" cxnId="{FBBF35E6-1519-4475-A715-53ED42CDA6E9}">
      <dgm:prSet/>
      <dgm:spPr/>
      <dgm:t>
        <a:bodyPr/>
        <a:lstStyle/>
        <a:p>
          <a:endParaRPr lang="ru-RU"/>
        </a:p>
      </dgm:t>
    </dgm:pt>
    <dgm:pt modelId="{CC9C256E-A0D9-4A37-B1A8-D6903FE41A1B}" type="pres">
      <dgm:prSet presAssocID="{6412517C-03D5-4382-89D0-8C7F1B0B3B7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DC17F7-C76E-4857-9E1C-5994DE052C30}" type="pres">
      <dgm:prSet presAssocID="{6412517C-03D5-4382-89D0-8C7F1B0B3B7D}" presName="arrow" presStyleLbl="bgShp" presStyleIdx="0" presStyleCnt="1" custScaleX="131608" custScaleY="100000" custLinFactNeighborX="-2886" custLinFactNeighborY="-13750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1A082CF-5043-47D1-B56A-3B1066BFFB3D}" type="pres">
      <dgm:prSet presAssocID="{6412517C-03D5-4382-89D0-8C7F1B0B3B7D}" presName="arrowDiagram4" presStyleCnt="0"/>
      <dgm:spPr/>
    </dgm:pt>
    <dgm:pt modelId="{E5EF4076-8F14-428F-9B98-9B54C54CDEBD}" type="pres">
      <dgm:prSet presAssocID="{BDFD922F-5B46-439D-9DBC-894F683D2CDB}" presName="bullet4a" presStyleLbl="node1" presStyleIdx="0" presStyleCnt="4" custScaleX="411420" custScaleY="394273" custLinFactY="-200000" custLinFactNeighborX="6233" custLinFactNeighborY="-227511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16CA79A7-CDCD-4D3B-9CF7-28AAD24327F2}" type="pres">
      <dgm:prSet presAssocID="{BDFD922F-5B46-439D-9DBC-894F683D2CDB}" presName="textBox4a" presStyleLbl="revTx" presStyleIdx="0" presStyleCnt="4" custScaleX="408205" custScaleY="52228" custLinFactNeighborX="-3576" custLinFactNeighborY="-446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F620830-A676-4833-A8C6-5AD2BB45DCE3}" type="pres">
      <dgm:prSet presAssocID="{31969A82-55A7-482A-9723-7CEF11E405B5}" presName="bullet4b" presStyleLbl="node1" presStyleIdx="1" presStyleCnt="4" custScaleX="268991" custScaleY="278220" custLinFactX="49864" custLinFactY="-67321" custLinFactNeighborX="100000" custLinFactNeighborY="-100000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F0A0E45B-D288-4535-B14C-19428D5A077F}" type="pres">
      <dgm:prSet presAssocID="{31969A82-55A7-482A-9723-7CEF11E405B5}" presName="textBox4b" presStyleLbl="revTx" presStyleIdx="1" presStyleCnt="4" custScaleX="275542" custScaleY="33582" custLinFactX="-52785" custLinFactY="-7551" custLinFactNeighborX="-100000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33A2396-0529-409A-9AB9-A56384429ACE}" type="pres">
      <dgm:prSet presAssocID="{174EB343-41A9-4EFF-9307-AB890ACD7FBB}" presName="bullet4c" presStyleLbl="node1" presStyleIdx="2" presStyleCnt="4" custScaleX="216350" custScaleY="221570" custLinFactX="75052" custLinFactNeighborX="100000" custLinFactNeighborY="-47206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22ABF683-89B3-4452-9356-FCBE3DD26059}" type="pres">
      <dgm:prSet presAssocID="{174EB343-41A9-4EFF-9307-AB890ACD7FBB}" presName="textBox4c" presStyleLbl="revTx" presStyleIdx="2" presStyleCnt="4" custScaleX="211038" custScaleY="20204" custLinFactNeighborX="42064" custLinFactNeighborY="-987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1AEEDAA-CA3D-4213-9CC1-8552FA5541E8}" type="pres">
      <dgm:prSet presAssocID="{611A93F9-C706-4AD2-A429-839F5D0B850E}" presName="bullet4d" presStyleLbl="node1" presStyleIdx="3" presStyleCnt="4" custScaleX="195966" custScaleY="192082" custLinFactX="100000" custLinFactNeighborX="111506" custLinFactNeighborY="-8398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5C1D3C12-2D74-453C-9059-9E279936DF99}" type="pres">
      <dgm:prSet presAssocID="{611A93F9-C706-4AD2-A429-839F5D0B850E}" presName="textBox4d" presStyleLbl="revTx" presStyleIdx="3" presStyleCnt="4" custScaleX="369433" custScaleY="17444" custLinFactNeighborX="28228" custLinFactNeighborY="-146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BFF66B4D-7B8D-4298-A931-4A38B056534D}" type="presOf" srcId="{BDFD922F-5B46-439D-9DBC-894F683D2CDB}" destId="{16CA79A7-CDCD-4D3B-9CF7-28AAD24327F2}" srcOrd="0" destOrd="0" presId="urn:microsoft.com/office/officeart/2005/8/layout/arrow2"/>
    <dgm:cxn modelId="{DD6062AB-1F3B-4882-B715-25988E85BB9F}" type="presOf" srcId="{174EB343-41A9-4EFF-9307-AB890ACD7FBB}" destId="{22ABF683-89B3-4452-9356-FCBE3DD26059}" srcOrd="0" destOrd="0" presId="urn:microsoft.com/office/officeart/2005/8/layout/arrow2"/>
    <dgm:cxn modelId="{AF2CFEEF-4CB7-44A9-A659-C771063F2002}" type="presOf" srcId="{31969A82-55A7-482A-9723-7CEF11E405B5}" destId="{F0A0E45B-D288-4535-B14C-19428D5A077F}" srcOrd="0" destOrd="0" presId="urn:microsoft.com/office/officeart/2005/8/layout/arrow2"/>
    <dgm:cxn modelId="{76DD3D17-0039-4FA5-91EC-45CFA741FD3F}" srcId="{6412517C-03D5-4382-89D0-8C7F1B0B3B7D}" destId="{174EB343-41A9-4EFF-9307-AB890ACD7FBB}" srcOrd="2" destOrd="0" parTransId="{F15C0A8D-7291-4B87-9007-55736BCF6C1C}" sibTransId="{82247015-CD22-433C-B067-B95CCE146470}"/>
    <dgm:cxn modelId="{EBE1F3C4-7DAB-4010-8F4D-3AA9A6273961}" srcId="{6412517C-03D5-4382-89D0-8C7F1B0B3B7D}" destId="{31969A82-55A7-482A-9723-7CEF11E405B5}" srcOrd="1" destOrd="0" parTransId="{0859CF94-D179-4BD9-91BC-3417C6C39EE3}" sibTransId="{91F554F6-8B26-466C-949B-28D648E6BA1A}"/>
    <dgm:cxn modelId="{ABB1B1B1-8D07-4E1C-BB36-3535C694F92E}" srcId="{6412517C-03D5-4382-89D0-8C7F1B0B3B7D}" destId="{BDFD922F-5B46-439D-9DBC-894F683D2CDB}" srcOrd="0" destOrd="0" parTransId="{7B9A1B52-DF19-45EA-8491-DBE839E0B9F2}" sibTransId="{03FB6CC8-F6AB-41FA-9AA7-E66D31D2D822}"/>
    <dgm:cxn modelId="{90A9BF48-6CDC-4D25-9B35-FF1F7901A8BC}" type="presOf" srcId="{611A93F9-C706-4AD2-A429-839F5D0B850E}" destId="{5C1D3C12-2D74-453C-9059-9E279936DF99}" srcOrd="0" destOrd="0" presId="urn:microsoft.com/office/officeart/2005/8/layout/arrow2"/>
    <dgm:cxn modelId="{8802EEAB-BB8A-429A-9712-84A81A79F385}" type="presOf" srcId="{6412517C-03D5-4382-89D0-8C7F1B0B3B7D}" destId="{CC9C256E-A0D9-4A37-B1A8-D6903FE41A1B}" srcOrd="0" destOrd="0" presId="urn:microsoft.com/office/officeart/2005/8/layout/arrow2"/>
    <dgm:cxn modelId="{FBBF35E6-1519-4475-A715-53ED42CDA6E9}" srcId="{6412517C-03D5-4382-89D0-8C7F1B0B3B7D}" destId="{611A93F9-C706-4AD2-A429-839F5D0B850E}" srcOrd="3" destOrd="0" parTransId="{194CA833-26D2-4FD6-8626-679354229B98}" sibTransId="{46B702F8-AD7D-414E-A4AB-2E6D8FEFAFFE}"/>
    <dgm:cxn modelId="{EB3F151A-6546-4082-8D5C-DA4E16DF9241}" type="presParOf" srcId="{CC9C256E-A0D9-4A37-B1A8-D6903FE41A1B}" destId="{F2DC17F7-C76E-4857-9E1C-5994DE052C30}" srcOrd="0" destOrd="0" presId="urn:microsoft.com/office/officeart/2005/8/layout/arrow2"/>
    <dgm:cxn modelId="{627E7508-E0C4-480F-887D-CA5A61217C53}" type="presParOf" srcId="{CC9C256E-A0D9-4A37-B1A8-D6903FE41A1B}" destId="{C1A082CF-5043-47D1-B56A-3B1066BFFB3D}" srcOrd="1" destOrd="0" presId="urn:microsoft.com/office/officeart/2005/8/layout/arrow2"/>
    <dgm:cxn modelId="{1A9ABF1F-C1C5-49A7-AB8D-B1A6FE18F4C0}" type="presParOf" srcId="{C1A082CF-5043-47D1-B56A-3B1066BFFB3D}" destId="{E5EF4076-8F14-428F-9B98-9B54C54CDEBD}" srcOrd="0" destOrd="0" presId="urn:microsoft.com/office/officeart/2005/8/layout/arrow2"/>
    <dgm:cxn modelId="{DB8A8A1F-3B77-4B73-A55E-1BFF1337DD47}" type="presParOf" srcId="{C1A082CF-5043-47D1-B56A-3B1066BFFB3D}" destId="{16CA79A7-CDCD-4D3B-9CF7-28AAD24327F2}" srcOrd="1" destOrd="0" presId="urn:microsoft.com/office/officeart/2005/8/layout/arrow2"/>
    <dgm:cxn modelId="{5A0CAA81-53F7-4EAE-8EA8-D687104B8278}" type="presParOf" srcId="{C1A082CF-5043-47D1-B56A-3B1066BFFB3D}" destId="{EF620830-A676-4833-A8C6-5AD2BB45DCE3}" srcOrd="2" destOrd="0" presId="urn:microsoft.com/office/officeart/2005/8/layout/arrow2"/>
    <dgm:cxn modelId="{ADA48006-7A5E-4AB9-8330-0B5A14151D9A}" type="presParOf" srcId="{C1A082CF-5043-47D1-B56A-3B1066BFFB3D}" destId="{F0A0E45B-D288-4535-B14C-19428D5A077F}" srcOrd="3" destOrd="0" presId="urn:microsoft.com/office/officeart/2005/8/layout/arrow2"/>
    <dgm:cxn modelId="{75925B8C-7BAB-454E-B7B5-CF27495E5C6D}" type="presParOf" srcId="{C1A082CF-5043-47D1-B56A-3B1066BFFB3D}" destId="{433A2396-0529-409A-9AB9-A56384429ACE}" srcOrd="4" destOrd="0" presId="urn:microsoft.com/office/officeart/2005/8/layout/arrow2"/>
    <dgm:cxn modelId="{EF386457-8FD3-47E3-AC01-8C6634B1427F}" type="presParOf" srcId="{C1A082CF-5043-47D1-B56A-3B1066BFFB3D}" destId="{22ABF683-89B3-4452-9356-FCBE3DD26059}" srcOrd="5" destOrd="0" presId="urn:microsoft.com/office/officeart/2005/8/layout/arrow2"/>
    <dgm:cxn modelId="{14BB9C81-F0F4-4F06-A69E-2AE1FFB8EF8E}" type="presParOf" srcId="{C1A082CF-5043-47D1-B56A-3B1066BFFB3D}" destId="{81AEEDAA-CA3D-4213-9CC1-8552FA5541E8}" srcOrd="6" destOrd="0" presId="urn:microsoft.com/office/officeart/2005/8/layout/arrow2"/>
    <dgm:cxn modelId="{29757726-EAA5-4D6C-871C-17CA52193B6F}" type="presParOf" srcId="{C1A082CF-5043-47D1-B56A-3B1066BFFB3D}" destId="{5C1D3C12-2D74-453C-9059-9E279936DF9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C17F7-C76E-4857-9E1C-5994DE052C30}">
      <dsp:nvSpPr>
        <dsp:cNvPr id="0" name=""/>
        <dsp:cNvSpPr/>
      </dsp:nvSpPr>
      <dsp:spPr>
        <a:xfrm>
          <a:off x="544976" y="0"/>
          <a:ext cx="7780186" cy="369477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F4076-8F14-428F-9B98-9B54C54CDEBD}">
      <dsp:nvSpPr>
        <dsp:cNvPr id="0" name=""/>
        <dsp:cNvSpPr/>
      </dsp:nvSpPr>
      <dsp:spPr>
        <a:xfrm>
          <a:off x="2028917" y="1966098"/>
          <a:ext cx="559398" cy="53608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A79A7-CDCD-4D3B-9CF7-28AAD24327F2}">
      <dsp:nvSpPr>
        <dsp:cNvPr id="0" name=""/>
        <dsp:cNvSpPr/>
      </dsp:nvSpPr>
      <dsp:spPr>
        <a:xfrm>
          <a:off x="706185" y="2632458"/>
          <a:ext cx="4126503" cy="459270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046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Тривога</a:t>
          </a:r>
          <a:r>
            <a:rPr lang="ru-RU" sz="3200" b="1" kern="1200" dirty="0" smtClean="0">
              <a:solidFill>
                <a:schemeClr val="bg1"/>
              </a:solidFill>
            </a:rPr>
            <a:t>, </a:t>
          </a:r>
          <a:r>
            <a:rPr lang="ru-RU" sz="3200" b="1" kern="1200" dirty="0" err="1" smtClean="0">
              <a:solidFill>
                <a:schemeClr val="bg1"/>
              </a:solidFill>
            </a:rPr>
            <a:t>хвилювання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728605" y="2654878"/>
        <a:ext cx="4081663" cy="414430"/>
      </dsp:txXfrm>
    </dsp:sp>
    <dsp:sp modelId="{EF620830-A676-4833-A8C6-5AD2BB45DCE3}">
      <dsp:nvSpPr>
        <dsp:cNvPr id="0" name=""/>
        <dsp:cNvSpPr/>
      </dsp:nvSpPr>
      <dsp:spPr>
        <a:xfrm>
          <a:off x="3347372" y="1281658"/>
          <a:ext cx="636070" cy="65789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0E45B-D288-4535-B14C-19428D5A077F}">
      <dsp:nvSpPr>
        <dsp:cNvPr id="0" name=""/>
        <dsp:cNvSpPr/>
      </dsp:nvSpPr>
      <dsp:spPr>
        <a:xfrm>
          <a:off x="324664" y="750988"/>
          <a:ext cx="3420698" cy="567035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5298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Спокій</a:t>
          </a:r>
          <a:r>
            <a:rPr lang="ru-RU" sz="3200" b="1" kern="1200" dirty="0" smtClean="0">
              <a:solidFill>
                <a:schemeClr val="bg1"/>
              </a:solidFill>
            </a:rPr>
            <a:t>, </a:t>
          </a:r>
          <a:r>
            <a:rPr lang="ru-RU" sz="3200" b="1" kern="1200" dirty="0" err="1" smtClean="0">
              <a:solidFill>
                <a:schemeClr val="bg1"/>
              </a:solidFill>
            </a:rPr>
            <a:t>рівновага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352344" y="778668"/>
        <a:ext cx="3365338" cy="511675"/>
      </dsp:txXfrm>
    </dsp:sp>
    <dsp:sp modelId="{433A2396-0529-409A-9AB9-A56384429ACE}">
      <dsp:nvSpPr>
        <dsp:cNvPr id="0" name=""/>
        <dsp:cNvSpPr/>
      </dsp:nvSpPr>
      <dsp:spPr>
        <a:xfrm>
          <a:off x="4785658" y="916391"/>
          <a:ext cx="677860" cy="694215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BF683-89B3-4452-9356-FCBE3DD26059}">
      <dsp:nvSpPr>
        <dsp:cNvPr id="0" name=""/>
        <dsp:cNvSpPr/>
      </dsp:nvSpPr>
      <dsp:spPr>
        <a:xfrm>
          <a:off x="4409085" y="68348"/>
          <a:ext cx="2619918" cy="461332"/>
        </a:xfrm>
        <a:prstGeom prst="roundRect">
          <a:avLst/>
        </a:prstGeom>
        <a:solidFill>
          <a:srgbClr val="FFC0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6020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Задоволення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4431605" y="90868"/>
        <a:ext cx="2574878" cy="416292"/>
      </dsp:txXfrm>
    </dsp:sp>
    <dsp:sp modelId="{81AEEDAA-CA3D-4213-9CC1-8552FA5541E8}">
      <dsp:nvSpPr>
        <dsp:cNvPr id="0" name=""/>
        <dsp:cNvSpPr/>
      </dsp:nvSpPr>
      <dsp:spPr>
        <a:xfrm>
          <a:off x="6441842" y="607262"/>
          <a:ext cx="822520" cy="80621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D3C12-2D74-453C-9059-9E279936DF99}">
      <dsp:nvSpPr>
        <dsp:cNvPr id="0" name=""/>
        <dsp:cNvSpPr/>
      </dsp:nvSpPr>
      <dsp:spPr>
        <a:xfrm>
          <a:off x="4643361" y="1750083"/>
          <a:ext cx="4586302" cy="462118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22404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Завзяття</a:t>
          </a:r>
          <a:r>
            <a:rPr lang="ru-RU" sz="3200" b="1" kern="1200" dirty="0" smtClean="0">
              <a:solidFill>
                <a:schemeClr val="bg1"/>
              </a:solidFill>
            </a:rPr>
            <a:t>, </a:t>
          </a:r>
          <a:r>
            <a:rPr lang="ru-RU" sz="3200" b="1" kern="1200" dirty="0" err="1" smtClean="0">
              <a:solidFill>
                <a:schemeClr val="bg1"/>
              </a:solidFill>
            </a:rPr>
            <a:t>бажання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діяти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4665920" y="1772642"/>
        <a:ext cx="4541184" cy="41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920D-D679-440B-A693-E7DD575FE6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6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920D-D679-440B-A693-E7DD575FE6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6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27535" y="981522"/>
            <a:ext cx="8928992" cy="136815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rgbClr val="002060"/>
                </a:solidFill>
              </a:rPr>
              <a:t>Пригадую слова з апострофом і звуками </a:t>
            </a:r>
            <a:r>
              <a:rPr lang="en-US" sz="4400" b="1" dirty="0">
                <a:solidFill>
                  <a:srgbClr val="002060"/>
                </a:solidFill>
              </a:rPr>
              <a:t>[</a:t>
            </a:r>
            <a:r>
              <a:rPr lang="uk-UA" sz="4400" b="1" dirty="0" err="1">
                <a:solidFill>
                  <a:srgbClr val="002060"/>
                </a:solidFill>
              </a:rPr>
              <a:t>дж</a:t>
            </a:r>
            <a:r>
              <a:rPr lang="en-US" sz="4400" b="1" dirty="0">
                <a:solidFill>
                  <a:srgbClr val="002060"/>
                </a:solidFill>
              </a:rPr>
              <a:t>]</a:t>
            </a:r>
            <a:r>
              <a:rPr lang="uk-UA" sz="4400" b="1" dirty="0">
                <a:solidFill>
                  <a:srgbClr val="002060"/>
                </a:solidFill>
              </a:rPr>
              <a:t>,</a:t>
            </a:r>
            <a:r>
              <a:rPr lang="en-US" sz="4400" b="1" dirty="0">
                <a:solidFill>
                  <a:srgbClr val="002060"/>
                </a:solidFill>
              </a:rPr>
              <a:t> [</a:t>
            </a:r>
            <a:r>
              <a:rPr lang="uk-UA" sz="4400" b="1" dirty="0" err="1">
                <a:solidFill>
                  <a:srgbClr val="002060"/>
                </a:solidFill>
              </a:rPr>
              <a:t>дз</a:t>
            </a:r>
            <a:r>
              <a:rPr lang="en-US" sz="4400" b="1" dirty="0">
                <a:solidFill>
                  <a:srgbClr val="002060"/>
                </a:solidFill>
              </a:rPr>
              <a:t>]</a:t>
            </a:r>
            <a:r>
              <a:rPr lang="uk-UA" sz="4400" b="1" dirty="0">
                <a:solidFill>
                  <a:srgbClr val="002060"/>
                </a:solidFill>
              </a:rPr>
              <a:t>,</a:t>
            </a:r>
            <a:r>
              <a:rPr lang="en-US" sz="4400" b="1" dirty="0">
                <a:solidFill>
                  <a:srgbClr val="002060"/>
                </a:solidFill>
              </a:rPr>
              <a:t> [</a:t>
            </a:r>
            <a:r>
              <a:rPr lang="uk-UA" sz="4400" b="1" dirty="0" err="1">
                <a:solidFill>
                  <a:srgbClr val="002060"/>
                </a:solidFill>
              </a:rPr>
              <a:t>дз</a:t>
            </a:r>
            <a:r>
              <a:rPr lang="en-US" sz="4400" b="1" dirty="0">
                <a:solidFill>
                  <a:srgbClr val="002060"/>
                </a:solidFill>
              </a:rPr>
              <a:t>’]</a:t>
            </a:r>
            <a:endParaRPr lang="ru-RU" sz="44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316167" y="3598724"/>
            <a:ext cx="3256310" cy="2206990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3 клас. Розділ 1</a:t>
            </a:r>
            <a:r>
              <a:rPr lang="uk-UA" sz="2400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Пригадую знання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про звуки і букви.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Урок 5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915567" y="2709714"/>
            <a:ext cx="3240360" cy="3096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уга 4"/>
          <p:cNvSpPr/>
          <p:nvPr/>
        </p:nvSpPr>
        <p:spPr>
          <a:xfrm rot="19079788">
            <a:off x="5646577" y="1716401"/>
            <a:ext cx="732467" cy="671555"/>
          </a:xfrm>
          <a:prstGeom prst="arc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8895196">
            <a:off x="8007722" y="1705710"/>
            <a:ext cx="609556" cy="579187"/>
          </a:xfrm>
          <a:prstGeom prst="arc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9134920">
            <a:off x="6831192" y="1711133"/>
            <a:ext cx="620116" cy="509586"/>
          </a:xfrm>
          <a:prstGeom prst="arc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3135" y="496507"/>
            <a:ext cx="9866915" cy="7811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Пам’ятка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3053" y="1407821"/>
            <a:ext cx="713637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Апостроф ставимо після твердого приголосного звука </a:t>
            </a:r>
            <a:endParaRPr lang="uk-UA" sz="3600" b="1" dirty="0" smtClean="0"/>
          </a:p>
          <a:p>
            <a:pPr algn="ctr"/>
            <a:r>
              <a:rPr lang="uk-UA" sz="3600" b="1" dirty="0" smtClean="0"/>
              <a:t>перед буквами _______. </a:t>
            </a:r>
            <a:endParaRPr lang="uk-UA" sz="3600" b="1" i="1" dirty="0"/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83670" y="3285778"/>
            <a:ext cx="7136380" cy="82768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Прочитай </a:t>
            </a:r>
            <a:r>
              <a:rPr lang="ru-RU" sz="2800" b="1" dirty="0">
                <a:solidFill>
                  <a:srgbClr val="002060"/>
                </a:solidFill>
              </a:rPr>
              <a:t>слова. </a:t>
            </a:r>
            <a:r>
              <a:rPr lang="uk-UA" sz="2800" b="1" dirty="0">
                <a:solidFill>
                  <a:srgbClr val="002060"/>
                </a:solidFill>
              </a:rPr>
              <a:t>Випиши ті, у яких треба вставити апостроф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6473" y="4293890"/>
            <a:ext cx="713637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      </a:t>
            </a:r>
            <a:r>
              <a:rPr lang="uk-UA" sz="3600" b="1" dirty="0" err="1"/>
              <a:t>Пам</a:t>
            </a:r>
            <a:r>
              <a:rPr lang="uk-UA" sz="3600" b="1" dirty="0"/>
              <a:t>..</a:t>
            </a:r>
            <a:r>
              <a:rPr lang="uk-UA" sz="3600" b="1" dirty="0" err="1"/>
              <a:t>ятник</a:t>
            </a:r>
            <a:r>
              <a:rPr lang="ru-RU" sz="3600" b="1" dirty="0"/>
              <a:t>, </a:t>
            </a:r>
            <a:r>
              <a:rPr lang="uk-UA" sz="3600" b="1" dirty="0" err="1"/>
              <a:t>подвір..я</a:t>
            </a:r>
            <a:r>
              <a:rPr lang="uk-UA" sz="3600" b="1" dirty="0"/>
              <a:t>, л..</a:t>
            </a:r>
            <a:r>
              <a:rPr lang="uk-UA" sz="3600" b="1" dirty="0" err="1"/>
              <a:t>юстра</a:t>
            </a:r>
            <a:r>
              <a:rPr lang="uk-UA" sz="3600" b="1" dirty="0"/>
              <a:t>, хлоп..</a:t>
            </a:r>
            <a:r>
              <a:rPr lang="uk-UA" sz="3600" b="1" dirty="0" err="1"/>
              <a:t>ята</a:t>
            </a:r>
            <a:r>
              <a:rPr lang="uk-UA" sz="3600" b="1" dirty="0"/>
              <a:t>, </a:t>
            </a:r>
            <a:r>
              <a:rPr lang="uk-UA" sz="3600" b="1" dirty="0" err="1"/>
              <a:t>м..який</a:t>
            </a:r>
            <a:r>
              <a:rPr lang="uk-UA" sz="3600" b="1" dirty="0"/>
              <a:t>,  </a:t>
            </a:r>
            <a:r>
              <a:rPr lang="uk-UA" sz="3600" b="1" dirty="0" err="1"/>
              <a:t>сі..є</a:t>
            </a:r>
            <a:r>
              <a:rPr lang="uk-UA" sz="3600" b="1" dirty="0"/>
              <a:t>, в..</a:t>
            </a:r>
            <a:r>
              <a:rPr lang="uk-UA" sz="3600" b="1" dirty="0" err="1"/>
              <a:t>ється</a:t>
            </a:r>
            <a:r>
              <a:rPr lang="uk-UA" sz="3600" b="1" dirty="0"/>
              <a:t>, п..</a:t>
            </a:r>
            <a:r>
              <a:rPr lang="uk-UA" sz="3600" b="1" dirty="0" err="1"/>
              <a:t>ятниця</a:t>
            </a:r>
            <a:r>
              <a:rPr lang="ru-RU" sz="3600" b="1" dirty="0"/>
              <a:t>,  </a:t>
            </a:r>
            <a:r>
              <a:rPr lang="uk-UA" sz="3600" b="1" dirty="0"/>
              <a:t>в..</a:t>
            </a:r>
            <a:r>
              <a:rPr lang="uk-UA" sz="3600" b="1" dirty="0" err="1"/>
              <a:t>юн</a:t>
            </a:r>
            <a:r>
              <a:rPr lang="uk-UA" sz="3600" b="1" dirty="0"/>
              <a:t>, м..</a:t>
            </a:r>
            <a:r>
              <a:rPr lang="uk-UA" sz="3600" b="1" dirty="0" err="1"/>
              <a:t>яч</a:t>
            </a:r>
            <a:r>
              <a:rPr lang="ru-RU" sz="3600" b="1" dirty="0"/>
              <a:t>. </a:t>
            </a:r>
            <a:r>
              <a:rPr lang="uk-UA" sz="3600" b="1" dirty="0"/>
              <a:t>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18049" r="3492"/>
          <a:stretch/>
        </p:blipFill>
        <p:spPr>
          <a:xfrm flipH="1">
            <a:off x="1153133" y="1427679"/>
            <a:ext cx="2110454" cy="356275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9006732" y="4653930"/>
            <a:ext cx="1693811" cy="2177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964239" y="5190835"/>
            <a:ext cx="717989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177018" y="2421682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Є Ї Ю Я 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631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8864" y="494643"/>
            <a:ext cx="10001611" cy="9620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Утвори </a:t>
            </a:r>
            <a:r>
              <a:rPr lang="uk-UA" sz="4000" b="1" dirty="0">
                <a:solidFill>
                  <a:schemeClr val="bg1"/>
                </a:solidFill>
              </a:rPr>
              <a:t>й запиши слова за </a:t>
            </a:r>
            <a:r>
              <a:rPr lang="uk-UA" sz="4000" b="1" dirty="0" smtClean="0">
                <a:solidFill>
                  <a:schemeClr val="bg1"/>
                </a:solidFill>
              </a:rPr>
              <a:t>зразком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1221" y="2045291"/>
            <a:ext cx="6158516" cy="2555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cs typeface="Times New Roman" panose="02020603050405020304" pitchFamily="18" charset="0"/>
              </a:rPr>
              <a:t>Із риби – </a:t>
            </a:r>
            <a:r>
              <a:rPr lang="uk-UA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риб'ячий.</a:t>
            </a:r>
          </a:p>
          <a:p>
            <a:r>
              <a:rPr lang="uk-UA" sz="4000" b="1" dirty="0">
                <a:cs typeface="Times New Roman" panose="02020603050405020304" pitchFamily="18" charset="0"/>
              </a:rPr>
              <a:t>Із соломи - … … … … … … .</a:t>
            </a:r>
          </a:p>
          <a:p>
            <a:r>
              <a:rPr lang="uk-UA" sz="4000" b="1" dirty="0">
                <a:cs typeface="Times New Roman" panose="02020603050405020304" pitchFamily="18" charset="0"/>
              </a:rPr>
              <a:t>Із каменю - … … … … … .</a:t>
            </a:r>
          </a:p>
          <a:p>
            <a:r>
              <a:rPr lang="uk-UA" sz="4000" b="1" dirty="0">
                <a:cs typeface="Times New Roman" panose="02020603050405020304" pitchFamily="18" charset="0"/>
              </a:rPr>
              <a:t>Із дерева - … … … … … … 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93036" y="2493690"/>
            <a:ext cx="2916956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солом'яний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20467" y="3115077"/>
            <a:ext cx="2787431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кам'яний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7799" y="3700021"/>
            <a:ext cx="2787431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дерев'яний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1109020" y="1823015"/>
            <a:ext cx="2500880" cy="271918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55546" y="4725938"/>
            <a:ext cx="6245984" cy="51567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Побудуй </a:t>
            </a:r>
            <a:r>
              <a:rPr lang="uk-UA" sz="2400" b="1" dirty="0">
                <a:solidFill>
                  <a:srgbClr val="002060"/>
                </a:solidFill>
              </a:rPr>
              <a:t>звукову схему виділеного </a:t>
            </a:r>
            <a:r>
              <a:rPr lang="uk-UA" sz="2400" b="1" dirty="0" smtClean="0">
                <a:solidFill>
                  <a:srgbClr val="002060"/>
                </a:solidFill>
              </a:rPr>
              <a:t>слова 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8227" y="1629594"/>
            <a:ext cx="2422929" cy="5849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– </a:t>
            </a:r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2060"/>
                </a:solidFill>
              </a:rPr>
              <a:t>– =</a:t>
            </a:r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2060"/>
                </a:solidFill>
              </a:rPr>
              <a:t>– </a:t>
            </a:r>
            <a:r>
              <a:rPr lang="uk-UA" sz="3200" b="1" dirty="0" smtClean="0">
                <a:solidFill>
                  <a:srgbClr val="FF3300"/>
                </a:solidFill>
              </a:rPr>
              <a:t>о </a:t>
            </a:r>
            <a:r>
              <a:rPr lang="uk-UA" sz="3200" b="1" dirty="0" smtClean="0">
                <a:solidFill>
                  <a:srgbClr val="002060"/>
                </a:solidFill>
              </a:rPr>
              <a:t>= 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561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1317" y="479192"/>
            <a:ext cx="7850371" cy="10297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Родзинка </a:t>
            </a:r>
            <a:r>
              <a:rPr lang="uk-UA" sz="3600" b="1" dirty="0">
                <a:solidFill>
                  <a:schemeClr val="bg1"/>
                </a:solidFill>
              </a:rPr>
              <a:t>знайшла цікаву інформацію про джерела. Прочитай її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643067" y="1508902"/>
            <a:ext cx="1881988" cy="26409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49043" y="1590067"/>
            <a:ext cx="8293789" cy="2308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На Львівщині є цілющі джерела. Із них б’є, дзюрчить, дзвенить дзеркально </a:t>
            </a:r>
            <a:r>
              <a:rPr lang="uk-UA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чиста мінеральна </a:t>
            </a:r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вода. Вона має лікувальні властивості. </a:t>
            </a: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8247" y="4015936"/>
            <a:ext cx="10792693" cy="86886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Спиши перші два речення. </a:t>
            </a:r>
            <a:r>
              <a:rPr lang="uk-UA" sz="2400" b="1" dirty="0">
                <a:solidFill>
                  <a:srgbClr val="002060"/>
                </a:solidFill>
              </a:rPr>
              <a:t>Підкресли слова зі звуками [</a:t>
            </a:r>
            <a:r>
              <a:rPr lang="uk-UA" sz="2400" b="1" dirty="0" err="1">
                <a:solidFill>
                  <a:srgbClr val="002060"/>
                </a:solidFill>
              </a:rPr>
              <a:t>дж</a:t>
            </a:r>
            <a:r>
              <a:rPr lang="uk-UA" sz="2400" b="1" dirty="0">
                <a:solidFill>
                  <a:srgbClr val="002060"/>
                </a:solidFill>
              </a:rPr>
              <a:t>], [</a:t>
            </a:r>
            <a:r>
              <a:rPr lang="uk-UA" sz="2400" b="1" dirty="0" err="1">
                <a:solidFill>
                  <a:srgbClr val="002060"/>
                </a:solidFill>
              </a:rPr>
              <a:t>дз</a:t>
            </a:r>
            <a:r>
              <a:rPr lang="uk-UA" sz="2400" b="1" dirty="0">
                <a:solidFill>
                  <a:srgbClr val="002060"/>
                </a:solidFill>
              </a:rPr>
              <a:t>], [</a:t>
            </a:r>
            <a:r>
              <a:rPr lang="uk-UA" sz="2400" b="1" dirty="0" err="1">
                <a:solidFill>
                  <a:srgbClr val="002060"/>
                </a:solidFill>
              </a:rPr>
              <a:t>дз</a:t>
            </a:r>
            <a:r>
              <a:rPr lang="uk-UA" sz="2400" b="1" dirty="0">
                <a:solidFill>
                  <a:srgbClr val="002060"/>
                </a:solidFill>
              </a:rPr>
              <a:t>']. </a:t>
            </a:r>
            <a:r>
              <a:rPr lang="uk-UA" sz="2400" b="1" dirty="0" smtClean="0">
                <a:solidFill>
                  <a:srgbClr val="002060"/>
                </a:solidFill>
              </a:rPr>
              <a:t>Пригадай, що </a:t>
            </a:r>
            <a:r>
              <a:rPr lang="uk-UA" sz="2400" b="1" dirty="0">
                <a:solidFill>
                  <a:srgbClr val="002060"/>
                </a:solidFill>
              </a:rPr>
              <a:t>ти знаєш про </a:t>
            </a:r>
            <a:r>
              <a:rPr lang="uk-UA" sz="2400" b="1" dirty="0" smtClean="0">
                <a:solidFill>
                  <a:srgbClr val="002060"/>
                </a:solidFill>
              </a:rPr>
              <a:t>ці звуки? </a:t>
            </a:r>
            <a:r>
              <a:rPr lang="uk-UA" sz="2400" b="1" dirty="0">
                <a:solidFill>
                  <a:srgbClr val="002060"/>
                </a:solidFill>
              </a:rPr>
              <a:t>Побудуй звукову схему одного з цих слів</a:t>
            </a:r>
            <a:r>
              <a:rPr lang="uk-UA" sz="2400" b="1" dirty="0" smtClean="0">
                <a:solidFill>
                  <a:srgbClr val="002060"/>
                </a:solidFill>
              </a:rPr>
              <a:t>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8333874" y="2143728"/>
            <a:ext cx="1653551" cy="108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316610" y="2733340"/>
            <a:ext cx="1794974" cy="108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415360" y="2707643"/>
            <a:ext cx="1653551" cy="108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468295" y="2707643"/>
            <a:ext cx="22322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75350" y="1413570"/>
            <a:ext cx="1826050" cy="5849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– </a:t>
            </a:r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2060"/>
                </a:solidFill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2060"/>
                </a:solidFill>
              </a:rPr>
              <a:t>–</a:t>
            </a:r>
            <a:r>
              <a:rPr lang="uk-UA" sz="3200" b="1" dirty="0" smtClean="0">
                <a:solidFill>
                  <a:srgbClr val="FF3300"/>
                </a:solidFill>
              </a:rPr>
              <a:t>о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25" name="Picture 2" descr="Fountain Water - Free vector graphic o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375" y="183437"/>
            <a:ext cx="2462567" cy="14625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  <a:extLst/>
        </p:spPr>
      </p:pic>
      <p:sp>
        <p:nvSpPr>
          <p:cNvPr id="26" name="TextBox 25"/>
          <p:cNvSpPr txBox="1"/>
          <p:nvPr/>
        </p:nvSpPr>
        <p:spPr>
          <a:xfrm>
            <a:off x="654808" y="5025340"/>
            <a:ext cx="1113591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Це усі повинні </a:t>
            </a:r>
            <a:r>
              <a:rPr lang="uk-UA" sz="3200" b="1" dirty="0" smtClean="0">
                <a:solidFill>
                  <a:srgbClr val="FFFF00"/>
                </a:solidFill>
              </a:rPr>
              <a:t>знати: нас </a:t>
            </a:r>
            <a:r>
              <a:rPr lang="uk-UA" sz="3200" b="1" dirty="0">
                <a:solidFill>
                  <a:srgbClr val="FFFF00"/>
                </a:solidFill>
              </a:rPr>
              <a:t>не можна роз'єднати.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</a:rPr>
              <a:t>Відрізняємось ми </a:t>
            </a:r>
            <a:r>
              <a:rPr lang="uk-UA" sz="3200" b="1" dirty="0" smtClean="0">
                <a:solidFill>
                  <a:srgbClr val="FFFF00"/>
                </a:solidFill>
              </a:rPr>
              <a:t>чим? Літер </a:t>
            </a:r>
            <a:r>
              <a:rPr lang="uk-UA" sz="3200" b="1" dirty="0">
                <a:solidFill>
                  <a:srgbClr val="FFFF00"/>
                </a:solidFill>
              </a:rPr>
              <a:t>дві, а звук один</a:t>
            </a:r>
            <a:r>
              <a:rPr lang="uk-UA" sz="3200" b="1" dirty="0" smtClean="0">
                <a:solidFill>
                  <a:srgbClr val="FFFF00"/>
                </a:solidFill>
              </a:rPr>
              <a:t>. </a:t>
            </a:r>
            <a:r>
              <a:rPr lang="uk-UA" sz="3200" b="1" dirty="0" smtClean="0">
                <a:solidFill>
                  <a:schemeClr val="bg1"/>
                </a:solidFill>
              </a:rPr>
              <a:t>[</a:t>
            </a:r>
            <a:r>
              <a:rPr lang="uk-UA" sz="3200" b="1" dirty="0" err="1">
                <a:solidFill>
                  <a:schemeClr val="bg1"/>
                </a:solidFill>
              </a:rPr>
              <a:t>дж</a:t>
            </a:r>
            <a:r>
              <a:rPr lang="uk-UA" sz="3200" b="1" dirty="0">
                <a:solidFill>
                  <a:schemeClr val="bg1"/>
                </a:solidFill>
              </a:rPr>
              <a:t>], [</a:t>
            </a:r>
            <a:r>
              <a:rPr lang="uk-UA" sz="3200" b="1" dirty="0" err="1">
                <a:solidFill>
                  <a:schemeClr val="bg1"/>
                </a:solidFill>
              </a:rPr>
              <a:t>дз</a:t>
            </a:r>
            <a:r>
              <a:rPr lang="uk-UA" sz="3200" b="1" dirty="0">
                <a:solidFill>
                  <a:schemeClr val="bg1"/>
                </a:solidFill>
              </a:rPr>
              <a:t>], [</a:t>
            </a:r>
            <a:r>
              <a:rPr lang="uk-UA" sz="3200" b="1" dirty="0" err="1">
                <a:solidFill>
                  <a:schemeClr val="bg1"/>
                </a:solidFill>
              </a:rPr>
              <a:t>дз</a:t>
            </a:r>
            <a:r>
              <a:rPr lang="uk-UA" sz="3200" b="1" dirty="0">
                <a:solidFill>
                  <a:schemeClr val="bg1"/>
                </a:solidFill>
              </a:rPr>
              <a:t>']</a:t>
            </a:r>
            <a:endParaRPr lang="uk-UA" sz="3200" b="1" dirty="0"/>
          </a:p>
        </p:txBody>
      </p:sp>
      <p:sp>
        <p:nvSpPr>
          <p:cNvPr id="27" name="Дуга 26"/>
          <p:cNvSpPr/>
          <p:nvPr/>
        </p:nvSpPr>
        <p:spPr>
          <a:xfrm rot="18895196">
            <a:off x="9130062" y="5590163"/>
            <a:ext cx="601993" cy="573689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18895196">
            <a:off x="10130691" y="5581098"/>
            <a:ext cx="494674" cy="480889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8895196">
            <a:off x="11002553" y="5584586"/>
            <a:ext cx="438917" cy="425028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688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7477" y="603526"/>
            <a:ext cx="10244873" cy="6486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Розглянь </a:t>
            </a:r>
            <a:r>
              <a:rPr lang="uk-UA" sz="3600" b="1" dirty="0">
                <a:solidFill>
                  <a:schemeClr val="bg1"/>
                </a:solidFill>
              </a:rPr>
              <a:t>етикетку з пляшки мінеральної </a:t>
            </a:r>
            <a:r>
              <a:rPr lang="uk-UA" sz="3600" b="1" dirty="0" smtClean="0">
                <a:solidFill>
                  <a:schemeClr val="bg1"/>
                </a:solidFill>
              </a:rPr>
              <a:t>води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Вода мінеральна природна столова негазована &quot;Моршинська&quot;, ДСТУ 878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17"/>
          <a:stretch/>
        </p:blipFill>
        <p:spPr bwMode="auto">
          <a:xfrm>
            <a:off x="457445" y="2277666"/>
            <a:ext cx="7108268" cy="345638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48215" y="1485578"/>
            <a:ext cx="3931792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. Як називається вода? </a:t>
            </a:r>
          </a:p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2. Яка денна норма води для людини? </a:t>
            </a:r>
          </a:p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3. Чи містить ця вода газ? </a:t>
            </a:r>
          </a:p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4. Який термін придатності цієї води? </a:t>
            </a:r>
          </a:p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5. Чи можна вживати цю воду?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5250" y="2283920"/>
            <a:ext cx="185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м. Моршин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372213" y="3567947"/>
            <a:ext cx="3501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Термін придатності до 20.12.2020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27477" y="1408553"/>
            <a:ext cx="5884634" cy="71050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Знайди </a:t>
            </a:r>
            <a:r>
              <a:rPr lang="uk-UA" sz="2400" b="1" dirty="0">
                <a:solidFill>
                  <a:srgbClr val="002060"/>
                </a:solidFill>
              </a:rPr>
              <a:t>на ній відповіді </a:t>
            </a:r>
            <a:r>
              <a:rPr lang="uk-UA" sz="2400" b="1" dirty="0" smtClean="0">
                <a:solidFill>
                  <a:srgbClr val="002060"/>
                </a:solidFill>
              </a:rPr>
              <a:t>на запитання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52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1327" y="494644"/>
            <a:ext cx="10425991" cy="7539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Яку </a:t>
            </a:r>
            <a:r>
              <a:rPr lang="uk-UA" sz="4000" b="1" dirty="0">
                <a:solidFill>
                  <a:schemeClr val="bg1"/>
                </a:solidFill>
              </a:rPr>
              <a:t>воду ти вживаєш? Як часто ти її п’єш?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59983" y="2278896"/>
            <a:ext cx="570407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4000" b="1" dirty="0">
                <a:solidFill>
                  <a:schemeClr val="bg1"/>
                </a:solidFill>
              </a:rPr>
              <a:t>  </a:t>
            </a:r>
            <a:r>
              <a:rPr lang="uk-UA" sz="4000" b="1" dirty="0" smtClean="0">
                <a:solidFill>
                  <a:schemeClr val="bg1"/>
                </a:solidFill>
              </a:rPr>
              <a:t>  </a:t>
            </a:r>
            <a:r>
              <a:rPr lang="uk-UA" sz="4000" b="1" dirty="0">
                <a:solidFill>
                  <a:schemeClr val="bg1"/>
                </a:solidFill>
              </a:rPr>
              <a:t>Я вживаю мінеральну воду «…». </a:t>
            </a:r>
            <a:r>
              <a:rPr lang="uk-UA" sz="4000" b="1" dirty="0" smtClean="0">
                <a:solidFill>
                  <a:schemeClr val="bg1"/>
                </a:solidFill>
              </a:rPr>
              <a:t>Купую її в </a:t>
            </a:r>
            <a:r>
              <a:rPr lang="uk-UA" sz="4000" b="1" dirty="0">
                <a:solidFill>
                  <a:schemeClr val="bg1"/>
                </a:solidFill>
              </a:rPr>
              <a:t>магазині. П'ю … рази на день. </a:t>
            </a:r>
          </a:p>
        </p:txBody>
      </p:sp>
      <p:pic>
        <p:nvPicPr>
          <p:cNvPr id="15" name="Picture 2" descr="Fountain Water - Free vector graphic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09" y="2393768"/>
            <a:ext cx="4649586" cy="23247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  <a:extLst/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3705" y="1341562"/>
            <a:ext cx="8726381" cy="75397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Склади </a:t>
            </a:r>
            <a:r>
              <a:rPr lang="uk-UA" sz="3600" b="1" dirty="0">
                <a:solidFill>
                  <a:srgbClr val="0070C0"/>
                </a:solidFill>
              </a:rPr>
              <a:t>про це текст (3–4 речення</a:t>
            </a:r>
            <a:r>
              <a:rPr lang="uk-UA" sz="3600" b="1" dirty="0" smtClean="0">
                <a:solidFill>
                  <a:srgbClr val="0070C0"/>
                </a:solidFill>
              </a:rPr>
              <a:t>) </a:t>
            </a:r>
            <a:endParaRPr lang="uk-U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895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95486" y="494644"/>
            <a:ext cx="9793089" cy="6383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завдання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6991" y="1341562"/>
            <a:ext cx="9771584" cy="1584176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Вправа </a:t>
            </a:r>
            <a:r>
              <a:rPr lang="uk-UA" sz="3200" b="1" dirty="0" smtClean="0">
                <a:solidFill>
                  <a:srgbClr val="002060"/>
                </a:solidFill>
              </a:rPr>
              <a:t>10. </a:t>
            </a:r>
            <a:r>
              <a:rPr lang="ru-RU" sz="3200" b="1" dirty="0">
                <a:solidFill>
                  <a:srgbClr val="002060"/>
                </a:solidFill>
              </a:rPr>
              <a:t>Спиши текст. </a:t>
            </a:r>
            <a:r>
              <a:rPr lang="uk-UA" sz="3200" b="1" dirty="0">
                <a:solidFill>
                  <a:srgbClr val="002060"/>
                </a:solidFill>
              </a:rPr>
              <a:t>Допиши, чи доводилося тобі пити воду з джерела. Побудуй звукові схеми </a:t>
            </a:r>
            <a:r>
              <a:rPr lang="uk-UA" sz="3200" b="1" dirty="0" smtClean="0">
                <a:solidFill>
                  <a:srgbClr val="002060"/>
                </a:solidFill>
              </a:rPr>
              <a:t>виділених </a:t>
            </a:r>
            <a:r>
              <a:rPr lang="uk-UA" sz="3200" b="1" dirty="0">
                <a:solidFill>
                  <a:srgbClr val="002060"/>
                </a:solidFill>
              </a:rPr>
              <a:t>слів.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7455" y="3086170"/>
            <a:ext cx="5760639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Щедра</a:t>
            </a:r>
            <a:r>
              <a:rPr lang="ru-RU" sz="4000" b="1" dirty="0">
                <a:cs typeface="Times New Roman" panose="02020603050405020304" pitchFamily="18" charset="0"/>
              </a:rPr>
              <a:t> земля </a:t>
            </a:r>
            <a:r>
              <a:rPr lang="uk-UA" sz="4000" b="1" dirty="0">
                <a:cs typeface="Times New Roman" panose="02020603050405020304" pitchFamily="18" charset="0"/>
              </a:rPr>
              <a:t>дарує людям </a:t>
            </a:r>
            <a:r>
              <a:rPr lang="uk-UA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джерельну</a:t>
            </a:r>
            <a:r>
              <a:rPr lang="uk-UA" sz="4000" b="1" dirty="0">
                <a:cs typeface="Times New Roman" panose="02020603050405020304" pitchFamily="18" charset="0"/>
              </a:rPr>
              <a:t> воду. Вона чиста, прохолодна</a:t>
            </a:r>
            <a:r>
              <a:rPr lang="ru-RU" sz="4000" b="1" dirty="0">
                <a:cs typeface="Times New Roman" panose="02020603050405020304" pitchFamily="18" charset="0"/>
              </a:rPr>
              <a:t>, смачна. </a:t>
            </a:r>
            <a:endParaRPr lang="uk-UA" sz="4000" b="1" dirty="0">
              <a:cs typeface="Times New Roman" panose="02020603050405020304" pitchFamily="18" charset="0"/>
            </a:endParaRPr>
          </a:p>
        </p:txBody>
      </p:sp>
      <p:pic>
        <p:nvPicPr>
          <p:cNvPr id="3074" name="Picture 2" descr="ᐉ Чому джерельна вода чиста? • Розповімо вам де взяти джерельну вод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03" y="3119504"/>
            <a:ext cx="4802306" cy="2521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1650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127146" cy="7922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Підсумок </a:t>
            </a:r>
            <a:r>
              <a:rPr lang="uk-UA" sz="4000" b="1" dirty="0" smtClean="0">
                <a:solidFill>
                  <a:schemeClr val="bg1"/>
                </a:solidFill>
              </a:rPr>
              <a:t>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9872" y="1480837"/>
            <a:ext cx="7062360" cy="230088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0070C0"/>
                </a:solidFill>
              </a:rPr>
              <a:t>Що нового ми дізналися сьогодні на уроці про </a:t>
            </a:r>
            <a:r>
              <a:rPr lang="uk-UA" sz="3200" b="1" dirty="0" smtClean="0">
                <a:solidFill>
                  <a:srgbClr val="0070C0"/>
                </a:solidFill>
              </a:rPr>
              <a:t>Львів і Львівщину?</a:t>
            </a:r>
            <a:endParaRPr lang="uk-UA" sz="3200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0070C0"/>
                </a:solidFill>
              </a:rPr>
              <a:t>Які знання пригадали?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70C0"/>
                </a:solidFill>
              </a:rPr>
              <a:t>Яке завдання було найцікавішим?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61241" y="4869954"/>
            <a:ext cx="7967094" cy="15517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Закінчуємо роботу виміром вашого настрою на «</a:t>
            </a:r>
            <a:r>
              <a:rPr lang="uk-UA" sz="2800" b="1" dirty="0" smtClean="0">
                <a:solidFill>
                  <a:schemeClr val="bg1"/>
                </a:solidFill>
              </a:rPr>
              <a:t>Пульті настрою». </a:t>
            </a:r>
            <a:r>
              <a:rPr lang="uk-UA" sz="2800" b="1" dirty="0">
                <a:solidFill>
                  <a:schemeClr val="bg1"/>
                </a:solidFill>
              </a:rPr>
              <a:t>Намалюйте кружечок того кольору, який передає ваш настрій в кінці уроку 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92555" y="4005858"/>
            <a:ext cx="792088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04873" y="4005858"/>
            <a:ext cx="792088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09516" y="4005858"/>
            <a:ext cx="792088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075807" y="4005858"/>
            <a:ext cx="792088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 dirty="0"/>
          </a:p>
        </p:txBody>
      </p:sp>
      <p:pic>
        <p:nvPicPr>
          <p:cNvPr id="10" name="Picture 2" descr="Путівник по Львову - вся необхідна інформація для туриста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98" y="1480837"/>
            <a:ext cx="4163947" cy="2751601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569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61154" y="1558969"/>
            <a:ext cx="6386855" cy="335649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fontAlgn="base">
              <a:spcBef>
                <a:spcPct val="0"/>
              </a:spcBef>
              <a:spcAft>
                <a:spcPct val="0"/>
              </a:spcAft>
            </a:pP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Ми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сюди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прийшли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учитись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,</a:t>
            </a:r>
          </a:p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Не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лінитись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, а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трудитись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.</a:t>
            </a:r>
          </a:p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800" b="1" dirty="0">
                <a:solidFill>
                  <a:srgbClr val="0070C0"/>
                </a:solidFill>
                <a:ea typeface="Times New Roman" pitchFamily="18" charset="0"/>
              </a:rPr>
              <a:t>П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рацюємо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старанно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,</a:t>
            </a:r>
          </a:p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Завдання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виконуємо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 </a:t>
            </a:r>
          </a:p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ми </a:t>
            </a:r>
            <a:r>
              <a:rPr lang="ru-RU" sz="3800" b="1" dirty="0" err="1">
                <a:solidFill>
                  <a:srgbClr val="0070C0"/>
                </a:solidFill>
                <a:ea typeface="Times New Roman" pitchFamily="18" charset="0"/>
              </a:rPr>
              <a:t>бездоганно</a:t>
            </a:r>
            <a:r>
              <a:rPr lang="ru-RU" sz="3800" b="1" dirty="0">
                <a:solidFill>
                  <a:srgbClr val="0070C0"/>
                </a:solidFill>
                <a:ea typeface="Times New Roman" pitchFamily="18" charset="0"/>
              </a:rPr>
              <a:t>!</a:t>
            </a:r>
            <a:endParaRPr lang="ru-RU" sz="3800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95487" y="387693"/>
            <a:ext cx="9652522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800" b="1" dirty="0">
                <a:solidFill>
                  <a:schemeClr val="bg1"/>
                </a:solidFill>
              </a:rPr>
              <a:t>Налаштування на урок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133350"/>
            <a:ext cx="3168352" cy="260198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30619454"/>
              </p:ext>
            </p:extLst>
          </p:nvPr>
        </p:nvGraphicFramePr>
        <p:xfrm>
          <a:off x="1378382" y="1823736"/>
          <a:ext cx="9594816" cy="3694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4"/>
          <p:cNvSpPr txBox="1">
            <a:spLocks/>
          </p:cNvSpPr>
          <p:nvPr/>
        </p:nvSpPr>
        <p:spPr>
          <a:xfrm>
            <a:off x="1195487" y="387694"/>
            <a:ext cx="9652522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 smtClean="0">
                <a:solidFill>
                  <a:schemeClr val="bg1"/>
                </a:solidFill>
              </a:rPr>
              <a:t>Колір</a:t>
            </a:r>
            <a:r>
              <a:rPr lang="ru-RU" b="1" dirty="0" smtClean="0">
                <a:solidFill>
                  <a:schemeClr val="bg1"/>
                </a:solidFill>
              </a:rPr>
              <a:t> настрою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27038" y="5518510"/>
            <a:ext cx="10557352" cy="93881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Починаємо роботу виміром вашого настрою на «Пульті». Намалюйте кружечок того кольору, який передає ваш настрій на початку уроку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95486" y="1161664"/>
            <a:ext cx="1088371" cy="93612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297589" y="1159283"/>
            <a:ext cx="1088371" cy="936121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499604" y="1197228"/>
            <a:ext cx="1088371" cy="93612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402295" y="1174363"/>
            <a:ext cx="1088371" cy="93612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91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Graphic spid="8" grpId="0">
        <p:bldAsOne/>
      </p:bldGraphic>
      <p:bldP spid="9" grpId="0" animBg="1"/>
      <p:bldP spid="2" grpId="0" animBg="1"/>
      <p:bldP spid="5" grpId="0" animBg="1"/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44976"/>
            <a:ext cx="1055227" cy="914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bg1"/>
                </a:solidFill>
              </a:rPr>
              <a:t>Стор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7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№12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02625" y="494644"/>
            <a:ext cx="9785950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02625" y="1371871"/>
            <a:ext cx="9706801" cy="136815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2060"/>
                </a:solidFill>
              </a:rPr>
              <a:t>Назви в реченні підкреслені </a:t>
            </a:r>
            <a:r>
              <a:rPr lang="uk-UA" sz="2800" b="1" dirty="0">
                <a:solidFill>
                  <a:srgbClr val="002060"/>
                </a:solidFill>
              </a:rPr>
              <a:t>букви, які позначають м’які приголосні звуки.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2060"/>
                </a:solidFill>
              </a:rPr>
              <a:t>Прочитай складене речення </a:t>
            </a:r>
            <a:r>
              <a:rPr lang="uk-UA" sz="2800" b="1" dirty="0" smtClean="0">
                <a:solidFill>
                  <a:srgbClr val="002060"/>
                </a:solidFill>
              </a:rPr>
              <a:t>про </a:t>
            </a:r>
            <a:r>
              <a:rPr lang="uk-UA" sz="2800" b="1" dirty="0" smtClean="0">
                <a:solidFill>
                  <a:srgbClr val="002060"/>
                </a:solidFill>
              </a:rPr>
              <a:t>відвідування майстерні.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9102" y="2853730"/>
            <a:ext cx="5685017" cy="10774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ЛЬВІВСЬКА МАЙСТЕРНЯ ШОКОЛАДУ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15267" y="3385861"/>
            <a:ext cx="358903" cy="138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87575" y="3385859"/>
            <a:ext cx="3240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54751" y="3385859"/>
            <a:ext cx="2882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06344" y="3358667"/>
            <a:ext cx="3532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027682" y="3393140"/>
            <a:ext cx="347959" cy="66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31" y="2916528"/>
            <a:ext cx="3297722" cy="329772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136856" y="4023851"/>
            <a:ext cx="5747263" cy="121122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>
                <a:solidFill>
                  <a:schemeClr val="bg1"/>
                </a:solidFill>
                <a:ea typeface="Times New Roman" pitchFamily="18" charset="0"/>
              </a:rPr>
              <a:t>Які букви вказують м’якість попереднього приголосного?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669786" y="5276243"/>
            <a:ext cx="2352457" cy="66639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>
                <a:solidFill>
                  <a:schemeClr val="bg1"/>
                </a:solidFill>
                <a:ea typeface="Times New Roman" pitchFamily="18" charset="0"/>
              </a:rPr>
              <a:t>ь  і  є  ю  я 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366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308" y="477465"/>
            <a:ext cx="10116698" cy="7671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Мікрофон</a:t>
            </a:r>
            <a:endParaRPr lang="ru-RU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849308" y="1312612"/>
            <a:ext cx="3650930" cy="110907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Чим відрізняється звук від букви?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49308" y="2516740"/>
            <a:ext cx="5889314" cy="6153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  <a:ea typeface="Times New Roman" pitchFamily="18" charset="0"/>
              </a:rPr>
              <a:t>Скільки букв в українській абетці?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49308" y="3222172"/>
            <a:ext cx="4849962" cy="110907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На які дві групи ділять звуки за способом вимови?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71176" y="1312612"/>
            <a:ext cx="5285896" cy="110907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  <a:ea typeface="Times New Roman" pitchFamily="18" charset="0"/>
              </a:rPr>
              <a:t>Звук ми вимовляємо і чуємо. Букву читаємо і бачимо.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229116" y="2493690"/>
            <a:ext cx="1759582" cy="6153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  <a:ea typeface="Times New Roman" pitchFamily="18" charset="0"/>
              </a:rPr>
              <a:t>33 букви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786224" y="3231655"/>
            <a:ext cx="4342542" cy="6153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Голосні і приголосні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47581" y="4418542"/>
            <a:ext cx="4849962" cy="1602822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Чим </a:t>
            </a:r>
            <a:r>
              <a:rPr lang="uk-UA" sz="2900" b="1" dirty="0" smtClean="0">
                <a:solidFill>
                  <a:schemeClr val="bg1"/>
                </a:solidFill>
              </a:rPr>
              <a:t>відрізняються </a:t>
            </a:r>
            <a:r>
              <a:rPr lang="uk-UA" sz="2900" b="1" dirty="0">
                <a:solidFill>
                  <a:schemeClr val="bg1"/>
                </a:solidFill>
              </a:rPr>
              <a:t>вимови голосних і приголосних звуків?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771175" y="4171666"/>
            <a:ext cx="5649447" cy="2096574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Голосні звуки творяться за допомогою голосу, а приголосні за допомогою голосу і шуму або тільки шуму</a:t>
            </a:r>
          </a:p>
        </p:txBody>
      </p:sp>
    </p:spTree>
    <p:extLst>
      <p:ext uri="{BB962C8B-B14F-4D97-AF65-F5344CB8AC3E}">
        <p14:creationId xmlns:p14="http://schemas.microsoft.com/office/powerpoint/2010/main" val="35701416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до тестів\!!! Учні\925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07" y="2191155"/>
            <a:ext cx="3573868" cy="238108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860035" y="1393453"/>
            <a:ext cx="5064805" cy="121122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>
                <a:solidFill>
                  <a:schemeClr val="bg1"/>
                </a:solidFill>
                <a:ea typeface="Times New Roman" pitchFamily="18" charset="0"/>
              </a:rPr>
              <a:t>Які букви позначають завжди два звуки?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60035" y="2718315"/>
            <a:ext cx="5064805" cy="121122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>
                <a:solidFill>
                  <a:schemeClr val="bg1"/>
                </a:solidFill>
                <a:ea typeface="Times New Roman" pitchFamily="18" charset="0"/>
              </a:rPr>
              <a:t>Яка буква зовсім не позначає звуку?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60035" y="5289192"/>
            <a:ext cx="6568250" cy="66639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587518" algn="l"/>
                <a:tab pos="7069106" algn="l"/>
              </a:tabLst>
            </a:pPr>
            <a:r>
              <a:rPr lang="uk-UA" sz="3200" b="1" dirty="0">
                <a:solidFill>
                  <a:schemeClr val="bg1"/>
                </a:solidFill>
                <a:ea typeface="Times New Roman" pitchFamily="18" charset="0"/>
              </a:rPr>
              <a:t>Який приголосний завжди м’який?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38897" y="1393453"/>
            <a:ext cx="2656086" cy="66639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>
                <a:solidFill>
                  <a:schemeClr val="bg1"/>
                </a:solidFill>
                <a:ea typeface="Times New Roman" pitchFamily="18" charset="0"/>
              </a:rPr>
              <a:t>Букви Ї та Щ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100241" y="2999468"/>
            <a:ext cx="494973" cy="64892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>
                <a:solidFill>
                  <a:schemeClr val="bg1"/>
                </a:solidFill>
                <a:ea typeface="Times New Roman" pitchFamily="18" charset="0"/>
              </a:rPr>
              <a:t>Ь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83071" y="3980319"/>
            <a:ext cx="5569000" cy="121122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>
                <a:solidFill>
                  <a:schemeClr val="bg1"/>
                </a:solidFill>
                <a:ea typeface="Times New Roman" pitchFamily="18" charset="0"/>
              </a:rPr>
              <a:t>Які букви вказують м’якість попереднього приголосного?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452071" y="4252734"/>
            <a:ext cx="2073115" cy="66639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>
                <a:solidFill>
                  <a:schemeClr val="bg1"/>
                </a:solidFill>
                <a:ea typeface="Times New Roman" pitchFamily="18" charset="0"/>
              </a:rPr>
              <a:t>ь  і  є  ю  я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532191" y="5316206"/>
            <a:ext cx="1580671" cy="66639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3200" b="1" dirty="0">
                <a:solidFill>
                  <a:schemeClr val="bg1"/>
                </a:solidFill>
                <a:ea typeface="Times New Roman" pitchFamily="18" charset="0"/>
              </a:rPr>
              <a:t>Звук й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49308" y="477466"/>
            <a:ext cx="1011669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Мікрофон</a:t>
            </a:r>
            <a:endParaRPr lang="ru-RU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686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411683"/>
            <a:ext cx="10345879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5048" y="1220450"/>
            <a:ext cx="6233452" cy="224676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Сьогодні на уроці ми продовжуємо подорожувати видатними місцями Львова. Також ми згадаємо написання та вимову слів з апострофом, буквосполучень </a:t>
            </a:r>
            <a:r>
              <a:rPr lang="uk-UA" sz="2800" b="1" dirty="0" err="1">
                <a:solidFill>
                  <a:srgbClr val="002060"/>
                </a:solidFill>
              </a:rPr>
              <a:t>дж</a:t>
            </a:r>
            <a:r>
              <a:rPr lang="uk-UA" sz="2800" b="1" dirty="0">
                <a:solidFill>
                  <a:srgbClr val="002060"/>
                </a:solidFill>
              </a:rPr>
              <a:t>, </a:t>
            </a:r>
            <a:r>
              <a:rPr lang="uk-UA" sz="2800" b="1" dirty="0" err="1">
                <a:solidFill>
                  <a:srgbClr val="002060"/>
                </a:solidFill>
              </a:rPr>
              <a:t>дз</a:t>
            </a:r>
            <a:r>
              <a:rPr lang="uk-UA" sz="2800" b="1" dirty="0">
                <a:solidFill>
                  <a:srgbClr val="002060"/>
                </a:solidFill>
              </a:rPr>
              <a:t>. </a:t>
            </a:r>
            <a:r>
              <a:rPr lang="uk-UA" sz="2800" b="1" dirty="0" smtClean="0">
                <a:solidFill>
                  <a:srgbClr val="002060"/>
                </a:solidFill>
              </a:rPr>
              <a:t>Тож </a:t>
            </a:r>
            <a:r>
              <a:rPr lang="uk-UA" sz="2800" b="1" dirty="0">
                <a:solidFill>
                  <a:srgbClr val="002060"/>
                </a:solidFill>
              </a:rPr>
              <a:t>у путь…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02621" y="1220450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Дуга 9"/>
          <p:cNvSpPr/>
          <p:nvPr/>
        </p:nvSpPr>
        <p:spPr>
          <a:xfrm rot="19079788">
            <a:off x="7856761" y="3020999"/>
            <a:ext cx="550025" cy="533388"/>
          </a:xfrm>
          <a:prstGeom prst="arc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1" name="Дуга 10"/>
          <p:cNvSpPr/>
          <p:nvPr/>
        </p:nvSpPr>
        <p:spPr>
          <a:xfrm rot="19079788">
            <a:off x="8432094" y="2999097"/>
            <a:ext cx="550025" cy="533388"/>
          </a:xfrm>
          <a:prstGeom prst="arc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pic>
        <p:nvPicPr>
          <p:cNvPr id="2050" name="Picture 2" descr="Кав'ярня «Львівська копальня кави», Львів — фото, опис, адре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983" y="3467219"/>
            <a:ext cx="4690566" cy="3271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312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652719" y="1240237"/>
            <a:ext cx="10736242" cy="532935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97" r="22544" b="6666"/>
          <a:stretch/>
        </p:blipFill>
        <p:spPr>
          <a:xfrm>
            <a:off x="1231438" y="4219107"/>
            <a:ext cx="3753892" cy="10108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59" y="2021138"/>
            <a:ext cx="5049936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5812291" y="1330785"/>
            <a:ext cx="2168537" cy="1329545"/>
          </a:xfrm>
          <a:prstGeom prst="rect">
            <a:avLst/>
          </a:prstGeom>
        </p:spPr>
      </p:pic>
      <p:cxnSp>
        <p:nvCxnSpPr>
          <p:cNvPr id="76" name="Прямая соединительная линия 75"/>
          <p:cNvCxnSpPr/>
          <p:nvPr/>
        </p:nvCxnSpPr>
        <p:spPr>
          <a:xfrm flipH="1">
            <a:off x="3986832" y="4571980"/>
            <a:ext cx="191739" cy="5396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>
            <a:off x="2550773" y="4592181"/>
            <a:ext cx="207927" cy="5194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Равнобедренный треугольник 89"/>
          <p:cNvSpPr/>
          <p:nvPr/>
        </p:nvSpPr>
        <p:spPr>
          <a:xfrm rot="12915615">
            <a:off x="2557766" y="4439102"/>
            <a:ext cx="45689" cy="7847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3" t="76364" r="8361" b="7028"/>
          <a:stretch/>
        </p:blipFill>
        <p:spPr>
          <a:xfrm>
            <a:off x="1413361" y="3117264"/>
            <a:ext cx="1138249" cy="11392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t="14459" r="76437" b="72787"/>
          <a:stretch/>
        </p:blipFill>
        <p:spPr>
          <a:xfrm>
            <a:off x="2242673" y="3287420"/>
            <a:ext cx="865711" cy="87484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2" t="14459" r="29149" b="68166"/>
          <a:stretch/>
        </p:blipFill>
        <p:spPr>
          <a:xfrm>
            <a:off x="3725133" y="3273470"/>
            <a:ext cx="990061" cy="119180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5" t="14459" r="52061" b="70210"/>
          <a:stretch/>
        </p:blipFill>
        <p:spPr>
          <a:xfrm>
            <a:off x="2849687" y="3310106"/>
            <a:ext cx="1090153" cy="105159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3" t="76364" r="8361" b="7028"/>
          <a:stretch/>
        </p:blipFill>
        <p:spPr>
          <a:xfrm>
            <a:off x="4598651" y="3103525"/>
            <a:ext cx="1138249" cy="1139253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t="14459" r="76437" b="72787"/>
          <a:stretch/>
        </p:blipFill>
        <p:spPr>
          <a:xfrm>
            <a:off x="5466062" y="3266690"/>
            <a:ext cx="865711" cy="87484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2" t="14459" r="29149" b="68166"/>
          <a:stretch/>
        </p:blipFill>
        <p:spPr>
          <a:xfrm>
            <a:off x="7154565" y="3285778"/>
            <a:ext cx="990061" cy="119180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5" t="14459" r="52061" b="70210"/>
          <a:stretch/>
        </p:blipFill>
        <p:spPr>
          <a:xfrm>
            <a:off x="6267596" y="3307215"/>
            <a:ext cx="1090153" cy="1051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52197" r="51089" b="39246"/>
          <a:stretch/>
        </p:blipFill>
        <p:spPr>
          <a:xfrm>
            <a:off x="5356983" y="4598223"/>
            <a:ext cx="2032192" cy="5869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 t="47775" r="40352" b="36105"/>
          <a:stretch/>
        </p:blipFill>
        <p:spPr>
          <a:xfrm>
            <a:off x="7649596" y="4299049"/>
            <a:ext cx="2523192" cy="1105725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1073329" y="494645"/>
            <a:ext cx="10033750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Хвилинка </a:t>
            </a:r>
            <a:r>
              <a:rPr lang="uk-UA" sz="4000" b="1" dirty="0" smtClean="0">
                <a:solidFill>
                  <a:schemeClr val="bg1"/>
                </a:solidFill>
              </a:rPr>
              <a:t>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4" name="Равнобедренный треугольник 73"/>
          <p:cNvSpPr/>
          <p:nvPr/>
        </p:nvSpPr>
        <p:spPr>
          <a:xfrm rot="12915615">
            <a:off x="6350234" y="4495371"/>
            <a:ext cx="45689" cy="7847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/>
          <p:cNvSpPr/>
          <p:nvPr/>
        </p:nvSpPr>
        <p:spPr>
          <a:xfrm rot="12915615">
            <a:off x="9108757" y="4507715"/>
            <a:ext cx="45689" cy="7847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3" t="76364" r="8361" b="7028"/>
          <a:stretch/>
        </p:blipFill>
        <p:spPr>
          <a:xfrm>
            <a:off x="8039306" y="3112602"/>
            <a:ext cx="1138249" cy="113925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t="14459" r="76437" b="72787"/>
          <a:stretch/>
        </p:blipFill>
        <p:spPr>
          <a:xfrm>
            <a:off x="8777941" y="3287420"/>
            <a:ext cx="865711" cy="87484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2" t="14459" r="29149" b="68166"/>
          <a:stretch/>
        </p:blipFill>
        <p:spPr>
          <a:xfrm>
            <a:off x="10617221" y="3289746"/>
            <a:ext cx="990061" cy="119180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5" t="14459" r="52061" b="70210"/>
          <a:stretch/>
        </p:blipFill>
        <p:spPr>
          <a:xfrm>
            <a:off x="9627711" y="3310106"/>
            <a:ext cx="1090153" cy="1051597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3108384" y="5637878"/>
            <a:ext cx="6141094" cy="92770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Прочитай і запиши букви і слова. Познач склади, наголос. </a:t>
            </a:r>
            <a:r>
              <a:rPr lang="uk-UA" sz="2400" b="1" dirty="0">
                <a:solidFill>
                  <a:srgbClr val="002060"/>
                </a:solidFill>
              </a:rPr>
              <a:t>Побудуй </a:t>
            </a:r>
            <a:r>
              <a:rPr lang="uk-UA" sz="2400" b="1" dirty="0" smtClean="0">
                <a:solidFill>
                  <a:srgbClr val="002060"/>
                </a:solidFill>
              </a:rPr>
              <a:t>звукові схеми слів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flipH="1">
            <a:off x="8719453" y="4574611"/>
            <a:ext cx="191739" cy="5396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6256939" y="4592181"/>
            <a:ext cx="207927" cy="5194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9332391" y="4635818"/>
            <a:ext cx="191739" cy="5396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848996" y="4861058"/>
            <a:ext cx="31363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– </a:t>
            </a:r>
            <a:r>
              <a:rPr lang="uk-UA" sz="3200" b="1" dirty="0" smtClean="0">
                <a:solidFill>
                  <a:srgbClr val="FF0000"/>
                </a:solidFill>
              </a:rPr>
              <a:t>о   </a:t>
            </a:r>
            <a:r>
              <a:rPr lang="uk-UA" sz="3200" b="1" dirty="0" smtClean="0">
                <a:solidFill>
                  <a:srgbClr val="002060"/>
                </a:solidFill>
              </a:rPr>
              <a:t>–   =</a:t>
            </a:r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2060"/>
                </a:solidFill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</a:rPr>
              <a:t>– </a:t>
            </a:r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2060"/>
                </a:solidFill>
              </a:rPr>
              <a:t>– 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190636" y="4797946"/>
            <a:ext cx="222414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– </a:t>
            </a:r>
            <a:r>
              <a:rPr lang="uk-UA" sz="3600" b="1" dirty="0">
                <a:solidFill>
                  <a:srgbClr val="002060"/>
                </a:solidFill>
              </a:rPr>
              <a:t>–</a:t>
            </a:r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</a:rPr>
              <a:t>о </a:t>
            </a:r>
            <a:r>
              <a:rPr lang="uk-UA" sz="3600" b="1" dirty="0">
                <a:solidFill>
                  <a:srgbClr val="002060"/>
                </a:solidFill>
              </a:rPr>
              <a:t>– </a:t>
            </a:r>
            <a:r>
              <a:rPr lang="uk-UA" sz="3600" b="1" dirty="0" smtClean="0">
                <a:solidFill>
                  <a:srgbClr val="002060"/>
                </a:solidFill>
              </a:rPr>
              <a:t>– </a:t>
            </a:r>
            <a:r>
              <a:rPr lang="uk-UA" sz="3600" b="1" dirty="0" smtClean="0">
                <a:solidFill>
                  <a:srgbClr val="FF3300"/>
                </a:solidFill>
              </a:rPr>
              <a:t>о</a:t>
            </a:r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649595" y="4836684"/>
            <a:ext cx="26909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– </a:t>
            </a:r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2060"/>
                </a:solidFill>
              </a:rPr>
              <a:t>–  =</a:t>
            </a:r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2060"/>
                </a:solidFill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</a:rPr>
              <a:t>= </a:t>
            </a:r>
            <a:r>
              <a:rPr lang="uk-UA" sz="3200" b="1" dirty="0" smtClean="0">
                <a:solidFill>
                  <a:srgbClr val="FF0000"/>
                </a:solidFill>
              </a:rPr>
              <a:t>о 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038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74" grpId="0" animBg="1"/>
      <p:bldP spid="75" grpId="0" animBg="1"/>
      <p:bldP spid="89" grpId="0" animBg="1"/>
      <p:bldP spid="94" grpId="0"/>
      <p:bldP spid="95" grpId="0"/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1712" y="407536"/>
            <a:ext cx="10192888" cy="13660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 центрі Львова друзі побачили дивну вивіску на кав’ярні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5227" y="1929674"/>
            <a:ext cx="3164596" cy="197735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Прочитай її. Поміркуй, що дивного в цьому написі.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0632" y="4063390"/>
            <a:ext cx="367240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Копальня</a:t>
            </a:r>
            <a:r>
              <a:rPr lang="uk-UA" sz="3200" b="1" dirty="0">
                <a:solidFill>
                  <a:srgbClr val="FF0000"/>
                </a:solidFill>
              </a:rPr>
              <a:t> </a:t>
            </a:r>
            <a:r>
              <a:rPr lang="uk-UA" sz="3200" b="1" dirty="0"/>
              <a:t>– шахта, місце видобування корисних копалин.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1227" y="4377585"/>
            <a:ext cx="1565779" cy="58491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я ю є і ь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35" name="Picture 4" descr="Львівська копальня кави (Львовская кофейная шахта) | relax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39" y="1894721"/>
            <a:ext cx="6933617" cy="433733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0065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05458"/>
            <a:ext cx="10299344" cy="12521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текст, щоб зрозуміти, 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чому кав’ярня має таку назву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83" y="1657610"/>
            <a:ext cx="8355128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600" b="1" dirty="0">
                <a:cs typeface="Times New Roman" panose="02020603050405020304" pitchFamily="18" charset="0"/>
              </a:rPr>
              <a:t> Найвідоміша </a:t>
            </a:r>
            <a:r>
              <a:rPr lang="uk-UA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кав’ярня</a:t>
            </a:r>
            <a:r>
              <a:rPr lang="uk-UA" sz="3600" b="1" dirty="0">
                <a:cs typeface="Times New Roman" panose="02020603050405020304" pitchFamily="18" charset="0"/>
              </a:rPr>
              <a:t> Львова — «Львівська копальня кави». </a:t>
            </a:r>
            <a:r>
              <a:rPr lang="uk-UA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Львів’яни</a:t>
            </a:r>
            <a:r>
              <a:rPr lang="uk-UA" sz="3600" b="1" dirty="0">
                <a:cs typeface="Times New Roman" panose="02020603050405020304" pitchFamily="18" charset="0"/>
              </a:rPr>
              <a:t> створили легенду, ніби львівську каву виготовляють не з плодів кавового дерева, а видобувають у копальні, як вугілля.  Свою легенду вони відтворили в цій кав'ярні. </a:t>
            </a:r>
            <a:endParaRPr lang="uk-UA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32071" y="5685311"/>
            <a:ext cx="8085630" cy="90433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Прочитай </a:t>
            </a:r>
            <a:r>
              <a:rPr lang="uk-UA" sz="2400" b="1" dirty="0">
                <a:solidFill>
                  <a:srgbClr val="002060"/>
                </a:solidFill>
              </a:rPr>
              <a:t>виділені в тексті слова. Пригадай, коли ставиться апостроф. Поясни, чому ці слова написані з апострофом. </a:t>
            </a:r>
          </a:p>
        </p:txBody>
      </p:sp>
      <p:pic>
        <p:nvPicPr>
          <p:cNvPr id="9" name="Picture 4" descr="Цієї неділі у дворику Копальні маємо благодійний виступ на підтримку  Повітряних сил ЗСУ! Подільський лаунж від Очеретяного кота 🎶 «Очеретяний  Кіт» — український гурт, заснований у 1995 році. Назва походить від  однойменно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541" y="1682127"/>
            <a:ext cx="3159785" cy="394580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482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859</Words>
  <Application>Microsoft Office PowerPoint</Application>
  <PresentationFormat>Произвольный</PresentationFormat>
  <Paragraphs>127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Пригадую слова з апострофом і звуками [дж], [дз], [дз’]</vt:lpstr>
      <vt:lpstr>Налаштування на урок</vt:lpstr>
      <vt:lpstr>Презентация PowerPoint</vt:lpstr>
      <vt:lpstr>Мікрофон</vt:lpstr>
      <vt:lpstr>Мікрофон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26</cp:revision>
  <dcterms:created xsi:type="dcterms:W3CDTF">2025-08-27T14:01:18Z</dcterms:created>
  <dcterms:modified xsi:type="dcterms:W3CDTF">2025-09-06T19:47:45Z</dcterms:modified>
</cp:coreProperties>
</file>