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284" r:id="rId3"/>
    <p:sldId id="315" r:id="rId4"/>
    <p:sldId id="304" r:id="rId5"/>
    <p:sldId id="302" r:id="rId6"/>
    <p:sldId id="321" r:id="rId7"/>
    <p:sldId id="307" r:id="rId8"/>
    <p:sldId id="322" r:id="rId9"/>
    <p:sldId id="308" r:id="rId10"/>
    <p:sldId id="309" r:id="rId11"/>
    <p:sldId id="323" r:id="rId12"/>
    <p:sldId id="324" r:id="rId13"/>
    <p:sldId id="325" r:id="rId14"/>
    <p:sldId id="319" r:id="rId15"/>
    <p:sldId id="312" r:id="rId16"/>
    <p:sldId id="320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64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909514"/>
            <a:ext cx="9058721" cy="1323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Слова-мандрівники. Алла Коваль «Знайомі незнайомці»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8094" y="3645818"/>
            <a:ext cx="3905931" cy="21457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5</a:t>
            </a:r>
          </a:p>
        </p:txBody>
      </p:sp>
      <p:pic>
        <p:nvPicPr>
          <p:cNvPr id="11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4610"/>
          <a:stretch/>
        </p:blipFill>
        <p:spPr bwMode="auto">
          <a:xfrm>
            <a:off x="1515305" y="2839583"/>
            <a:ext cx="3116889" cy="295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Історія одного дня | Хотинська спеціальна школа №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80" y="2061642"/>
            <a:ext cx="2552700" cy="179070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59399" y="1125538"/>
            <a:ext cx="9093272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Слово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«</a:t>
            </a:r>
            <a:r>
              <a:rPr lang="uk-UA" sz="2800" b="1" i="1" dirty="0">
                <a:solidFill>
                  <a:srgbClr val="0070C0"/>
                </a:solidFill>
              </a:rPr>
              <a:t>школа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є в багатьох мовах. З’явилася школа як навчальний заклад дуже давно, 24 століття тому.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На українські землі школа прийшла тисячу років тому. А по дорозі до нас грецьке слово «</a:t>
            </a:r>
            <a:r>
              <a:rPr lang="uk-UA" sz="2800" b="1" i="1" dirty="0" err="1">
                <a:solidFill>
                  <a:srgbClr val="0070C0"/>
                </a:solidFill>
              </a:rPr>
              <a:t>схоле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і стало школою.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Ти щодня відчиняєш двері свого рідного класу. Тут тебе зустрічають твої однокласники, твоя перша вчителька.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Прийшло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до нас слово «</a:t>
            </a:r>
            <a:r>
              <a:rPr lang="uk-UA" sz="2800" b="1" i="1" dirty="0">
                <a:solidFill>
                  <a:srgbClr val="0070C0"/>
                </a:solidFill>
              </a:rPr>
              <a:t>клас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із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лат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ни,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утворившись від слова «</a:t>
            </a:r>
            <a:r>
              <a:rPr lang="uk-UA" sz="2800" b="1" i="1" dirty="0" err="1">
                <a:solidFill>
                  <a:srgbClr val="0070C0"/>
                </a:solidFill>
              </a:rPr>
              <a:t>класіс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», яке означає «</a:t>
            </a:r>
            <a:r>
              <a:rPr lang="uk-UA" sz="2800" b="1" i="1" dirty="0">
                <a:solidFill>
                  <a:srgbClr val="0070C0"/>
                </a:solidFill>
              </a:rPr>
              <a:t>група людей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». </a:t>
            </a:r>
          </a:p>
          <a:p>
            <a:pPr algn="just"/>
            <a:r>
              <a:rPr lang="uk-UA" sz="2800" b="1" dirty="0"/>
              <a:t>    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А ось нарешті й рідна парта. Може, хоч вона не є чужинкою? Ні, вона теж, виявляється, мандрівниця.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Алла Коваль </a:t>
            </a:r>
            <a:r>
              <a:rPr lang="uk-UA" sz="3600" b="1" dirty="0">
                <a:solidFill>
                  <a:schemeClr val="bg1"/>
                </a:solidFill>
              </a:rPr>
              <a:t>«Знайомі незнайомці» (скорочено)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4017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школьная парта на прозрачном фоне 28 фото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7" t="1220" r="5670" b="457"/>
          <a:stretch/>
        </p:blipFill>
        <p:spPr bwMode="auto">
          <a:xfrm>
            <a:off x="187375" y="1341562"/>
            <a:ext cx="2134972" cy="213497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22347" y="1125538"/>
            <a:ext cx="9530324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У стародавніх школах учні сиділи на довгих лавах біля столу. Та згодом їх розділили, розсадили по двоє: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апарт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— «</a:t>
            </a:r>
            <a:r>
              <a:rPr lang="uk-UA" sz="2800" b="1" i="1" dirty="0">
                <a:solidFill>
                  <a:srgbClr val="0070C0"/>
                </a:solidFill>
              </a:rPr>
              <a:t>збоку, окремо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». Слово «</a:t>
            </a:r>
            <a:r>
              <a:rPr lang="uk-UA" sz="2800" b="1" i="1" dirty="0" err="1">
                <a:solidFill>
                  <a:srgbClr val="0070C0"/>
                </a:solidFill>
              </a:rPr>
              <a:t>апарт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є і у французькій, і в німецькій мовах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Ти, напевно, уже встиг у тому слові впізнати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свою парту? 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Чи не задумувався ти над походженням таких слів: </a:t>
            </a:r>
            <a:r>
              <a:rPr lang="uk-UA" sz="2800" b="1" i="1" dirty="0">
                <a:solidFill>
                  <a:srgbClr val="0070C0"/>
                </a:solidFill>
              </a:rPr>
              <a:t>бук, буква, буквар</a:t>
            </a: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Чи не родичі вони часом? І чиї вони, ці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слова? Слово «</a:t>
            </a:r>
            <a:r>
              <a:rPr lang="ru-RU" sz="2800" b="1" i="1" dirty="0">
                <a:solidFill>
                  <a:srgbClr val="0070C0"/>
                </a:solidFill>
              </a:rPr>
              <a:t>буки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»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прийшло до нас від прадавніх наших сусідів германців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Означало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воно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в них 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букове дерево, і дощечку з бука, на якій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писали, і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літеру, вирізану на буковому брусочку</a:t>
            </a:r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Алла Коваль </a:t>
            </a:r>
            <a:r>
              <a:rPr lang="uk-UA" sz="3600" b="1" dirty="0">
                <a:solidFill>
                  <a:schemeClr val="bg1"/>
                </a:solidFill>
              </a:rPr>
              <a:t>«Знайомі незнайомці» (скорочено)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734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1671" y="1197546"/>
            <a:ext cx="8877248" cy="483209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 А </a:t>
            </a:r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олівець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… Чи він теж чужинець? Слово «</a:t>
            </a:r>
            <a:r>
              <a:rPr lang="uk-UA" sz="2800" b="1" i="1" dirty="0">
                <a:solidFill>
                  <a:srgbClr val="0070C0"/>
                </a:solidFill>
              </a:rPr>
              <a:t>олівець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теж із дуже давніх часів. Пов’язане воно зі словом «</a:t>
            </a:r>
            <a:r>
              <a:rPr lang="uk-UA" sz="2800" b="1" i="1" dirty="0">
                <a:solidFill>
                  <a:srgbClr val="0070C0"/>
                </a:solidFill>
              </a:rPr>
              <a:t>олово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— назвою металу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     Олов’яними паличками в дерев’яній оправі люди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писали до 17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століття, а потім винайшли олівці з графітом, якими користуємося і ми. </a:t>
            </a:r>
            <a:endParaRPr lang="uk-UA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      Пригадуєш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як вчителька вперше викликала тебе до дошки? Уперше тебе слухав увесь клас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  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дошці ти мав писати два найрідніших слова — мама й мова. Ти взяв до рук крейду, підійшов до дошки. Уяви собі, що обидва ці слова — мандрівники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Алла Коваль </a:t>
            </a:r>
            <a:r>
              <a:rPr lang="uk-UA" sz="3600" b="1" dirty="0">
                <a:solidFill>
                  <a:schemeClr val="bg1"/>
                </a:solidFill>
              </a:rPr>
              <a:t>«Знайомі незнайомці» (скорочено)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лівці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07" y="1237498"/>
            <a:ext cx="2167866" cy="269635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9551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1505" y="1051980"/>
            <a:ext cx="9899157" cy="526297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sz="2800" b="1" i="1" dirty="0">
                <a:solidFill>
                  <a:srgbClr val="0070C0"/>
                </a:solidFill>
              </a:rPr>
              <a:t>Крейда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 зовсім не крейда, вона —  «</a:t>
            </a:r>
            <a:r>
              <a:rPr lang="uk-UA" sz="2800" b="1" i="1" dirty="0" err="1">
                <a:solidFill>
                  <a:srgbClr val="0070C0"/>
                </a:solidFill>
              </a:rPr>
              <a:t>крета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», точніше, глина з острова Крит, який далеко від України. </a:t>
            </a:r>
            <a:r>
              <a:rPr lang="uk-UA" sz="2800" b="1" dirty="0" err="1">
                <a:solidFill>
                  <a:schemeClr val="accent6">
                    <a:lumMod val="75000"/>
                  </a:schemeClr>
                </a:solidFill>
              </a:rPr>
              <a:t>Крету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, тобто таку само глину, знайшли в себе германці. Назву цієї глини вони трохи змінили — на «</a:t>
            </a:r>
            <a:r>
              <a:rPr lang="uk-UA" sz="2800" b="1" i="1" dirty="0" err="1">
                <a:solidFill>
                  <a:srgbClr val="0070C0"/>
                </a:solidFill>
              </a:rPr>
              <a:t>крайде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». А від германців 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слово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примандрувало в Україну</a:t>
            </a: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 algn="just"/>
            <a:r>
              <a:rPr lang="ru-RU" sz="2800" b="1" dirty="0" err="1" smtClean="0">
                <a:solidFill>
                  <a:srgbClr val="295FFF"/>
                </a:solidFill>
              </a:rPr>
              <a:t>Українськеслово«дошка»походитьвідгрецькогослова«д</a:t>
            </a:r>
            <a:r>
              <a:rPr lang="uk-UA" sz="2800" b="1" dirty="0">
                <a:solidFill>
                  <a:srgbClr val="295FFF"/>
                </a:solidFill>
              </a:rPr>
              <a:t>і</a:t>
            </a:r>
            <a:r>
              <a:rPr lang="ru-RU" sz="2800" b="1" dirty="0" smtClean="0">
                <a:solidFill>
                  <a:srgbClr val="295FFF"/>
                </a:solidFill>
              </a:rPr>
              <a:t>скос, </a:t>
            </a:r>
            <a:r>
              <a:rPr lang="ru-RU" sz="2800" b="1" dirty="0" err="1" smtClean="0">
                <a:solidFill>
                  <a:srgbClr val="295FFF"/>
                </a:solidFill>
              </a:rPr>
              <a:t>щоозначаєкруг,диск,підставкудля</a:t>
            </a:r>
            <a:r>
              <a:rPr lang="ru-RU" sz="2800" b="1" dirty="0" smtClean="0">
                <a:solidFill>
                  <a:srgbClr val="295FFF"/>
                </a:solidFill>
              </a:rPr>
              <a:t> </a:t>
            </a:r>
            <a:r>
              <a:rPr lang="ru-RU" sz="2800" b="1" dirty="0" err="1">
                <a:solidFill>
                  <a:srgbClr val="295FFF"/>
                </a:solidFill>
              </a:rPr>
              <a:t>їжі</a:t>
            </a:r>
            <a:r>
              <a:rPr lang="ru-RU" sz="2800" b="1" dirty="0">
                <a:solidFill>
                  <a:srgbClr val="295FFF"/>
                </a:solidFill>
              </a:rPr>
              <a:t>. </a:t>
            </a:r>
            <a:endParaRPr lang="ru-RU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   У 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германців воно означало «</a:t>
            </a:r>
            <a:r>
              <a:rPr lang="uk-UA" sz="2800" b="1" dirty="0">
                <a:solidFill>
                  <a:srgbClr val="0070C0"/>
                </a:solidFill>
              </a:rPr>
              <a:t>стіл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». Від них це слово потрапило до нас. Але в наших предків уже було слово «стіл», тому слово «</a:t>
            </a:r>
            <a:r>
              <a:rPr lang="uk-UA" sz="2800" b="1" dirty="0">
                <a:solidFill>
                  <a:srgbClr val="0070C0"/>
                </a:solidFill>
              </a:rPr>
              <a:t>дошка</a:t>
            </a:r>
            <a:r>
              <a:rPr lang="uk-UA" sz="2800" b="1" dirty="0">
                <a:solidFill>
                  <a:schemeClr val="accent6">
                    <a:lumMod val="75000"/>
                  </a:schemeClr>
                </a:solidFill>
              </a:rPr>
              <a:t>» стало позначати квадрат, на якому різали, подавали хліб, овочі, м’ясо. І тільки згодом дошка з’явилася в класній кімнаті.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07455" y="405458"/>
            <a:ext cx="10188745" cy="5794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Алла Коваль </a:t>
            </a:r>
            <a:r>
              <a:rPr lang="uk-UA" sz="3600" b="1" dirty="0">
                <a:solidFill>
                  <a:schemeClr val="bg1"/>
                </a:solidFill>
              </a:rPr>
              <a:t>«Знайомі незнайомці» (скорочено)</a:t>
            </a:r>
            <a:endParaRPr lang="uk-UA" sz="3600" b="1" dirty="0" smtClean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Канцтовари, 12 паличок без пилу, малювання, малювання, мистецтво, кольорова  крейда, шкільне канцелярське приладд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75" y="2565698"/>
            <a:ext cx="1656184" cy="16561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501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81538"/>
            <a:ext cx="10332761" cy="1131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Бесіда 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439" y="1701602"/>
            <a:ext cx="9001000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/>
              <a:t>Прочитай текст. Які слова для тебе </a:t>
            </a:r>
            <a:r>
              <a:rPr lang="ru-RU" sz="3200" dirty="0" err="1"/>
              <a:t>незрозумілі</a:t>
            </a:r>
            <a:r>
              <a:rPr lang="ru-RU" sz="3200" dirty="0"/>
              <a:t>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smtClean="0"/>
              <a:t>Що </a:t>
            </a:r>
            <a:r>
              <a:rPr lang="ru-RU" sz="3200" dirty="0"/>
              <a:t>нового ти </a:t>
            </a:r>
            <a:r>
              <a:rPr lang="ru-RU" sz="3200" dirty="0" err="1"/>
              <a:t>відкрив</a:t>
            </a:r>
            <a:r>
              <a:rPr lang="ru-RU" sz="3200" dirty="0"/>
              <a:t>/</a:t>
            </a:r>
            <a:r>
              <a:rPr lang="ru-RU" sz="3200" dirty="0" err="1"/>
              <a:t>відкрила</a:t>
            </a:r>
            <a:r>
              <a:rPr lang="ru-RU" sz="3200" dirty="0"/>
              <a:t> для </a:t>
            </a:r>
            <a:r>
              <a:rPr lang="ru-RU" sz="3200" dirty="0" smtClean="0"/>
              <a:t>себе?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/>
              <a:t>Переглянь</a:t>
            </a:r>
            <a:r>
              <a:rPr lang="ru-RU" sz="3200" dirty="0" smtClean="0"/>
              <a:t> </a:t>
            </a:r>
            <a:r>
              <a:rPr lang="ru-RU" sz="3200" dirty="0"/>
              <a:t>текст. </a:t>
            </a:r>
            <a:r>
              <a:rPr lang="ru-RU" sz="3200" dirty="0" smtClean="0"/>
              <a:t>Знайди </a:t>
            </a:r>
            <a:r>
              <a:rPr lang="ru-RU" sz="3200" dirty="0"/>
              <a:t>і </a:t>
            </a:r>
            <a:r>
              <a:rPr lang="ru-RU" sz="3200" dirty="0" smtClean="0"/>
              <a:t>прочитай </a:t>
            </a:r>
            <a:r>
              <a:rPr lang="ru-RU" sz="3200" dirty="0"/>
              <a:t>слова, які </a:t>
            </a:r>
            <a:r>
              <a:rPr lang="ru-RU" sz="3200" dirty="0" err="1"/>
              <a:t>прийшли</a:t>
            </a:r>
            <a:r>
              <a:rPr lang="ru-RU" sz="3200" dirty="0"/>
              <a:t> до нас із </a:t>
            </a:r>
            <a:r>
              <a:rPr lang="ru-RU" sz="3200" dirty="0" err="1"/>
              <a:t>грецької</a:t>
            </a:r>
            <a:r>
              <a:rPr lang="ru-RU" sz="3200" dirty="0"/>
              <a:t> мови.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/>
              <a:t>Звідки</a:t>
            </a:r>
            <a:r>
              <a:rPr lang="ru-RU" sz="3200" dirty="0" smtClean="0"/>
              <a:t> </a:t>
            </a:r>
            <a:r>
              <a:rPr lang="ru-RU" sz="3200" dirty="0"/>
              <a:t>в </a:t>
            </a:r>
            <a:r>
              <a:rPr lang="ru-RU" sz="3200" dirty="0" err="1"/>
              <a:t>українській</a:t>
            </a:r>
            <a:r>
              <a:rPr lang="ru-RU" sz="3200" dirty="0"/>
              <a:t> </a:t>
            </a:r>
            <a:r>
              <a:rPr lang="ru-RU" sz="3200" dirty="0" err="1"/>
              <a:t>мові</a:t>
            </a:r>
            <a:r>
              <a:rPr lang="ru-RU" sz="3200" dirty="0"/>
              <a:t> з’явилися слова «буква», «</a:t>
            </a:r>
            <a:r>
              <a:rPr lang="ru-RU" sz="3200" dirty="0" err="1"/>
              <a:t>крейда</a:t>
            </a:r>
            <a:r>
              <a:rPr lang="ru-RU" sz="3200" dirty="0"/>
              <a:t>», «</a:t>
            </a:r>
            <a:r>
              <a:rPr lang="ru-RU" sz="3200" dirty="0" err="1"/>
              <a:t>дошка</a:t>
            </a:r>
            <a:r>
              <a:rPr lang="ru-RU" sz="3200" dirty="0"/>
              <a:t>»?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3200" dirty="0" err="1" smtClean="0"/>
              <a:t>Обміняйтесь</a:t>
            </a:r>
            <a:r>
              <a:rPr lang="ru-RU" sz="3200" dirty="0" smtClean="0"/>
              <a:t> </a:t>
            </a:r>
            <a:r>
              <a:rPr lang="ru-RU" sz="3200" dirty="0"/>
              <a:t>думками: що </a:t>
            </a:r>
            <a:r>
              <a:rPr lang="ru-RU" sz="3200" dirty="0" err="1"/>
              <a:t>ви</a:t>
            </a:r>
            <a:r>
              <a:rPr lang="ru-RU" sz="3200" dirty="0"/>
              <a:t> знаєте про походження </a:t>
            </a:r>
            <a:r>
              <a:rPr lang="ru-RU" sz="3200" dirty="0" err="1"/>
              <a:t>назв</a:t>
            </a:r>
            <a:r>
              <a:rPr lang="ru-RU" sz="3200" dirty="0"/>
              <a:t> </a:t>
            </a:r>
            <a:r>
              <a:rPr lang="ru-RU" sz="3200" dirty="0" err="1"/>
              <a:t>іншого</a:t>
            </a:r>
            <a:r>
              <a:rPr lang="ru-RU" sz="3200" dirty="0"/>
              <a:t> </a:t>
            </a:r>
            <a:r>
              <a:rPr lang="ru-RU" sz="3200" dirty="0" err="1"/>
              <a:t>обладнання</a:t>
            </a:r>
            <a:r>
              <a:rPr lang="ru-RU" sz="3200" dirty="0"/>
              <a:t>, </a:t>
            </a:r>
            <a:endParaRPr lang="ru-RU" sz="3200" dirty="0" smtClean="0"/>
          </a:p>
          <a:p>
            <a:r>
              <a:rPr lang="ru-RU" sz="3200" dirty="0"/>
              <a:t> </a:t>
            </a:r>
            <a:r>
              <a:rPr lang="ru-RU" sz="3200" dirty="0" smtClean="0"/>
              <a:t>   яким </a:t>
            </a:r>
            <a:r>
              <a:rPr lang="ru-RU" sz="3200" dirty="0" err="1"/>
              <a:t>користуєтесь</a:t>
            </a:r>
            <a:r>
              <a:rPr lang="ru-RU" sz="3200" dirty="0"/>
              <a:t> у школі?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C:\Documents and Settings\zhenya\Рабочий стол\Картинки в 3 класс\01\Рис 01-13 книг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12311" y="3273589"/>
            <a:ext cx="3107647" cy="295232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68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843357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 на вибір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447" y="1495881"/>
            <a:ext cx="6768752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А 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Прочитайте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текст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Алли Коваль «Знайомі незнайомці»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3200" b="1" dirty="0" err="1" smtClean="0">
                <a:solidFill>
                  <a:schemeClr val="accent2">
                    <a:lumMod val="75000"/>
                  </a:schemeClr>
                </a:solidFill>
              </a:rPr>
              <a:t>ст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9-10,</a:t>
            </a:r>
            <a:r>
              <a:rPr lang="uk-UA" sz="3200" b="1" dirty="0">
                <a:solidFill>
                  <a:srgbClr val="0070C0"/>
                </a:solidFill>
              </a:rPr>
              <a:t>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перекажіть його зміст. </a:t>
            </a:r>
            <a:endParaRPr lang="uk-UA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uk-UA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uk-UA" sz="3200" b="1" dirty="0" smtClean="0">
                <a:solidFill>
                  <a:srgbClr val="0070C0"/>
                </a:solidFill>
              </a:rPr>
              <a:t>Б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>
                <a:solidFill>
                  <a:srgbClr val="0070C0"/>
                </a:solidFill>
              </a:rPr>
              <a:t>Робота з </a:t>
            </a:r>
            <a:r>
              <a:rPr lang="ru-RU" sz="3200" b="1" dirty="0" err="1">
                <a:solidFill>
                  <a:srgbClr val="0070C0"/>
                </a:solidFill>
              </a:rPr>
              <a:t>додатковою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>
                <a:solidFill>
                  <a:srgbClr val="0070C0"/>
                </a:solidFill>
              </a:rPr>
              <a:t>інформацією</a:t>
            </a:r>
            <a:r>
              <a:rPr lang="ru-RU" sz="3200" b="1" dirty="0">
                <a:solidFill>
                  <a:srgbClr val="0070C0"/>
                </a:solidFill>
              </a:rPr>
              <a:t> — </a:t>
            </a:r>
            <a:r>
              <a:rPr lang="ru-RU" sz="3200" b="1" dirty="0" err="1">
                <a:solidFill>
                  <a:srgbClr val="0070C0"/>
                </a:solidFill>
              </a:rPr>
              <a:t>пошук</a:t>
            </a:r>
            <a:r>
              <a:rPr lang="ru-RU" sz="3200" b="1" dirty="0">
                <a:solidFill>
                  <a:srgbClr val="0070C0"/>
                </a:solidFill>
              </a:rPr>
              <a:t> походження слів у </a:t>
            </a:r>
            <a:r>
              <a:rPr lang="ru-RU" sz="3200" b="1" dirty="0" err="1">
                <a:solidFill>
                  <a:srgbClr val="0070C0"/>
                </a:solidFill>
              </a:rPr>
              <a:t>мережі</a:t>
            </a:r>
            <a:r>
              <a:rPr lang="ru-RU" sz="3200" b="1" dirty="0">
                <a:solidFill>
                  <a:srgbClr val="0070C0"/>
                </a:solidFill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</a:rPr>
              <a:t>Інтернет</a:t>
            </a:r>
            <a:r>
              <a:rPr lang="ru-RU" sz="3200" b="1" dirty="0" smtClean="0">
                <a:solidFill>
                  <a:srgbClr val="0070C0"/>
                </a:solidFill>
              </a:rPr>
              <a:t>: </a:t>
            </a:r>
            <a:r>
              <a:rPr lang="ru-RU" sz="3200" b="1" i="1" dirty="0" smtClean="0">
                <a:solidFill>
                  <a:srgbClr val="0070C0"/>
                </a:solidFill>
              </a:rPr>
              <a:t>портфель, 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зошит</a:t>
            </a:r>
            <a:r>
              <a:rPr lang="ru-RU" sz="3200" b="1" i="1" dirty="0" smtClean="0">
                <a:solidFill>
                  <a:srgbClr val="0070C0"/>
                </a:solidFill>
              </a:rPr>
              <a:t>,</a:t>
            </a:r>
            <a:r>
              <a:rPr lang="ru-RU" sz="3200" dirty="0"/>
              <a:t> </a:t>
            </a:r>
            <a:r>
              <a:rPr lang="ru-RU" sz="3200" b="1" dirty="0" smtClean="0">
                <a:solidFill>
                  <a:srgbClr val="0070C0"/>
                </a:solidFill>
              </a:rPr>
              <a:t>смайл</a:t>
            </a:r>
            <a:endParaRPr lang="uk-UA" sz="3200" b="1" i="1" dirty="0">
              <a:solidFill>
                <a:srgbClr val="0070C0"/>
              </a:solidFill>
            </a:endParaRPr>
          </a:p>
        </p:txBody>
      </p:sp>
      <p:pic>
        <p:nvPicPr>
          <p:cNvPr id="7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07" y="1495881"/>
            <a:ext cx="3518943" cy="351894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383" y="4077866"/>
            <a:ext cx="6089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1205" y="494643"/>
            <a:ext cx="8726381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340635"/>
            <a:ext cx="8044287" cy="1385316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350" y="5140842"/>
            <a:ext cx="1751459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1788" y="5109492"/>
            <a:ext cx="1702616" cy="8311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5795" y="5085309"/>
            <a:ext cx="2411047" cy="1200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0636" y="5064752"/>
            <a:ext cx="1697983" cy="831189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3156" y="5085309"/>
            <a:ext cx="1610955" cy="83118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88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256C3C3-3598-4F28-BC7C-5B5CF6C7C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96" b="9052"/>
          <a:stretch/>
        </p:blipFill>
        <p:spPr>
          <a:xfrm>
            <a:off x="4139620" y="1664657"/>
            <a:ext cx="7420010" cy="3540091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1087863" y="502150"/>
            <a:ext cx="9943066" cy="81260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Відчуймо себе частиною колективу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91431" y="1381482"/>
            <a:ext cx="3357656" cy="896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прийшов/ла </a:t>
            </a:r>
            <a:r>
              <a:rPr lang="uk-UA" sz="2800" b="1" dirty="0">
                <a:solidFill>
                  <a:schemeClr val="bg1"/>
                </a:solidFill>
              </a:rPr>
              <a:t>на </a:t>
            </a:r>
            <a:r>
              <a:rPr lang="uk-UA" sz="2800" b="1" dirty="0" smtClean="0">
                <a:solidFill>
                  <a:schemeClr val="bg1"/>
                </a:solidFill>
              </a:rPr>
              <a:t>урок … </a:t>
            </a:r>
            <a:r>
              <a:rPr lang="uk-UA" sz="2800" b="1" dirty="0">
                <a:solidFill>
                  <a:schemeClr val="bg1"/>
                </a:solidFill>
              </a:rPr>
              <a:t>навіщо?</a:t>
            </a:r>
          </a:p>
        </p:txBody>
      </p:sp>
      <p:sp>
        <p:nvSpPr>
          <p:cNvPr id="8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75059" y="2344321"/>
            <a:ext cx="3357656" cy="9086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Потрібно бути … яким?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64179" y="3252951"/>
            <a:ext cx="3351698" cy="50373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Зі мною </a:t>
            </a:r>
            <a:r>
              <a:rPr lang="uk-UA" sz="2800" b="1" dirty="0" smtClean="0">
                <a:solidFill>
                  <a:schemeClr val="bg1"/>
                </a:solidFill>
              </a:rPr>
              <a:t>… хто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2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711896" y="3832082"/>
            <a:ext cx="3303980" cy="51650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Вони мене </a:t>
            </a:r>
            <a:r>
              <a:rPr lang="uk-UA" sz="2800" b="1" dirty="0" smtClean="0">
                <a:solidFill>
                  <a:schemeClr val="bg1"/>
                </a:solidFill>
              </a:rPr>
              <a:t>… що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4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704239" y="4405916"/>
            <a:ext cx="3303980" cy="575972"/>
          </a:xfrm>
          <a:prstGeom prst="roundRect">
            <a:avLst/>
          </a:prstGeom>
          <a:solidFill>
            <a:srgbClr val="FF505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Мені це … як?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5" name="Прямокутник: округлені кути 11">
            <a:extLst>
              <a:ext uri="{FF2B5EF4-FFF2-40B4-BE49-F238E27FC236}">
                <a16:creationId xmlns="" xmlns:a16="http://schemas.microsoft.com/office/drawing/2014/main" id="{96A2F333-0AEF-4CC9-91FB-5FBEB4A038D1}"/>
              </a:ext>
            </a:extLst>
          </p:cNvPr>
          <p:cNvSpPr/>
          <p:nvPr/>
        </p:nvSpPr>
        <p:spPr>
          <a:xfrm>
            <a:off x="650563" y="5013970"/>
            <a:ext cx="3357656" cy="84537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Я </a:t>
            </a:r>
            <a:r>
              <a:rPr lang="uk-UA" sz="2800" b="1" dirty="0" smtClean="0">
                <a:solidFill>
                  <a:schemeClr val="bg1"/>
                </a:solidFill>
              </a:rPr>
              <a:t>готовий/а </a:t>
            </a:r>
            <a:r>
              <a:rPr lang="uk-UA" sz="2800" b="1" dirty="0">
                <a:solidFill>
                  <a:schemeClr val="bg1"/>
                </a:solidFill>
              </a:rPr>
              <a:t>до </a:t>
            </a:r>
            <a:r>
              <a:rPr lang="uk-UA" sz="2800" b="1" dirty="0" smtClean="0">
                <a:solidFill>
                  <a:schemeClr val="bg1"/>
                </a:solidFill>
              </a:rPr>
              <a:t>… чого</a:t>
            </a:r>
            <a:r>
              <a:rPr lang="uk-UA" sz="2800" b="1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321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712812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67495" y="1425245"/>
            <a:ext cx="5056761" cy="255454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Дай відповіді на запитання після тексту </a:t>
            </a:r>
            <a:endParaRPr lang="uk-UA" sz="3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«Як у Німеччині святкують початок навчального року» </a:t>
            </a:r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на </a:t>
            </a:r>
            <a:r>
              <a:rPr lang="uk-UA" sz="3200" b="1" dirty="0" err="1">
                <a:solidFill>
                  <a:schemeClr val="accent2">
                    <a:lumMod val="75000"/>
                  </a:schemeClr>
                </a:solidFill>
              </a:rPr>
              <a:t>ст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 7-8</a:t>
            </a:r>
            <a:endParaRPr lang="uk-UA" sz="32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71" y="1425245"/>
            <a:ext cx="4383041" cy="438304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3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95846" y="506617"/>
            <a:ext cx="10120696" cy="8349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Прочитай чистомовку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39" y="2421682"/>
            <a:ext cx="443078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11911" y="1773610"/>
            <a:ext cx="620273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дайте калача.</a:t>
            </a:r>
          </a:p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чі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пиріжки в печі.</a:t>
            </a:r>
          </a:p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калача печу.</a:t>
            </a:r>
          </a:p>
          <a:p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</a:t>
            </a:r>
            <a:r>
              <a:rPr lang="uk-U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дуже гаряче.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59783" y="1625305"/>
            <a:ext cx="7674168" cy="487028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Шар, шар, шар—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гуляє школяр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Ра,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ра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ра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дуже рада дітвора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Ру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ру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ру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— ручку в школу я беру.</a:t>
            </a:r>
          </a:p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Ро, ро, ро—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їдем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 на метро.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Ар, ар, ар—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виходить білий пар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Ир,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ир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</a:rPr>
              <a:t>ир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— я люблю 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інжир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Ер, ер, ер—мій тато шофер.</a:t>
            </a:r>
          </a:p>
          <a:p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Ор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ор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uk-UA" sz="3600" b="1" dirty="0" err="1">
                <a:solidFill>
                  <a:schemeClr val="accent6">
                    <a:lumMod val="75000"/>
                  </a:schemeClr>
                </a:solidFill>
              </a:rPr>
              <a:t>ор</a:t>
            </a:r>
            <a:r>
              <a:rPr lang="uk-UA" sz="3600" b="1" dirty="0">
                <a:solidFill>
                  <a:schemeClr val="accent6">
                    <a:lumMod val="75000"/>
                  </a:schemeClr>
                </a:solidFill>
              </a:rPr>
              <a:t> — не заводиться мотор</a:t>
            </a:r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uk-UA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0582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32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Вправа «Чи </a:t>
            </a:r>
            <a:r>
              <a:rPr lang="ru-RU" sz="4000" b="1" dirty="0" err="1"/>
              <a:t>вірите</a:t>
            </a:r>
            <a:r>
              <a:rPr lang="ru-RU" sz="4000" b="1" dirty="0"/>
              <a:t> </a:t>
            </a:r>
            <a:r>
              <a:rPr lang="ru-RU" sz="4000" b="1" dirty="0" err="1"/>
              <a:t>ви</a:t>
            </a:r>
            <a:r>
              <a:rPr lang="ru-RU" sz="4000" b="1" dirty="0"/>
              <a:t>, що..?»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13" y="1300905"/>
            <a:ext cx="8415686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/>
              <a:t>— Чи </a:t>
            </a:r>
            <a:r>
              <a:rPr lang="ru-RU" sz="2800" dirty="0" err="1"/>
              <a:t>вірите</a:t>
            </a:r>
            <a:r>
              <a:rPr lang="ru-RU" sz="2800" dirty="0"/>
              <a:t> </a:t>
            </a:r>
            <a:r>
              <a:rPr lang="ru-RU" sz="2800" dirty="0" err="1"/>
              <a:t>ви</a:t>
            </a:r>
            <a:r>
              <a:rPr lang="ru-RU" sz="2800" dirty="0"/>
              <a:t>, що слова можуть </a:t>
            </a:r>
            <a:r>
              <a:rPr lang="ru-RU" sz="2800" dirty="0" err="1"/>
              <a:t>мандрувати</a:t>
            </a:r>
            <a:r>
              <a:rPr lang="ru-RU" sz="2800" dirty="0"/>
              <a:t>? </a:t>
            </a:r>
            <a:endParaRPr lang="ru-RU" sz="2800" dirty="0" smtClean="0"/>
          </a:p>
          <a:p>
            <a:r>
              <a:rPr lang="ru-RU" sz="2800" dirty="0" smtClean="0"/>
              <a:t>— </a:t>
            </a:r>
            <a:r>
              <a:rPr lang="ru-RU" sz="2800" dirty="0"/>
              <a:t>Прочитайте слова </a:t>
            </a:r>
            <a:r>
              <a:rPr lang="en-US" sz="2800" dirty="0"/>
              <a:t>director, </a:t>
            </a:r>
            <a:r>
              <a:rPr lang="ru-RU" sz="2800" dirty="0" err="1" smtClean="0"/>
              <a:t>пломбьєр</a:t>
            </a:r>
            <a:r>
              <a:rPr lang="en-US" sz="2800" dirty="0" smtClean="0"/>
              <a:t>, </a:t>
            </a:r>
            <a:r>
              <a:rPr lang="en-US" sz="2800" dirty="0" err="1"/>
              <a:t>footb</a:t>
            </a:r>
            <a:r>
              <a:rPr lang="ru-RU" sz="2800" dirty="0"/>
              <a:t>а</a:t>
            </a:r>
            <a:r>
              <a:rPr lang="en-US" sz="2800" dirty="0" err="1" smtClean="0"/>
              <a:t>ll</a:t>
            </a:r>
            <a:r>
              <a:rPr lang="en-US" sz="2800" dirty="0" smtClean="0"/>
              <a:t>, </a:t>
            </a:r>
            <a:r>
              <a:rPr lang="en-US" sz="2800" dirty="0"/>
              <a:t>tort</a:t>
            </a:r>
            <a:r>
              <a:rPr lang="ru-RU" sz="2800" dirty="0"/>
              <a:t>а. </a:t>
            </a:r>
            <a:endParaRPr lang="ru-RU" sz="2800" dirty="0" smtClean="0"/>
          </a:p>
          <a:p>
            <a:r>
              <a:rPr lang="ru-RU" sz="2800" dirty="0" smtClean="0"/>
              <a:t>— </a:t>
            </a:r>
            <a:r>
              <a:rPr lang="ru-RU" sz="2800" dirty="0"/>
              <a:t>Що вони </a:t>
            </a:r>
            <a:r>
              <a:rPr lang="ru-RU" sz="2800" dirty="0" err="1"/>
              <a:t>означають</a:t>
            </a:r>
            <a:r>
              <a:rPr lang="ru-RU" sz="2800" dirty="0"/>
              <a:t>?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415" y="2713217"/>
            <a:ext cx="366778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Директор</a:t>
            </a:r>
            <a:r>
              <a:rPr lang="ru-RU" sz="2800" b="1" dirty="0"/>
              <a:t> — від </a:t>
            </a:r>
            <a:r>
              <a:rPr lang="ru-RU" sz="2800" b="1" dirty="0" err="1"/>
              <a:t>латинського</a:t>
            </a:r>
            <a:r>
              <a:rPr lang="ru-RU" sz="2800" b="1" dirty="0"/>
              <a:t> слова </a:t>
            </a:r>
            <a:r>
              <a:rPr lang="ru-RU" sz="2800" b="1" dirty="0" err="1">
                <a:solidFill>
                  <a:srgbClr val="FFFF00"/>
                </a:solidFill>
              </a:rPr>
              <a:t>director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— той, що </a:t>
            </a:r>
            <a:r>
              <a:rPr lang="ru-RU" sz="2800" b="1" dirty="0" err="1"/>
              <a:t>спрямовує</a:t>
            </a:r>
            <a:r>
              <a:rPr lang="ru-RU" sz="2800" b="1" dirty="0"/>
              <a:t>, вказує </a:t>
            </a:r>
            <a:r>
              <a:rPr lang="ru-RU" sz="2800" b="1" dirty="0" err="1"/>
              <a:t>напрямок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23280" y="2713217"/>
            <a:ext cx="3490010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FFFF00"/>
                </a:solidFill>
              </a:rPr>
              <a:t>Пломбір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— від назви </a:t>
            </a:r>
            <a:r>
              <a:rPr lang="ru-RU" sz="2800" b="1" dirty="0" err="1" smtClean="0"/>
              <a:t>французького</a:t>
            </a:r>
            <a:r>
              <a:rPr lang="ru-RU" sz="2800" b="1" dirty="0" smtClean="0"/>
              <a:t> </a:t>
            </a:r>
            <a:r>
              <a:rPr lang="ru-RU" sz="2800" b="1" dirty="0" err="1"/>
              <a:t>містечка</a:t>
            </a:r>
            <a:r>
              <a:rPr lang="ru-RU" sz="2800" b="1" dirty="0"/>
              <a:t> </a:t>
            </a:r>
            <a:r>
              <a:rPr lang="ru-RU" sz="2800" b="1" dirty="0" err="1">
                <a:solidFill>
                  <a:srgbClr val="FFFF00"/>
                </a:solidFill>
              </a:rPr>
              <a:t>Пломбьєр</a:t>
            </a:r>
            <a:r>
              <a:rPr lang="ru-RU" sz="2800" b="1" dirty="0"/>
              <a:t>, де </a:t>
            </a:r>
            <a:r>
              <a:rPr lang="ru-RU" sz="2800" b="1" dirty="0" err="1"/>
              <a:t>готували</a:t>
            </a:r>
            <a:r>
              <a:rPr lang="ru-RU" sz="2800" b="1" dirty="0"/>
              <a:t> цей десерт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880623" y="2884672"/>
            <a:ext cx="3528392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</a:rPr>
              <a:t>Футбол</a:t>
            </a:r>
            <a:r>
              <a:rPr lang="ru-RU" sz="2800" b="1" dirty="0"/>
              <a:t> — від </a:t>
            </a:r>
            <a:r>
              <a:rPr lang="ru-RU" sz="2800" b="1" dirty="0" err="1"/>
              <a:t>англійських</a:t>
            </a:r>
            <a:r>
              <a:rPr lang="ru-RU" sz="2800" b="1" dirty="0"/>
              <a:t> слів </a:t>
            </a:r>
            <a:r>
              <a:rPr lang="en-US" sz="2800" b="1" dirty="0">
                <a:solidFill>
                  <a:srgbClr val="FFFF00"/>
                </a:solidFill>
              </a:rPr>
              <a:t>foot</a:t>
            </a:r>
            <a:r>
              <a:rPr lang="en-US" sz="2800" b="1" dirty="0"/>
              <a:t> — </a:t>
            </a:r>
            <a:r>
              <a:rPr lang="ru-RU" sz="2800" b="1" dirty="0"/>
              <a:t>нога і </a:t>
            </a:r>
            <a:r>
              <a:rPr lang="en-US" sz="2800" b="1" dirty="0">
                <a:solidFill>
                  <a:srgbClr val="FFFF00"/>
                </a:solidFill>
              </a:rPr>
              <a:t>b</a:t>
            </a:r>
            <a:r>
              <a:rPr lang="ru-RU" sz="2800" b="1" dirty="0">
                <a:solidFill>
                  <a:srgbClr val="FFFF00"/>
                </a:solidFill>
              </a:rPr>
              <a:t>а</a:t>
            </a:r>
            <a:r>
              <a:rPr lang="en-US" sz="2800" b="1" dirty="0" err="1">
                <a:solidFill>
                  <a:srgbClr val="FFFF00"/>
                </a:solidFill>
              </a:rPr>
              <a:t>ll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/>
              <a:t>— </a:t>
            </a:r>
            <a:r>
              <a:rPr lang="ru-RU" sz="2800" b="1" dirty="0" err="1"/>
              <a:t>м’яч</a:t>
            </a:r>
            <a:endParaRPr lang="uk-UA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880623" y="4365898"/>
            <a:ext cx="3663416" cy="1815882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/>
              <a:t>Торт — </a:t>
            </a:r>
            <a:r>
              <a:rPr lang="ru-RU" sz="2800" dirty="0" smtClean="0"/>
              <a:t>від </a:t>
            </a:r>
            <a:r>
              <a:rPr lang="ru-RU" sz="2800" b="1" dirty="0" err="1" smtClean="0"/>
              <a:t>італійського</a:t>
            </a:r>
            <a:r>
              <a:rPr lang="ru-RU" sz="2800" b="1" dirty="0" smtClean="0"/>
              <a:t> </a:t>
            </a:r>
            <a:r>
              <a:rPr lang="en-US" sz="2800" b="1" dirty="0">
                <a:solidFill>
                  <a:srgbClr val="FFFF00"/>
                </a:solidFill>
              </a:rPr>
              <a:t>tort</a:t>
            </a:r>
            <a:r>
              <a:rPr lang="ru-RU" sz="2800" b="1" dirty="0">
                <a:solidFill>
                  <a:srgbClr val="FFFF00"/>
                </a:solidFill>
              </a:rPr>
              <a:t>а</a:t>
            </a:r>
            <a:r>
              <a:rPr lang="ru-RU" sz="2800" b="1" dirty="0"/>
              <a:t> — </a:t>
            </a:r>
            <a:r>
              <a:rPr lang="ru-RU" sz="2800" b="1" dirty="0" err="1"/>
              <a:t>закручений</a:t>
            </a:r>
            <a:r>
              <a:rPr lang="ru-RU" sz="2800" b="1" dirty="0"/>
              <a:t>, </a:t>
            </a:r>
            <a:r>
              <a:rPr lang="ru-RU" sz="2800" b="1" dirty="0" err="1"/>
              <a:t>хитромудрий</a:t>
            </a:r>
            <a:endParaRPr lang="ru-RU" sz="2800" b="1" dirty="0"/>
          </a:p>
        </p:txBody>
      </p:sp>
      <p:pic>
        <p:nvPicPr>
          <p:cNvPr id="2" name="Picture 2" descr="Детский рисунок директор (47 фото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503" y="4959986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Мороженое 12% в вафельном стаканчике Пломбир Хладик м/у 70г  Хладик(4823009202895): купить в интернет магазинах Украины | Отзывы и цены  в listex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95153">
            <a:off x="4117196" y="5313182"/>
            <a:ext cx="1835152" cy="99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Речі\М'яч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4819" y="1322417"/>
            <a:ext cx="1515491" cy="153397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Малюнок торта олівцем для дітей: покрокова інструкція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94" t="-4345" r="32015" b="14601"/>
          <a:stretch/>
        </p:blipFill>
        <p:spPr bwMode="auto">
          <a:xfrm>
            <a:off x="6164039" y="5014086"/>
            <a:ext cx="1404016" cy="16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2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69467" y="526939"/>
            <a:ext cx="10120696" cy="7426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/>
              <a:t>Вправа «</a:t>
            </a:r>
            <a:r>
              <a:rPr lang="ru-RU" sz="4000" b="1" dirty="0" err="1"/>
              <a:t>Перекладач</a:t>
            </a:r>
            <a:r>
              <a:rPr lang="ru-RU" sz="4000" b="1" dirty="0" smtClean="0"/>
              <a:t>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39" y="2895978"/>
            <a:ext cx="3528392" cy="3268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69467" y="1413570"/>
            <a:ext cx="5238588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Спробуйте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перекласти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слова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українською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мовою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Чи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розумієте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зміст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 слів?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4804813"/>
              </p:ext>
            </p:extLst>
          </p:nvPr>
        </p:nvGraphicFramePr>
        <p:xfrm>
          <a:off x="6452071" y="1413570"/>
          <a:ext cx="4421396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0698"/>
                <a:gridCol w="221069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bg1"/>
                          </a:solidFill>
                        </a:rPr>
                        <a:t>схоле</a:t>
                      </a:r>
                      <a:endParaRPr lang="ru-RU" sz="32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класіс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апарт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буки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олово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крета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крайде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діскос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82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54679" y="583041"/>
            <a:ext cx="9987127" cy="75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79" y="1485578"/>
            <a:ext cx="3945236" cy="39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7936" y="1569309"/>
            <a:ext cx="5760640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Сьогодні на уроці літературного </a:t>
            </a:r>
            <a:r>
              <a:rPr lang="ru-RU" sz="3200" b="1" dirty="0" smtClean="0">
                <a:solidFill>
                  <a:schemeClr val="bg1"/>
                </a:solidFill>
              </a:rPr>
              <a:t>читання </a:t>
            </a:r>
            <a:r>
              <a:rPr lang="ru-RU" sz="3200" b="1" dirty="0" err="1" smtClean="0">
                <a:solidFill>
                  <a:schemeClr val="bg1"/>
                </a:solidFill>
              </a:rPr>
              <a:t>прочитаємо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розповідь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Алли Коваль «</a:t>
            </a:r>
            <a:r>
              <a:rPr lang="uk-UA" sz="3200" b="1" dirty="0">
                <a:solidFill>
                  <a:srgbClr val="FFFF00"/>
                </a:solidFill>
              </a:rPr>
              <a:t>Знайомі незнайомці</a:t>
            </a:r>
            <a:r>
              <a:rPr lang="ru-RU" sz="3200" b="1" dirty="0" smtClean="0">
                <a:solidFill>
                  <a:srgbClr val="FFFF00"/>
                </a:solidFill>
              </a:rPr>
              <a:t>»</a:t>
            </a:r>
            <a:r>
              <a:rPr lang="ru-RU" sz="3200" b="1" dirty="0" smtClean="0">
                <a:solidFill>
                  <a:schemeClr val="bg1"/>
                </a:solidFill>
              </a:rPr>
              <a:t> і дізнаємось</a:t>
            </a:r>
            <a:r>
              <a:rPr lang="ru-RU" sz="3200" b="1" dirty="0" smtClean="0">
                <a:solidFill>
                  <a:schemeClr val="bg1"/>
                </a:solidFill>
              </a:rPr>
              <a:t> про слова-</a:t>
            </a:r>
            <a:r>
              <a:rPr lang="ru-RU" sz="3200" b="1" dirty="0" err="1" smtClean="0">
                <a:solidFill>
                  <a:schemeClr val="bg1"/>
                </a:solidFill>
              </a:rPr>
              <a:t>мандрівники</a:t>
            </a:r>
            <a:r>
              <a:rPr lang="ru-RU" sz="3200" b="1" dirty="0" smtClean="0">
                <a:solidFill>
                  <a:schemeClr val="bg1"/>
                </a:solidFill>
              </a:rPr>
              <a:t>, що </a:t>
            </a:r>
            <a:r>
              <a:rPr lang="ru-RU" sz="3200" b="1" dirty="0" err="1" smtClean="0">
                <a:solidFill>
                  <a:schemeClr val="bg1"/>
                </a:solidFill>
              </a:rPr>
              <a:t>мандрують</a:t>
            </a:r>
            <a:r>
              <a:rPr lang="ru-RU" sz="3200" b="1" dirty="0" smtClean="0">
                <a:solidFill>
                  <a:schemeClr val="bg1"/>
                </a:solidFill>
              </a:rPr>
              <a:t> з </a:t>
            </a:r>
            <a:r>
              <a:rPr lang="ru-RU" sz="3200" b="1" dirty="0" err="1" smtClean="0">
                <a:solidFill>
                  <a:schemeClr val="bg1"/>
                </a:solidFill>
              </a:rPr>
              <a:t>однієї</a:t>
            </a:r>
            <a:r>
              <a:rPr lang="ru-RU" sz="3200" b="1" dirty="0" smtClean="0">
                <a:solidFill>
                  <a:schemeClr val="bg1"/>
                </a:solidFill>
              </a:rPr>
              <a:t> мови в </a:t>
            </a:r>
            <a:r>
              <a:rPr lang="ru-RU" sz="3200" b="1" dirty="0" err="1" smtClean="0">
                <a:solidFill>
                  <a:schemeClr val="bg1"/>
                </a:solidFill>
              </a:rPr>
              <a:t>іншу</a:t>
            </a:r>
            <a:endParaRPr lang="uk-UA" sz="3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17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819" y="405458"/>
            <a:ext cx="998712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Знайомство з 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723879" y="1341562"/>
            <a:ext cx="6358067" cy="2185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rgbClr val="FFFF00"/>
                </a:solidFill>
              </a:rPr>
              <a:t>Алла Петрівна </a:t>
            </a:r>
            <a:r>
              <a:rPr lang="uk-UA" sz="4000" b="1" dirty="0" smtClean="0">
                <a:solidFill>
                  <a:srgbClr val="FFFF00"/>
                </a:solidFill>
              </a:rPr>
              <a:t>Коваль </a:t>
            </a:r>
            <a:r>
              <a:rPr lang="uk-UA" sz="4000" b="1" dirty="0">
                <a:solidFill>
                  <a:srgbClr val="FFFF00"/>
                </a:solidFill>
              </a:rPr>
              <a:t>- </a:t>
            </a:r>
            <a:r>
              <a:rPr lang="uk-UA" sz="3200" b="1" dirty="0">
                <a:solidFill>
                  <a:schemeClr val="bg1"/>
                </a:solidFill>
              </a:rPr>
              <a:t>українська </a:t>
            </a:r>
            <a:r>
              <a:rPr lang="uk-UA" sz="3200" b="1" dirty="0" smtClean="0">
                <a:solidFill>
                  <a:schemeClr val="bg1"/>
                </a:solidFill>
              </a:rPr>
              <a:t>письменниця, </a:t>
            </a:r>
            <a:r>
              <a:rPr lang="uk-UA" sz="3200" b="1" dirty="0">
                <a:solidFill>
                  <a:schemeClr val="bg1"/>
                </a:solidFill>
              </a:rPr>
              <a:t>мовознавець, доктор філологічних наук, професор.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КАФЕДРА МОВИ ТА СТИЛІСТИКИ – Інститут журналістики КНУ імені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276" y="1331247"/>
            <a:ext cx="3085068" cy="448737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оваль А.П. Життя і пригоди імен (1988) [djvu] | Оцифровано Гуртом ...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0"/>
          <a:stretch/>
        </p:blipFill>
        <p:spPr bwMode="auto">
          <a:xfrm rot="628005">
            <a:off x="9549314" y="3698582"/>
            <a:ext cx="1993746" cy="2769228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Фото - Спочатку було Слово. Крилаті вислови біблійного походження в українській мові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2014">
            <a:off x="4721178" y="3598809"/>
            <a:ext cx="2025420" cy="2875283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Фото - Знайомі незнайомці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731" y="3559216"/>
            <a:ext cx="1971476" cy="279870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0323" y="474105"/>
            <a:ext cx="972269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</a:t>
            </a:r>
            <a:r>
              <a:rPr lang="uk-UA" sz="3600" b="1" dirty="0">
                <a:solidFill>
                  <a:schemeClr val="bg1"/>
                </a:solidFill>
              </a:rPr>
              <a:t>слова, правильно </a:t>
            </a:r>
            <a:r>
              <a:rPr lang="uk-UA" sz="3600" b="1" dirty="0" smtClean="0">
                <a:solidFill>
                  <a:schemeClr val="bg1"/>
                </a:solidFill>
              </a:rPr>
              <a:t>став </a:t>
            </a:r>
            <a:r>
              <a:rPr lang="uk-UA" sz="3600" b="1" dirty="0">
                <a:solidFill>
                  <a:schemeClr val="bg1"/>
                </a:solidFill>
              </a:rPr>
              <a:t>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435847" y="1277491"/>
            <a:ext cx="3190530" cy="272836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 err="1"/>
              <a:t>Відчин</a:t>
            </a:r>
            <a:r>
              <a:rPr lang="ru-RU" sz="3600" b="1" dirty="0" err="1">
                <a:solidFill>
                  <a:srgbClr val="FFFF00"/>
                </a:solidFill>
              </a:rPr>
              <a:t>я</a:t>
            </a:r>
            <a:r>
              <a:rPr lang="ru-RU" sz="3600" b="1" dirty="0" err="1"/>
              <a:t>єш</a:t>
            </a:r>
            <a:r>
              <a:rPr lang="ru-RU" sz="3600" b="1" dirty="0"/>
              <a:t>, </a:t>
            </a:r>
            <a:r>
              <a:rPr lang="ru-RU" sz="3600" b="1" dirty="0" err="1"/>
              <a:t>утвор</a:t>
            </a:r>
            <a:r>
              <a:rPr lang="ru-RU" sz="3600" b="1" dirty="0" err="1">
                <a:solidFill>
                  <a:srgbClr val="FFFF00"/>
                </a:solidFill>
              </a:rPr>
              <a:t>и</a:t>
            </a:r>
            <a:r>
              <a:rPr lang="ru-RU" sz="3600" b="1" dirty="0" err="1"/>
              <a:t>вшись</a:t>
            </a:r>
            <a:r>
              <a:rPr lang="ru-RU" sz="3600" b="1" dirty="0"/>
              <a:t>, </a:t>
            </a:r>
            <a:r>
              <a:rPr lang="ru-RU" sz="3600" b="1" dirty="0" err="1"/>
              <a:t>мандрівн</a:t>
            </a:r>
            <a:r>
              <a:rPr lang="ru-RU" sz="3600" b="1" dirty="0" err="1">
                <a:solidFill>
                  <a:srgbClr val="FFFF00"/>
                </a:solidFill>
              </a:rPr>
              <a:t>и</a:t>
            </a:r>
            <a:r>
              <a:rPr lang="ru-RU" sz="3600" b="1" dirty="0" err="1"/>
              <a:t>ця</a:t>
            </a:r>
            <a:r>
              <a:rPr lang="ru-RU" sz="3600" b="1" dirty="0"/>
              <a:t>, </a:t>
            </a:r>
            <a:r>
              <a:rPr lang="ru-RU" sz="3600" b="1" dirty="0" err="1"/>
              <a:t>олов’</a:t>
            </a:r>
            <a:r>
              <a:rPr lang="ru-RU" sz="3600" b="1" dirty="0" err="1">
                <a:solidFill>
                  <a:srgbClr val="FFFF00"/>
                </a:solidFill>
              </a:rPr>
              <a:t>я</a:t>
            </a:r>
            <a:r>
              <a:rPr lang="ru-RU" sz="3600" b="1" dirty="0" err="1"/>
              <a:t>ними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59681" y="1269553"/>
            <a:ext cx="3273340" cy="273630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3600" b="1" dirty="0" err="1" smtClean="0"/>
              <a:t>латинська</a:t>
            </a:r>
            <a:endParaRPr lang="ru-RU" sz="3600" b="1" dirty="0" smtClean="0"/>
          </a:p>
          <a:p>
            <a:pPr algn="ctr" eaLnBrk="0" hangingPunct="0">
              <a:defRPr/>
            </a:pPr>
            <a:r>
              <a:rPr lang="uk-UA" sz="3600" b="1" dirty="0" smtClean="0">
                <a:solidFill>
                  <a:schemeClr val="bg1"/>
                </a:solidFill>
              </a:rPr>
              <a:t>французька</a:t>
            </a:r>
          </a:p>
          <a:p>
            <a:pPr algn="ctr" eaLnBrk="0" hangingPunct="0">
              <a:defRPr/>
            </a:pPr>
            <a:r>
              <a:rPr lang="ru-RU" sz="3600" b="1" dirty="0" err="1" smtClean="0"/>
              <a:t>германська</a:t>
            </a:r>
            <a:endParaRPr lang="ru-RU" sz="3600" b="1" dirty="0" smtClean="0"/>
          </a:p>
          <a:p>
            <a:pPr algn="ctr" eaLnBrk="0" hangingPunct="0">
              <a:defRPr/>
            </a:pPr>
            <a:r>
              <a:rPr lang="ru-RU" sz="3600" b="1" dirty="0" err="1" smtClean="0"/>
              <a:t>грецька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85" y="1301418"/>
            <a:ext cx="3334721" cy="394734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895485" y="4365898"/>
            <a:ext cx="35283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Олово – метал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1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675</TotalTime>
  <Words>1033</Words>
  <Application>Microsoft Office PowerPoint</Application>
  <PresentationFormat>Произвольный</PresentationFormat>
  <Paragraphs>111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47</cp:revision>
  <dcterms:created xsi:type="dcterms:W3CDTF">2025-08-27T14:01:18Z</dcterms:created>
  <dcterms:modified xsi:type="dcterms:W3CDTF">2025-09-09T13:41:54Z</dcterms:modified>
</cp:coreProperties>
</file>