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734" r:id="rId3"/>
    <p:sldId id="738" r:id="rId4"/>
    <p:sldId id="739" r:id="rId5"/>
    <p:sldId id="740" r:id="rId6"/>
    <p:sldId id="749" r:id="rId7"/>
    <p:sldId id="721" r:id="rId8"/>
    <p:sldId id="741" r:id="rId9"/>
    <p:sldId id="684" r:id="rId10"/>
    <p:sldId id="710" r:id="rId11"/>
    <p:sldId id="748" r:id="rId12"/>
    <p:sldId id="712" r:id="rId13"/>
    <p:sldId id="724" r:id="rId14"/>
    <p:sldId id="733" r:id="rId15"/>
    <p:sldId id="742" r:id="rId16"/>
    <p:sldId id="743" r:id="rId17"/>
    <p:sldId id="74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34"/>
            <p14:sldId id="738"/>
            <p14:sldId id="739"/>
            <p14:sldId id="740"/>
            <p14:sldId id="749"/>
            <p14:sldId id="721"/>
            <p14:sldId id="741"/>
            <p14:sldId id="684"/>
            <p14:sldId id="710"/>
            <p14:sldId id="748"/>
            <p14:sldId id="712"/>
            <p14:sldId id="724"/>
            <p14:sldId id="733"/>
            <p14:sldId id="742"/>
            <p14:sldId id="743"/>
            <p14:sldId id="74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/>
  <p:cmAuthor id="2" name="Василь Цупа" initials="ВЦ" lastIdx="1" clrIdx="1"/>
  <p:cmAuthor id="3" name="gulevataya.anna@gmail.com" initials="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FFFF99"/>
    <a:srgbClr val="295FFF"/>
    <a:srgbClr val="00B050"/>
    <a:srgbClr val="C6109F"/>
    <a:srgbClr val="FF99FF"/>
    <a:srgbClr val="FF3131"/>
    <a:srgbClr val="BA1CBA"/>
    <a:srgbClr val="1694E9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4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err="1" smtClean="0"/>
            <a:t>Обчисле-ння</a:t>
          </a:r>
          <a:r>
            <a:rPr lang="uk-UA" sz="3200" dirty="0" smtClean="0"/>
            <a:t>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err="1" smtClean="0"/>
            <a:t>Пвторюємо</a:t>
          </a:r>
          <a:r>
            <a:rPr lang="uk-UA" sz="3200" dirty="0" smtClean="0"/>
            <a:t> знаходження невідомого від’ємника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Порівнюємо вирази і число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Розв’язуємо просту задачу на </a:t>
          </a:r>
          <a:r>
            <a:rPr lang="uk-UA" sz="3200" dirty="0" err="1" smtClean="0"/>
            <a:t>знаходже-ння</a:t>
          </a:r>
          <a:r>
            <a:rPr lang="uk-UA" sz="3200" dirty="0" smtClean="0"/>
            <a:t> від’ємника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0682" custLinFactX="378641" custLinFactNeighborX="400000" custLinFactNeighborY="-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3467" custLinFactX="116762" custLinFactNeighborX="200000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14341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0538" custLinFactX="-256144" custLinFactNeighborX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2AD9B1-8D2E-4A60-9853-3B3F4A7AE966}" type="presOf" srcId="{B8BDD424-9492-4512-80FF-938BF7CFE1AC}" destId="{D128CD1A-1E54-41AB-ABBF-267B83BF69D9}" srcOrd="0" destOrd="0" presId="urn:microsoft.com/office/officeart/2005/8/layout/hList6"/>
    <dgm:cxn modelId="{33B1230D-E3FB-4F42-AC3B-5000BC6EC841}" type="presOf" srcId="{17FCBCD0-5166-44EF-A995-697AB50FC98B}" destId="{8C93B566-6306-40C5-A3D5-B84E788E517B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6DED2B83-9BA9-4B96-95B4-AC8089BEDDF5}" type="presOf" srcId="{BC7931E8-86A7-44AD-A246-C659A84EF1D0}" destId="{D2B473EA-0294-46C9-BEB1-B63C89DB6F91}" srcOrd="0" destOrd="0" presId="urn:microsoft.com/office/officeart/2005/8/layout/hList6"/>
    <dgm:cxn modelId="{223F6010-65FD-410A-A2BD-C2610A5834E9}" type="presOf" srcId="{6115EC9A-5D0A-49BC-89B0-C823DAA39B65}" destId="{00E23834-4C97-4BAD-9028-AA93134EBB29}" srcOrd="0" destOrd="0" presId="urn:microsoft.com/office/officeart/2005/8/layout/hList6"/>
    <dgm:cxn modelId="{589BEDBB-3806-461A-83A3-5CB5BDF8D0C6}" type="presOf" srcId="{289AA968-9F58-4A6E-B11C-582CA574AD65}" destId="{6408D3F1-0C0E-4F5D-B5D5-053E6D4B4C50}" srcOrd="0" destOrd="0" presId="urn:microsoft.com/office/officeart/2005/8/layout/hList6"/>
    <dgm:cxn modelId="{5B2D9CE7-2FAC-4318-9107-FE6365583137}" type="presParOf" srcId="{6408D3F1-0C0E-4F5D-B5D5-053E6D4B4C50}" destId="{D128CD1A-1E54-41AB-ABBF-267B83BF69D9}" srcOrd="0" destOrd="0" presId="urn:microsoft.com/office/officeart/2005/8/layout/hList6"/>
    <dgm:cxn modelId="{330DEA7C-B847-4CF3-8AF5-E66F25110A69}" type="presParOf" srcId="{6408D3F1-0C0E-4F5D-B5D5-053E6D4B4C50}" destId="{ECBD397D-046F-40AA-B079-23418C3C10A6}" srcOrd="1" destOrd="0" presId="urn:microsoft.com/office/officeart/2005/8/layout/hList6"/>
    <dgm:cxn modelId="{44649EE3-89A2-4DBD-9496-39571C5A7503}" type="presParOf" srcId="{6408D3F1-0C0E-4F5D-B5D5-053E6D4B4C50}" destId="{00E23834-4C97-4BAD-9028-AA93134EBB29}" srcOrd="2" destOrd="0" presId="urn:microsoft.com/office/officeart/2005/8/layout/hList6"/>
    <dgm:cxn modelId="{CE082813-7A3A-440D-B2D8-89C0AF3297C2}" type="presParOf" srcId="{6408D3F1-0C0E-4F5D-B5D5-053E6D4B4C50}" destId="{8876FB75-3E41-41EA-914C-4542E25630F3}" srcOrd="3" destOrd="0" presId="urn:microsoft.com/office/officeart/2005/8/layout/hList6"/>
    <dgm:cxn modelId="{F7715B53-27AC-4FE8-B38B-EF2831DC9E23}" type="presParOf" srcId="{6408D3F1-0C0E-4F5D-B5D5-053E6D4B4C50}" destId="{8C93B566-6306-40C5-A3D5-B84E788E517B}" srcOrd="4" destOrd="0" presId="urn:microsoft.com/office/officeart/2005/8/layout/hList6"/>
    <dgm:cxn modelId="{3A1FA98B-7764-48E3-98B0-F3168EE7F719}" type="presParOf" srcId="{6408D3F1-0C0E-4F5D-B5D5-053E6D4B4C50}" destId="{B4E8D5E2-E5AE-41CC-80D3-5A0016AFADCC}" srcOrd="5" destOrd="0" presId="urn:microsoft.com/office/officeart/2005/8/layout/hList6"/>
    <dgm:cxn modelId="{8A7E6448-F146-4D34-8C1E-0704B4757165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301939" y="835514"/>
          <a:ext cx="4272497" cy="2601467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Розв’язуємо просту задачу на </a:t>
          </a:r>
          <a:r>
            <a:rPr lang="uk-UA" sz="3200" kern="1200" dirty="0" err="1" smtClean="0"/>
            <a:t>знаходже-ння</a:t>
          </a:r>
          <a:r>
            <a:rPr lang="uk-UA" sz="3200" kern="1200" dirty="0" smtClean="0"/>
            <a:t> від’ємника</a:t>
          </a:r>
          <a:endParaRPr lang="ru-RU" sz="3200" b="1" kern="1200" dirty="0"/>
        </a:p>
      </dsp:txBody>
      <dsp:txXfrm rot="5400000">
        <a:off x="8137454" y="854498"/>
        <a:ext cx="2601467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4568638" y="807794"/>
          <a:ext cx="4272497" cy="2656908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Порівнюємо вирази і число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376433" y="854498"/>
        <a:ext cx="2656908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998163" y="998163"/>
          <a:ext cx="4272497" cy="2276169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Обчисле-ння</a:t>
          </a:r>
          <a:r>
            <a:rPr lang="uk-UA" sz="3200" kern="1200" dirty="0" smtClean="0"/>
            <a:t>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2276169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700807" y="737413"/>
          <a:ext cx="4272497" cy="2797669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Пвторюємо</a:t>
          </a:r>
          <a:r>
            <a:rPr lang="uk-UA" sz="3200" kern="1200" dirty="0" smtClean="0"/>
            <a:t> знаходження невідомого від’ємника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438221" y="854498"/>
        <a:ext cx="2797669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0176" y="747103"/>
            <a:ext cx="8684481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Дії віднімання та їхні компоненти. Задачі на знаходження невідомого від’ємника.</a:t>
            </a:r>
          </a:p>
        </p:txBody>
      </p:sp>
      <p:pic>
        <p:nvPicPr>
          <p:cNvPr id="8" name="Picture 2" descr="C:\Users\user\Downloads\pngwing.com - 2020-05-22T011256.1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6" y="3023506"/>
            <a:ext cx="3455299" cy="278040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97885" y="3719436"/>
            <a:ext cx="3446773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5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1" r="53244" b="57838"/>
          <a:stretch/>
        </p:blipFill>
        <p:spPr>
          <a:xfrm>
            <a:off x="739776" y="1165862"/>
            <a:ext cx="10800000" cy="5483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694930" y="4556369"/>
            <a:ext cx="328692" cy="2157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262932" y="4340673"/>
            <a:ext cx="106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(</a:t>
            </a:r>
            <a:r>
              <a:rPr lang="uk-UA" sz="3600" dirty="0" smtClean="0">
                <a:latin typeface="Monotype Corsiva" panose="03010101010201010101" pitchFamily="66" charset="0"/>
              </a:rPr>
              <a:t>ст</a:t>
            </a:r>
            <a:r>
              <a:rPr lang="uk-UA" sz="3600" dirty="0">
                <a:latin typeface="Monotype Corsiva" panose="03010101010201010101" pitchFamily="66" charset="0"/>
              </a:rPr>
              <a:t>.)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068687" y="4848920"/>
            <a:ext cx="2630291" cy="110013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4093821" y="5084852"/>
            <a:ext cx="438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стаканів узвару випили.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239" y="1130446"/>
            <a:ext cx="2705164" cy="138136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138789" y="2252456"/>
            <a:ext cx="344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Було –               </a:t>
            </a:r>
            <a:r>
              <a:rPr lang="uk-UA" sz="3600" dirty="0" smtClean="0">
                <a:latin typeface="Monotype Corsiva" panose="03010101010201010101" pitchFamily="66" charset="0"/>
              </a:rPr>
              <a:t>ст</a:t>
            </a:r>
            <a:r>
              <a:rPr lang="uk-UA" sz="3600" dirty="0">
                <a:latin typeface="Monotype Corsiva" panose="03010101010201010101" pitchFamily="66" charset="0"/>
              </a:rPr>
              <a:t>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085693" y="3653950"/>
            <a:ext cx="369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Залишилося -      </a:t>
            </a:r>
            <a:r>
              <a:rPr lang="uk-UA" sz="3600" dirty="0" smtClean="0">
                <a:latin typeface="Monotype Corsiva" panose="03010101010201010101" pitchFamily="66" charset="0"/>
              </a:rPr>
              <a:t>ст</a:t>
            </a:r>
            <a:r>
              <a:rPr lang="uk-UA" sz="3600" dirty="0"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085693" y="2956351"/>
            <a:ext cx="209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Випили  –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38324" y="447958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Monotype Corsiva" panose="03010101010201010101" pitchFamily="66" charset="0"/>
              </a:rPr>
              <a:t>– </a:t>
            </a:r>
            <a:endParaRPr lang="ru-RU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3036103" y="2231478"/>
            <a:ext cx="759263" cy="560656"/>
            <a:chOff x="579875" y="3837257"/>
            <a:chExt cx="852991" cy="624474"/>
          </a:xfrm>
        </p:grpSpPr>
        <p:pic>
          <p:nvPicPr>
            <p:cNvPr id="59" name="Рисунок 58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79875" y="3837258"/>
              <a:ext cx="500554" cy="624473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32312" y="3837257"/>
              <a:ext cx="500554" cy="624473"/>
            </a:xfrm>
            <a:prstGeom prst="rect">
              <a:avLst/>
            </a:prstGeom>
          </p:spPr>
        </p:pic>
      </p:grp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726838" y="3693284"/>
            <a:ext cx="455016" cy="567661"/>
          </a:xfrm>
          <a:prstGeom prst="rect">
            <a:avLst/>
          </a:prstGeom>
        </p:spPr>
      </p:pic>
      <p:grpSp>
        <p:nvGrpSpPr>
          <p:cNvPr id="72" name="Группа 71"/>
          <p:cNvGrpSpPr/>
          <p:nvPr/>
        </p:nvGrpSpPr>
        <p:grpSpPr>
          <a:xfrm>
            <a:off x="1169125" y="4362530"/>
            <a:ext cx="852991" cy="624474"/>
            <a:chOff x="579875" y="3837257"/>
            <a:chExt cx="852991" cy="624474"/>
          </a:xfrm>
        </p:grpSpPr>
        <p:pic>
          <p:nvPicPr>
            <p:cNvPr id="73" name="Рисунок 72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79875" y="3837258"/>
              <a:ext cx="500554" cy="624473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32312" y="3837257"/>
              <a:ext cx="500554" cy="624473"/>
            </a:xfrm>
            <a:prstGeom prst="rect">
              <a:avLst/>
            </a:prstGeom>
          </p:spPr>
        </p:pic>
      </p:grp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193283" y="4390936"/>
            <a:ext cx="455016" cy="56766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948454" y="4401865"/>
            <a:ext cx="455016" cy="56766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737148" y="5083390"/>
            <a:ext cx="455016" cy="567661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5242298" y="1535653"/>
            <a:ext cx="718882" cy="570946"/>
            <a:chOff x="3604260" y="3811821"/>
            <a:chExt cx="718882" cy="570946"/>
          </a:xfrm>
        </p:grpSpPr>
        <p:pic>
          <p:nvPicPr>
            <p:cNvPr id="82" name="Рисунок 81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604260" y="3815106"/>
              <a:ext cx="455016" cy="567661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68126" y="3811821"/>
              <a:ext cx="455016" cy="567661"/>
            </a:xfrm>
            <a:prstGeom prst="rect">
              <a:avLst/>
            </a:prstGeom>
          </p:spPr>
        </p:pic>
      </p:grpSp>
      <p:pic>
        <p:nvPicPr>
          <p:cNvPr id="42" name="Picture 2" descr="Оригінальні рецепти різдвяного узвару | Новини на Gazeta.u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256" y="4718265"/>
            <a:ext cx="2836523" cy="188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1077686" y="427471"/>
            <a:ext cx="9954179" cy="6811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 №30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291943" y="1348757"/>
            <a:ext cx="5247833" cy="2247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У глечик налили 12 стаканів узвару. Після обіду в ньому залишилося 6 стаканів узвару. Скільки стаканів узвару випили під час обіду?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98978" y="2888805"/>
            <a:ext cx="380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4065013" y="2898787"/>
            <a:ext cx="77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ст.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4783295" y="3620464"/>
            <a:ext cx="5079734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Задача на знаходження від’ємника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25369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43" grpId="0"/>
      <p:bldP spid="61" grpId="0"/>
      <p:bldP spid="63" grpId="0"/>
      <p:bldP spid="11" grpId="0"/>
      <p:bldP spid="6" grpId="0"/>
      <p:bldP spid="50" grpId="0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606528" y="154222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1" r="53244" b="57838"/>
          <a:stretch/>
        </p:blipFill>
        <p:spPr>
          <a:xfrm>
            <a:off x="739776" y="1165862"/>
            <a:ext cx="10800000" cy="5483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025995" y="4566882"/>
            <a:ext cx="328692" cy="2157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4090888" y="4383178"/>
            <a:ext cx="71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(</a:t>
            </a:r>
            <a:r>
              <a:rPr lang="uk-UA" sz="3600" dirty="0" smtClean="0">
                <a:latin typeface="Monotype Corsiva" panose="03010101010201010101" pitchFamily="66" charset="0"/>
              </a:rPr>
              <a:t>з.)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068687" y="4848920"/>
            <a:ext cx="2630291" cy="11001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239" y="1130446"/>
            <a:ext cx="2705164" cy="138136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138789" y="2252456"/>
            <a:ext cx="344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Було –               </a:t>
            </a:r>
            <a:r>
              <a:rPr lang="uk-UA" sz="3600" dirty="0" smtClean="0">
                <a:latin typeface="Monotype Corsiva" panose="03010101010201010101" pitchFamily="66" charset="0"/>
              </a:rPr>
              <a:t>з. 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085693" y="3653950"/>
            <a:ext cx="383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Залишилося </a:t>
            </a:r>
            <a:r>
              <a:rPr lang="uk-UA" sz="3600" dirty="0" smtClean="0">
                <a:latin typeface="Monotype Corsiva" panose="03010101010201010101" pitchFamily="66" charset="0"/>
              </a:rPr>
              <a:t>-          з.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085693" y="2956351"/>
            <a:ext cx="394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Використали  –      з.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38324" y="449010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Monotype Corsiva" panose="03010101010201010101" pitchFamily="66" charset="0"/>
              </a:rPr>
              <a:t>– </a:t>
            </a:r>
            <a:endParaRPr lang="ru-RU" dirty="0"/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89080" y="1508140"/>
            <a:ext cx="445552" cy="560655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267479" y="1542223"/>
            <a:ext cx="455016" cy="567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77686" y="427471"/>
            <a:ext cx="9954179" cy="6811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</a:t>
            </a:r>
            <a:r>
              <a:rPr lang="uk-UA" sz="4000" b="1" dirty="0" err="1" smtClean="0">
                <a:solidFill>
                  <a:schemeClr val="bg1"/>
                </a:solidFill>
              </a:rPr>
              <a:t>самостоятельно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 №31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314847" y="1260953"/>
            <a:ext cx="5247833" cy="19307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Купили 30 зошитів. Після першого  місяця навчання залишилося 20 зошитів. Скільки зошитів використали?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90888" y="2884916"/>
            <a:ext cx="380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6428628" y="3154108"/>
            <a:ext cx="5079734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Задача на знаходження від’ємника</a:t>
            </a:r>
            <a:endParaRPr lang="uk-UA" sz="3600" dirty="0"/>
          </a:p>
        </p:txBody>
      </p:sp>
      <p:pic>
        <p:nvPicPr>
          <p:cNvPr id="44" name="Picture 2" descr="fa3185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" t="2711" r="5586" b="2514"/>
          <a:stretch/>
        </p:blipFill>
        <p:spPr bwMode="auto">
          <a:xfrm>
            <a:off x="8711256" y="4365718"/>
            <a:ext cx="2916744" cy="222228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3048885" y="2226333"/>
            <a:ext cx="718882" cy="570946"/>
            <a:chOff x="3604260" y="3811821"/>
            <a:chExt cx="718882" cy="570946"/>
          </a:xfrm>
        </p:grpSpPr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604260" y="3815106"/>
              <a:ext cx="455016" cy="567661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68126" y="3811821"/>
              <a:ext cx="455016" cy="56766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3708678" y="3672627"/>
            <a:ext cx="770286" cy="576933"/>
            <a:chOff x="2815046" y="4537979"/>
            <a:chExt cx="770286" cy="576933"/>
          </a:xfrm>
        </p:grpSpPr>
        <p:pic>
          <p:nvPicPr>
            <p:cNvPr id="60" name="Рисунок 59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815046" y="4547251"/>
              <a:ext cx="455016" cy="567661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30316" y="4537979"/>
              <a:ext cx="455016" cy="567661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260926" y="4375413"/>
            <a:ext cx="770286" cy="576933"/>
            <a:chOff x="2815046" y="4537979"/>
            <a:chExt cx="770286" cy="576933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815046" y="4547251"/>
              <a:ext cx="455016" cy="567661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30316" y="4537979"/>
              <a:ext cx="455016" cy="567661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1274154" y="4376765"/>
            <a:ext cx="718882" cy="570946"/>
            <a:chOff x="3604260" y="3811821"/>
            <a:chExt cx="718882" cy="570946"/>
          </a:xfrm>
        </p:grpSpPr>
        <p:pic>
          <p:nvPicPr>
            <p:cNvPr id="69" name="Рисунок 68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604260" y="3815106"/>
              <a:ext cx="455016" cy="567661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68126" y="3811821"/>
              <a:ext cx="455016" cy="567661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3358887" y="4351216"/>
            <a:ext cx="738042" cy="576205"/>
            <a:chOff x="2831396" y="3805726"/>
            <a:chExt cx="738042" cy="576205"/>
          </a:xfrm>
        </p:grpSpPr>
        <p:pic>
          <p:nvPicPr>
            <p:cNvPr id="75" name="Рисунок 74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805726"/>
              <a:ext cx="455016" cy="567661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831396" y="3814270"/>
              <a:ext cx="455016" cy="567661"/>
            </a:xfrm>
            <a:prstGeom prst="rect">
              <a:avLst/>
            </a:prstGeom>
          </p:spPr>
        </p:pic>
      </p:grp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4530411" y="5080997"/>
            <a:ext cx="409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зошитів використали. </a:t>
            </a:r>
          </a:p>
        </p:txBody>
      </p:sp>
      <p:grpSp>
        <p:nvGrpSpPr>
          <p:cNvPr id="85" name="Группа 84"/>
          <p:cNvGrpSpPr/>
          <p:nvPr/>
        </p:nvGrpSpPr>
        <p:grpSpPr>
          <a:xfrm>
            <a:off x="3761614" y="5047997"/>
            <a:ext cx="721487" cy="600661"/>
            <a:chOff x="2831396" y="3781270"/>
            <a:chExt cx="721487" cy="600661"/>
          </a:xfrm>
        </p:grpSpPr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097867" y="3781270"/>
              <a:ext cx="455016" cy="56766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831396" y="3814270"/>
              <a:ext cx="455016" cy="567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623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3" grpId="0"/>
      <p:bldP spid="61" grpId="0"/>
      <p:bldP spid="63" grpId="0"/>
      <p:bldP spid="11" grpId="0"/>
      <p:bldP spid="6" grpId="0"/>
      <p:bldP spid="52" grpId="0" animBg="1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312280" y="1513113"/>
            <a:ext cx="9605520" cy="4979303"/>
            <a:chOff x="1617160" y="1646691"/>
            <a:chExt cx="10222019" cy="5442857"/>
          </a:xfrm>
        </p:grpSpPr>
        <p:pic>
          <p:nvPicPr>
            <p:cNvPr id="1026" name="Picture 2" descr="C:\Users\user\Downloads\pngwing.com (24)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35"/>
            <a:stretch/>
          </p:blipFill>
          <p:spPr bwMode="auto">
            <a:xfrm>
              <a:off x="1617160" y="1646691"/>
              <a:ext cx="10222019" cy="54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user\Downloads\pngwing.com (25)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31754" y="4730300"/>
              <a:ext cx="1589120" cy="1198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C:\Users\user\Downloads\pngwing.com (25)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8533" y="3549138"/>
              <a:ext cx="1589120" cy="1198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C:\Users\user\Downloads\pngwing.com (25)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994" y="2517550"/>
              <a:ext cx="1408442" cy="1062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Прямоугольник 29"/>
          <p:cNvSpPr/>
          <p:nvPr/>
        </p:nvSpPr>
        <p:spPr>
          <a:xfrm>
            <a:off x="1077686" y="348343"/>
            <a:ext cx="9954179" cy="116477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Склади задачу про тварин, у якій потрібно знайти невідомий від’ємник.</a:t>
            </a:r>
          </a:p>
        </p:txBody>
      </p:sp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 №32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68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32395" y="1692924"/>
            <a:ext cx="259718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24- __= 20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339512" y="1692924"/>
            <a:ext cx="235427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13-__=8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32395" y="3119138"/>
            <a:ext cx="259718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15- __=7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353083" y="3109315"/>
            <a:ext cx="234070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70-__=60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0718" y="1597225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30671" y="3042193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093613" y="3042193"/>
            <a:ext cx="7681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chemeClr val="bg1"/>
                </a:solidFill>
              </a:rPr>
              <a:t>1</a:t>
            </a:r>
            <a:r>
              <a:rPr lang="ru-RU" sz="4400" b="1" cap="none" spc="50" dirty="0">
                <a:ln w="11430"/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403030" y="1597225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34" name="Picture 2" descr="C:\Users\user\Downloads\hotpng.com (22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"/>
          <a:stretch/>
        </p:blipFill>
        <p:spPr bwMode="auto">
          <a:xfrm flipH="1">
            <a:off x="1054100" y="1196139"/>
            <a:ext cx="2773516" cy="453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054100" y="499454"/>
            <a:ext cx="9954179" cy="7184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Назви числа, пропущені в рівностях.</a:t>
            </a:r>
          </a:p>
        </p:txBody>
      </p:sp>
      <p:sp>
        <p:nvSpPr>
          <p:cNvPr id="3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 №33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25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93187" y="1708299"/>
            <a:ext cx="204895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21+5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70914" y="2949875"/>
            <a:ext cx="11208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67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157208" y="4108961"/>
            <a:ext cx="25170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20+10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69507" y="1708301"/>
            <a:ext cx="6591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28604" y="2949875"/>
            <a:ext cx="16001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28604" y="4108960"/>
            <a:ext cx="237116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20-10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59990" y="1708301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˃</a:t>
            </a:r>
          </a:p>
        </p:txBody>
      </p:sp>
      <p:pic>
        <p:nvPicPr>
          <p:cNvPr id="2051" name="Picture 3" descr="C:\Users\user\Downloads\pngwing.com (100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37" y="1537965"/>
            <a:ext cx="3370595" cy="4189363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630996" y="4074336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564575" y="2874007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54100" y="499454"/>
            <a:ext cx="9954179" cy="7184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Порівняй . Встав  знаки </a:t>
            </a:r>
            <a:r>
              <a:rPr lang="uk-UA" sz="4000" b="1" dirty="0" smtClean="0">
                <a:solidFill>
                  <a:schemeClr val="bg1"/>
                </a:solidFill>
                <a:sym typeface="Symbol"/>
              </a:rPr>
              <a:t>  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 №34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90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33999" y="444237"/>
            <a:ext cx="5608865" cy="73624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5333999" y="1820159"/>
            <a:ext cx="5608865" cy="13367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8 </a:t>
            </a:r>
            <a:r>
              <a:rPr lang="uk-UA" sz="3200" b="1" dirty="0">
                <a:solidFill>
                  <a:schemeClr val="bg1"/>
                </a:solidFill>
              </a:rPr>
              <a:t>розв’язати вирази </a:t>
            </a:r>
            <a:r>
              <a:rPr lang="uk-UA" sz="3200" b="1" dirty="0" smtClean="0">
                <a:solidFill>
                  <a:schemeClr val="bg1"/>
                </a:solidFill>
              </a:rPr>
              <a:t>№35 </a:t>
            </a:r>
            <a:r>
              <a:rPr lang="uk-UA" sz="3200" b="1" dirty="0">
                <a:solidFill>
                  <a:schemeClr val="bg1"/>
                </a:solidFill>
              </a:rPr>
              <a:t>та задачу </a:t>
            </a:r>
            <a:r>
              <a:rPr lang="uk-UA" sz="3200" b="1" dirty="0" smtClean="0">
                <a:solidFill>
                  <a:schemeClr val="bg1"/>
                </a:solidFill>
              </a:rPr>
              <a:t>№36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10000"/>
          <a:stretch/>
        </p:blipFill>
        <p:spPr>
          <a:xfrm>
            <a:off x="1088585" y="444237"/>
            <a:ext cx="3755558" cy="275184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26" name="Picture 2" descr="D:\3 клас\03 МАТЕМ\Листопад\01 Повторення вивченого в 2 кл\№004-Дії віднімання та їхні компоненти. Задачі на знаходження невідомого від’ємника\2025-08-23_132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86" y="3396344"/>
            <a:ext cx="9241957" cy="256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70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431" y="350262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2286" y="350262"/>
            <a:ext cx="6917802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61596" y="1315329"/>
            <a:ext cx="4438932" cy="1044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3629" y="2837657"/>
            <a:ext cx="4025645" cy="1088021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називаються числа при </a:t>
            </a:r>
            <a:r>
              <a:rPr lang="uk-UA" sz="2400" b="1" dirty="0" smtClean="0"/>
              <a:t>відніманні?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18857" y="4424193"/>
            <a:ext cx="4429482" cy="10416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знайти </a:t>
            </a:r>
            <a:r>
              <a:rPr lang="uk-UA" sz="2400" b="1"/>
              <a:t>невідомий </a:t>
            </a:r>
            <a:r>
              <a:rPr lang="uk-UA" sz="2400" b="1" smtClean="0"/>
              <a:t>від’ємник?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552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6898371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275340" y="1492168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82005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33981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84187" y="536344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66800" y="1884393"/>
            <a:ext cx="4093029" cy="209158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Подивись на компас з  результатами роботи на уроці. 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справдились твої очікування від уроку?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19181" y="634506"/>
            <a:ext cx="9422983" cy="8226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98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5296619" y="2096555"/>
            <a:ext cx="5599982" cy="22814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Добрий день, малече щира, </a:t>
            </a:r>
            <a:endParaRPr lang="ru-RU" sz="3200" b="1" dirty="0">
              <a:solidFill>
                <a:srgbClr val="7030A0"/>
              </a:solidFill>
            </a:endParaRP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Хай </a:t>
            </a:r>
            <a:r>
              <a:rPr lang="uk-UA" sz="3200" b="1" dirty="0" err="1">
                <a:solidFill>
                  <a:srgbClr val="7030A0"/>
                </a:solidFill>
              </a:rPr>
              <a:t>живеться</a:t>
            </a:r>
            <a:r>
              <a:rPr lang="uk-UA" sz="3200" b="1" dirty="0">
                <a:solidFill>
                  <a:srgbClr val="7030A0"/>
                </a:solidFill>
              </a:rPr>
              <a:t> вам у мирі. </a:t>
            </a:r>
            <a:endParaRPr lang="ru-RU" sz="3200" b="1" dirty="0">
              <a:solidFill>
                <a:srgbClr val="7030A0"/>
              </a:solidFill>
            </a:endParaRP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Хай луна дитячий сміх! </a:t>
            </a:r>
            <a:endParaRPr lang="ru-RU" sz="3200" b="1" dirty="0">
              <a:solidFill>
                <a:srgbClr val="7030A0"/>
              </a:solidFill>
            </a:endParaRP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Почнемо урок для всіх!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esktop\Новая папка\діти  та школа для презентац\pngwing.com - 2020-05-22T010506.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956096"/>
            <a:ext cx="3854276" cy="229315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19201" y="570729"/>
            <a:ext cx="9677400" cy="6158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</p:spTree>
    <p:extLst>
      <p:ext uri="{BB962C8B-B14F-4D97-AF65-F5344CB8AC3E}">
        <p14:creationId xmlns:p14="http://schemas.microsoft.com/office/powerpoint/2010/main" val="24379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82292" y="592500"/>
            <a:ext cx="10460622" cy="8226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95400" y="1791438"/>
            <a:ext cx="3897086" cy="311801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Уяви, що в тебе є твій внутрішній компас.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Його стрілка показує на результати роботи.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Вибери, що ти очікуєш від уроку.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71640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273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7634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52000" y="3219797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9817" y="536344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175735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43D51A2-932C-4596-ACA7-C741AC68A6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2"/>
          <a:stretch/>
        </p:blipFill>
        <p:spPr>
          <a:xfrm>
            <a:off x="7914108" y="1382392"/>
            <a:ext cx="3149774" cy="334200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012372" y="570729"/>
            <a:ext cx="10051510" cy="6158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9288" y="3053396"/>
            <a:ext cx="660256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№ </a:t>
            </a:r>
            <a:r>
              <a:rPr lang="uk-UA" sz="2800" b="1" dirty="0" smtClean="0"/>
              <a:t>27. Прочитайте </a:t>
            </a:r>
            <a:r>
              <a:rPr lang="uk-UA" sz="2800" b="1" dirty="0"/>
              <a:t>вираз і його значення.</a:t>
            </a:r>
            <a:endParaRPr lang="ru-RU" sz="2800" b="1" dirty="0"/>
          </a:p>
          <a:p>
            <a:r>
              <a:rPr lang="uk-UA" sz="2800" b="1" dirty="0"/>
              <a:t>№ </a:t>
            </a:r>
            <a:r>
              <a:rPr lang="uk-UA" sz="2800" b="1" dirty="0" smtClean="0"/>
              <a:t>26. Прочитайте </a:t>
            </a:r>
            <a:r>
              <a:rPr lang="uk-UA" sz="2800" b="1" dirty="0" err="1"/>
              <a:t>розв</a:t>
            </a:r>
            <a:r>
              <a:rPr lang="ru-RU" sz="2800" b="1" dirty="0"/>
              <a:t>’</a:t>
            </a:r>
            <a:r>
              <a:rPr lang="uk-UA" sz="2800" b="1" dirty="0" err="1"/>
              <a:t>язок</a:t>
            </a:r>
            <a:r>
              <a:rPr lang="uk-UA" sz="2800" b="1" dirty="0"/>
              <a:t> задачі і відповідь</a:t>
            </a:r>
            <a:endParaRPr lang="ru-RU" sz="2800" b="1" dirty="0"/>
          </a:p>
        </p:txBody>
      </p:sp>
      <p:pic>
        <p:nvPicPr>
          <p:cNvPr id="1026" name="Picture 2" descr="D:\3 клас\03 МАТЕМ\Листопад\01 Повторення вивченого в 2 кл\№003-Дії додавання та їхні компоненти. Годинник, час\2025-08-21_143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43" y="1382392"/>
            <a:ext cx="6930053" cy="155675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85128" y="4590791"/>
            <a:ext cx="660256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Задача 26</a:t>
            </a:r>
          </a:p>
          <a:p>
            <a:r>
              <a:rPr lang="uk-UA" sz="2800" b="1" dirty="0" smtClean="0"/>
              <a:t>18 – 2 = 16 (кг)</a:t>
            </a:r>
          </a:p>
          <a:p>
            <a:r>
              <a:rPr lang="uk-UA" sz="2800" b="1" dirty="0" smtClean="0"/>
              <a:t>Відповідь: 16 кг слив у ящику.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1595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71728981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701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08198" y="581615"/>
            <a:ext cx="10124382" cy="6702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Обчисли зручним </a:t>
            </a:r>
            <a:r>
              <a:rPr lang="uk-UA" sz="3600" b="1" dirty="0" smtClean="0">
                <a:solidFill>
                  <a:schemeClr val="bg1"/>
                </a:solidFill>
              </a:rPr>
              <a:t>способом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4780" y="1588911"/>
            <a:ext cx="5418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13+10+10+10+11=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144114" y="3215269"/>
            <a:ext cx="5418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25+25+10+10+10=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99724" y="4937162"/>
            <a:ext cx="5412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10+10+10+5+5+5=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85012" y="153432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453251" y="3119735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682778" y="493716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45</a:t>
            </a:r>
          </a:p>
        </p:txBody>
      </p:sp>
      <p:pic>
        <p:nvPicPr>
          <p:cNvPr id="7" name="Picture 3" descr="C:\Users\user\Downloads\kleiner-junge-der-eine-gute-idee-hat_29190-506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263" y="1513848"/>
            <a:ext cx="3400052" cy="34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47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50876" b="60606"/>
          <a:stretch/>
        </p:blipFill>
        <p:spPr>
          <a:xfrm>
            <a:off x="875486" y="1213873"/>
            <a:ext cx="10599394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35705" y="391886"/>
            <a:ext cx="9867723" cy="72259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568" y="1366283"/>
            <a:ext cx="2002451" cy="3388762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68182" y="2479740"/>
            <a:ext cx="328692" cy="21577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191250" y="3287719"/>
            <a:ext cx="328692" cy="21577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63139" y="-511912"/>
            <a:ext cx="440143" cy="28893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994115" y="2465659"/>
            <a:ext cx="328692" cy="215770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934786" y="3249850"/>
            <a:ext cx="328692" cy="21577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550377" y="3807651"/>
            <a:ext cx="714467" cy="608932"/>
            <a:chOff x="5456548" y="3800937"/>
            <a:chExt cx="714467" cy="608932"/>
          </a:xfrm>
        </p:grpSpPr>
        <p:pic>
          <p:nvPicPr>
            <p:cNvPr id="128" name="Рисунок 127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456548" y="3842208"/>
              <a:ext cx="455016" cy="567661"/>
            </a:xfrm>
            <a:prstGeom prst="rect">
              <a:avLst/>
            </a:prstGeom>
          </p:spPr>
        </p:pic>
        <p:pic>
          <p:nvPicPr>
            <p:cNvPr id="132" name="Рисунок 131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715999" y="3800937"/>
              <a:ext cx="455016" cy="567661"/>
            </a:xfrm>
            <a:prstGeom prst="rect">
              <a:avLst/>
            </a:prstGeom>
          </p:spPr>
        </p:pic>
      </p:grpSp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403488" y="4007068"/>
            <a:ext cx="328692" cy="215770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464767" y="4769323"/>
            <a:ext cx="328692" cy="21577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7384415" y="2322890"/>
            <a:ext cx="794847" cy="581136"/>
            <a:chOff x="7732180" y="4550055"/>
            <a:chExt cx="794847" cy="581136"/>
          </a:xfrm>
        </p:grpSpPr>
        <p:pic>
          <p:nvPicPr>
            <p:cNvPr id="155" name="Рисунок 154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7732180" y="4563530"/>
              <a:ext cx="455016" cy="567661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8072011" y="4550055"/>
              <a:ext cx="455016" cy="567661"/>
            </a:xfrm>
            <a:prstGeom prst="rect">
              <a:avLst/>
            </a:prstGeom>
          </p:spPr>
        </p:pic>
      </p:grpSp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95794" y="-556405"/>
            <a:ext cx="440143" cy="28893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7681" y="-528672"/>
            <a:ext cx="394062" cy="35505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668896" y="2333642"/>
            <a:ext cx="864539" cy="567661"/>
            <a:chOff x="1668896" y="2333642"/>
            <a:chExt cx="864539" cy="567661"/>
          </a:xfrm>
        </p:grpSpPr>
        <p:pic>
          <p:nvPicPr>
            <p:cNvPr id="82" name="Рисунок 81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668896" y="2333642"/>
              <a:ext cx="455016" cy="567661"/>
            </a:xfrm>
            <a:prstGeom prst="rect">
              <a:avLst/>
            </a:prstGeom>
          </p:spPr>
        </p:pic>
        <p:pic>
          <p:nvPicPr>
            <p:cNvPr id="118" name="Рисунок 117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2112614" y="2340773"/>
              <a:ext cx="420821" cy="534599"/>
            </a:xfrm>
            <a:prstGeom prst="rect">
              <a:avLst/>
            </a:prstGeom>
          </p:spPr>
        </p:pic>
      </p:grpSp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558437" y="2437686"/>
            <a:ext cx="394062" cy="355057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52459" y="2319560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34694" y="3162049"/>
            <a:ext cx="394062" cy="355057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629831" y="2326298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852061" y="3831695"/>
            <a:ext cx="420821" cy="534599"/>
          </a:xfrm>
          <a:prstGeom prst="rect">
            <a:avLst/>
          </a:prstGeom>
        </p:spPr>
      </p:pic>
      <p:grpSp>
        <p:nvGrpSpPr>
          <p:cNvPr id="170" name="Группа 169"/>
          <p:cNvGrpSpPr/>
          <p:nvPr/>
        </p:nvGrpSpPr>
        <p:grpSpPr>
          <a:xfrm>
            <a:off x="1662290" y="3026586"/>
            <a:ext cx="738042" cy="576205"/>
            <a:chOff x="2831396" y="3805726"/>
            <a:chExt cx="738042" cy="576205"/>
          </a:xfrm>
        </p:grpSpPr>
        <p:pic>
          <p:nvPicPr>
            <p:cNvPr id="171" name="Рисунок 170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805726"/>
              <a:ext cx="455016" cy="567661"/>
            </a:xfrm>
            <a:prstGeom prst="rect">
              <a:avLst/>
            </a:prstGeom>
          </p:spPr>
        </p:pic>
        <p:pic>
          <p:nvPicPr>
            <p:cNvPr id="172" name="Рисунок 171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831396" y="3814270"/>
              <a:ext cx="455016" cy="567661"/>
            </a:xfrm>
            <a:prstGeom prst="rect">
              <a:avLst/>
            </a:prstGeom>
          </p:spPr>
        </p:pic>
      </p:grpSp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736149" y="3075168"/>
            <a:ext cx="455016" cy="567661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55597" y="3073904"/>
            <a:ext cx="455016" cy="567661"/>
          </a:xfrm>
          <a:prstGeom prst="rect">
            <a:avLst/>
          </a:prstGeom>
        </p:spPr>
      </p:pic>
      <p:grpSp>
        <p:nvGrpSpPr>
          <p:cNvPr id="175" name="Группа 174"/>
          <p:cNvGrpSpPr/>
          <p:nvPr/>
        </p:nvGrpSpPr>
        <p:grpSpPr>
          <a:xfrm>
            <a:off x="1642054" y="3815165"/>
            <a:ext cx="891381" cy="572023"/>
            <a:chOff x="7635646" y="3834312"/>
            <a:chExt cx="891381" cy="572023"/>
          </a:xfrm>
        </p:grpSpPr>
        <p:pic>
          <p:nvPicPr>
            <p:cNvPr id="176" name="Рисунок 175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7635646" y="3834312"/>
              <a:ext cx="455016" cy="567661"/>
            </a:xfrm>
            <a:prstGeom prst="rect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106206" y="3871736"/>
              <a:ext cx="420821" cy="534599"/>
            </a:xfrm>
            <a:prstGeom prst="rect">
              <a:avLst/>
            </a:prstGeom>
          </p:spPr>
        </p:pic>
      </p:grpSp>
      <p:pic>
        <p:nvPicPr>
          <p:cNvPr id="181" name="Рисунок 180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51346" y="3898140"/>
            <a:ext cx="394062" cy="355057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75572" y="3958946"/>
            <a:ext cx="328692" cy="215770"/>
          </a:xfrm>
          <a:prstGeom prst="rect">
            <a:avLst/>
          </a:prstGeom>
        </p:spPr>
      </p:pic>
      <p:grpSp>
        <p:nvGrpSpPr>
          <p:cNvPr id="183" name="Группа 182"/>
          <p:cNvGrpSpPr/>
          <p:nvPr/>
        </p:nvGrpSpPr>
        <p:grpSpPr>
          <a:xfrm>
            <a:off x="3572180" y="4519314"/>
            <a:ext cx="788631" cy="597940"/>
            <a:chOff x="2802052" y="2310097"/>
            <a:chExt cx="788631" cy="597940"/>
          </a:xfrm>
        </p:grpSpPr>
        <p:pic>
          <p:nvPicPr>
            <p:cNvPr id="185" name="Рисунок 184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2802052" y="2340376"/>
              <a:ext cx="455016" cy="567661"/>
            </a:xfrm>
            <a:prstGeom prst="rect">
              <a:avLst/>
            </a:prstGeom>
          </p:spPr>
        </p:pic>
        <p:pic>
          <p:nvPicPr>
            <p:cNvPr id="186" name="Рисунок 185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35667" y="2310097"/>
              <a:ext cx="455016" cy="567661"/>
            </a:xfrm>
            <a:prstGeom prst="rect">
              <a:avLst/>
            </a:prstGeom>
          </p:spPr>
        </p:pic>
      </p:grpSp>
      <p:grpSp>
        <p:nvGrpSpPr>
          <p:cNvPr id="187" name="Группа 186"/>
          <p:cNvGrpSpPr/>
          <p:nvPr/>
        </p:nvGrpSpPr>
        <p:grpSpPr>
          <a:xfrm>
            <a:off x="3596874" y="3785396"/>
            <a:ext cx="770286" cy="576933"/>
            <a:chOff x="2815046" y="4537979"/>
            <a:chExt cx="770286" cy="576933"/>
          </a:xfrm>
        </p:grpSpPr>
        <p:pic>
          <p:nvPicPr>
            <p:cNvPr id="188" name="Рисунок 187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815046" y="4547251"/>
              <a:ext cx="455016" cy="567661"/>
            </a:xfrm>
            <a:prstGeom prst="rect">
              <a:avLst/>
            </a:prstGeom>
          </p:spPr>
        </p:pic>
        <p:pic>
          <p:nvPicPr>
            <p:cNvPr id="189" name="Рисунок 188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30316" y="4537979"/>
              <a:ext cx="455016" cy="567661"/>
            </a:xfrm>
            <a:prstGeom prst="rect">
              <a:avLst/>
            </a:prstGeom>
          </p:spPr>
        </p:pic>
      </p:grpSp>
      <p:pic>
        <p:nvPicPr>
          <p:cNvPr id="190" name="Рисунок 189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84597" y="4630036"/>
            <a:ext cx="394062" cy="355057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35558" y="4762050"/>
            <a:ext cx="328692" cy="21577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585483" y="4521779"/>
            <a:ext cx="968317" cy="600132"/>
            <a:chOff x="-2778594" y="184148"/>
            <a:chExt cx="968317" cy="600132"/>
          </a:xfrm>
        </p:grpSpPr>
        <p:pic>
          <p:nvPicPr>
            <p:cNvPr id="192" name="Рисунок 191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-2778594" y="184148"/>
              <a:ext cx="455016" cy="567661"/>
            </a:xfrm>
            <a:prstGeom prst="rect">
              <a:avLst/>
            </a:prstGeom>
          </p:spPr>
        </p:pic>
        <p:pic>
          <p:nvPicPr>
            <p:cNvPr id="193" name="Рисунок 192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-2265293" y="216619"/>
              <a:ext cx="455016" cy="567661"/>
            </a:xfrm>
            <a:prstGeom prst="rect">
              <a:avLst/>
            </a:prstGeom>
          </p:spPr>
        </p:pic>
      </p:grpSp>
      <p:pic>
        <p:nvPicPr>
          <p:cNvPr id="194" name="Рисунок 19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02052" y="4558558"/>
            <a:ext cx="455016" cy="567661"/>
          </a:xfrm>
          <a:prstGeom prst="rect">
            <a:avLst/>
          </a:prstGeom>
        </p:spPr>
      </p:pic>
      <p:grpSp>
        <p:nvGrpSpPr>
          <p:cNvPr id="195" name="Группа 194"/>
          <p:cNvGrpSpPr/>
          <p:nvPr/>
        </p:nvGrpSpPr>
        <p:grpSpPr>
          <a:xfrm>
            <a:off x="5504250" y="3051269"/>
            <a:ext cx="738042" cy="577056"/>
            <a:chOff x="2831396" y="3076967"/>
            <a:chExt cx="738042" cy="577056"/>
          </a:xfrm>
        </p:grpSpPr>
        <p:pic>
          <p:nvPicPr>
            <p:cNvPr id="196" name="Рисунок 195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076967"/>
              <a:ext cx="455016" cy="567661"/>
            </a:xfrm>
            <a:prstGeom prst="rect">
              <a:avLst/>
            </a:prstGeom>
          </p:spPr>
        </p:pic>
        <p:pic>
          <p:nvPicPr>
            <p:cNvPr id="197" name="Рисунок 196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2831396" y="3086362"/>
              <a:ext cx="455016" cy="567661"/>
            </a:xfrm>
            <a:prstGeom prst="rect">
              <a:avLst/>
            </a:prstGeom>
          </p:spPr>
        </p:pic>
      </p:grpSp>
      <p:grpSp>
        <p:nvGrpSpPr>
          <p:cNvPr id="198" name="Группа 197"/>
          <p:cNvGrpSpPr/>
          <p:nvPr/>
        </p:nvGrpSpPr>
        <p:grpSpPr>
          <a:xfrm>
            <a:off x="5374424" y="2289713"/>
            <a:ext cx="868328" cy="611328"/>
            <a:chOff x="3536457" y="4491081"/>
            <a:chExt cx="868328" cy="611328"/>
          </a:xfrm>
        </p:grpSpPr>
        <p:pic>
          <p:nvPicPr>
            <p:cNvPr id="199" name="Рисунок 198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949769" y="4491081"/>
              <a:ext cx="455016" cy="567661"/>
            </a:xfrm>
            <a:prstGeom prst="rect">
              <a:avLst/>
            </a:prstGeom>
          </p:spPr>
        </p:pic>
        <p:pic>
          <p:nvPicPr>
            <p:cNvPr id="200" name="Рисунок 199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3536457" y="4534748"/>
              <a:ext cx="455016" cy="567661"/>
            </a:xfrm>
            <a:prstGeom prst="rect">
              <a:avLst/>
            </a:prstGeom>
          </p:spPr>
        </p:pic>
      </p:grpSp>
      <p:pic>
        <p:nvPicPr>
          <p:cNvPr id="202" name="Рисунок 201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42292" y="2384590"/>
            <a:ext cx="394062" cy="355057"/>
          </a:xfrm>
          <a:prstGeom prst="rect">
            <a:avLst/>
          </a:prstGeom>
        </p:spPr>
      </p:pic>
      <p:pic>
        <p:nvPicPr>
          <p:cNvPr id="203" name="Рисунок 20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77355" y="2326298"/>
            <a:ext cx="455016" cy="567661"/>
          </a:xfrm>
          <a:prstGeom prst="rect">
            <a:avLst/>
          </a:prstGeom>
        </p:spPr>
      </p:pic>
      <p:pic>
        <p:nvPicPr>
          <p:cNvPr id="204" name="Рисунок 203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16045" y="3921465"/>
            <a:ext cx="394062" cy="355057"/>
          </a:xfrm>
          <a:prstGeom prst="rect">
            <a:avLst/>
          </a:prstGeom>
        </p:spPr>
      </p:pic>
      <p:pic>
        <p:nvPicPr>
          <p:cNvPr id="205" name="Рисунок 204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58583" y="3181469"/>
            <a:ext cx="394062" cy="355057"/>
          </a:xfrm>
          <a:prstGeom prst="rect">
            <a:avLst/>
          </a:prstGeom>
        </p:spPr>
      </p:pic>
      <p:pic>
        <p:nvPicPr>
          <p:cNvPr id="206" name="Рисунок 205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33913" y="4621733"/>
            <a:ext cx="394062" cy="355057"/>
          </a:xfrm>
          <a:prstGeom prst="rect">
            <a:avLst/>
          </a:prstGeom>
        </p:spPr>
      </p:pic>
      <p:pic>
        <p:nvPicPr>
          <p:cNvPr id="209" name="Рисунок 20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15408" y="3082017"/>
            <a:ext cx="455016" cy="567661"/>
          </a:xfrm>
          <a:prstGeom prst="rect">
            <a:avLst/>
          </a:prstGeom>
        </p:spPr>
      </p:pic>
      <p:grpSp>
        <p:nvGrpSpPr>
          <p:cNvPr id="210" name="Группа 209"/>
          <p:cNvGrpSpPr/>
          <p:nvPr/>
        </p:nvGrpSpPr>
        <p:grpSpPr>
          <a:xfrm>
            <a:off x="6615408" y="3811178"/>
            <a:ext cx="877416" cy="572523"/>
            <a:chOff x="1883089" y="1300266"/>
            <a:chExt cx="702384" cy="572523"/>
          </a:xfrm>
        </p:grpSpPr>
        <p:pic>
          <p:nvPicPr>
            <p:cNvPr id="211" name="Рисунок 210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883089" y="1305128"/>
              <a:ext cx="455016" cy="567661"/>
            </a:xfrm>
            <a:prstGeom prst="rect">
              <a:avLst/>
            </a:prstGeom>
          </p:spPr>
        </p:pic>
        <p:pic>
          <p:nvPicPr>
            <p:cNvPr id="212" name="Рисунок 211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130457" y="1300266"/>
              <a:ext cx="455016" cy="567661"/>
            </a:xfrm>
            <a:prstGeom prst="rect">
              <a:avLst/>
            </a:prstGeom>
          </p:spPr>
        </p:pic>
      </p:grpSp>
      <p:grpSp>
        <p:nvGrpSpPr>
          <p:cNvPr id="214" name="Группа 213"/>
          <p:cNvGrpSpPr/>
          <p:nvPr/>
        </p:nvGrpSpPr>
        <p:grpSpPr>
          <a:xfrm>
            <a:off x="6630199" y="4559184"/>
            <a:ext cx="709323" cy="600970"/>
            <a:chOff x="5067593" y="3059172"/>
            <a:chExt cx="709323" cy="600970"/>
          </a:xfrm>
        </p:grpSpPr>
        <p:pic>
          <p:nvPicPr>
            <p:cNvPr id="215" name="Рисунок 214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067593" y="3059172"/>
              <a:ext cx="455016" cy="567661"/>
            </a:xfrm>
            <a:prstGeom prst="rect">
              <a:avLst/>
            </a:prstGeom>
          </p:spPr>
        </p:pic>
        <p:pic>
          <p:nvPicPr>
            <p:cNvPr id="216" name="Рисунок 215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321900" y="3092481"/>
              <a:ext cx="455016" cy="567661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452595" y="4559184"/>
            <a:ext cx="789697" cy="594581"/>
            <a:chOff x="5452595" y="4559184"/>
            <a:chExt cx="789697" cy="594581"/>
          </a:xfrm>
        </p:grpSpPr>
        <p:pic>
          <p:nvPicPr>
            <p:cNvPr id="217" name="Рисунок 216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5452595" y="4586104"/>
              <a:ext cx="455016" cy="567661"/>
            </a:xfrm>
            <a:prstGeom prst="rect">
              <a:avLst/>
            </a:prstGeom>
          </p:spPr>
        </p:pic>
        <p:pic>
          <p:nvPicPr>
            <p:cNvPr id="219" name="Рисунок 218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5787276" y="4559184"/>
              <a:ext cx="455016" cy="567661"/>
            </a:xfrm>
            <a:prstGeom prst="rect">
              <a:avLst/>
            </a:prstGeom>
          </p:spPr>
        </p:pic>
      </p:grpSp>
      <p:grpSp>
        <p:nvGrpSpPr>
          <p:cNvPr id="220" name="Группа 219"/>
          <p:cNvGrpSpPr/>
          <p:nvPr/>
        </p:nvGrpSpPr>
        <p:grpSpPr>
          <a:xfrm>
            <a:off x="7716727" y="4569866"/>
            <a:ext cx="709323" cy="600970"/>
            <a:chOff x="5067593" y="3059172"/>
            <a:chExt cx="709323" cy="600970"/>
          </a:xfrm>
        </p:grpSpPr>
        <p:pic>
          <p:nvPicPr>
            <p:cNvPr id="222" name="Рисунок 221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067593" y="3059172"/>
              <a:ext cx="455016" cy="567661"/>
            </a:xfrm>
            <a:prstGeom prst="rect">
              <a:avLst/>
            </a:prstGeom>
          </p:spPr>
        </p:pic>
        <p:pic>
          <p:nvPicPr>
            <p:cNvPr id="223" name="Рисунок 222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321900" y="3092481"/>
              <a:ext cx="455016" cy="567661"/>
            </a:xfrm>
            <a:prstGeom prst="rect">
              <a:avLst/>
            </a:prstGeom>
          </p:spPr>
        </p:pic>
      </p:grpSp>
      <p:grpSp>
        <p:nvGrpSpPr>
          <p:cNvPr id="227" name="Группа 226"/>
          <p:cNvGrpSpPr/>
          <p:nvPr/>
        </p:nvGrpSpPr>
        <p:grpSpPr>
          <a:xfrm>
            <a:off x="7383433" y="3082016"/>
            <a:ext cx="710222" cy="567662"/>
            <a:chOff x="10473640" y="5321120"/>
            <a:chExt cx="710222" cy="567662"/>
          </a:xfrm>
        </p:grpSpPr>
        <p:pic>
          <p:nvPicPr>
            <p:cNvPr id="228" name="Рисунок 227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10473640" y="5321121"/>
              <a:ext cx="455016" cy="567661"/>
            </a:xfrm>
            <a:prstGeom prst="rect">
              <a:avLst/>
            </a:prstGeom>
          </p:spPr>
        </p:pic>
        <p:pic>
          <p:nvPicPr>
            <p:cNvPr id="229" name="Рисунок 228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10728846" y="5321120"/>
              <a:ext cx="455016" cy="567661"/>
            </a:xfrm>
            <a:prstGeom prst="rect">
              <a:avLst/>
            </a:prstGeom>
          </p:spPr>
        </p:pic>
      </p:grpSp>
      <p:grpSp>
        <p:nvGrpSpPr>
          <p:cNvPr id="230" name="Группа 229"/>
          <p:cNvGrpSpPr/>
          <p:nvPr/>
        </p:nvGrpSpPr>
        <p:grpSpPr>
          <a:xfrm>
            <a:off x="7673396" y="3807651"/>
            <a:ext cx="840518" cy="624473"/>
            <a:chOff x="4248371" y="1947194"/>
            <a:chExt cx="840518" cy="624473"/>
          </a:xfrm>
        </p:grpSpPr>
        <p:pic>
          <p:nvPicPr>
            <p:cNvPr id="231" name="Рисунок 230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4248371" y="1947194"/>
              <a:ext cx="500554" cy="624473"/>
            </a:xfrm>
            <a:prstGeom prst="rect">
              <a:avLst/>
            </a:prstGeom>
          </p:spPr>
        </p:pic>
        <p:pic>
          <p:nvPicPr>
            <p:cNvPr id="232" name="Рисунок 231">
              <a:extLst>
                <a:ext uri="{FF2B5EF4-FFF2-40B4-BE49-F238E27FC236}">
                  <a16:creationId xmlns="" xmlns:a16="http://schemas.microsoft.com/office/drawing/2014/main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633873" y="1960707"/>
              <a:ext cx="455016" cy="567661"/>
            </a:xfrm>
            <a:prstGeom prst="rect">
              <a:avLst/>
            </a:prstGeom>
          </p:spPr>
        </p:pic>
      </p:grpSp>
      <p:sp>
        <p:nvSpPr>
          <p:cNvPr id="9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77686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 №28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3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2962" b="60197"/>
          <a:stretch/>
        </p:blipFill>
        <p:spPr>
          <a:xfrm>
            <a:off x="367648" y="1106413"/>
            <a:ext cx="11317965" cy="5392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159761" y="2946438"/>
            <a:ext cx="513477" cy="64059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38587" y="2968210"/>
            <a:ext cx="481714" cy="60096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031248" y="2956517"/>
            <a:ext cx="492332" cy="61421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926484" y="2939325"/>
            <a:ext cx="502266" cy="62660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770351" y="2987825"/>
            <a:ext cx="469946" cy="58628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937287" y="2964665"/>
            <a:ext cx="468252" cy="5841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692082" y="3021169"/>
            <a:ext cx="389689" cy="49505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491864" y="2953779"/>
            <a:ext cx="493282" cy="615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900189" y="-614569"/>
            <a:ext cx="456896" cy="570007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3030"/>
          <a:stretch/>
        </p:blipFill>
        <p:spPr>
          <a:xfrm>
            <a:off x="1926484" y="1872263"/>
            <a:ext cx="5617752" cy="13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54" y="1244999"/>
            <a:ext cx="2275570" cy="1784983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EEB7480D-02C6-481C-87F6-DFFA66B6DCD6}"/>
              </a:ext>
            </a:extLst>
          </p:cNvPr>
          <p:cNvSpPr/>
          <p:nvPr/>
        </p:nvSpPr>
        <p:spPr>
          <a:xfrm>
            <a:off x="949835" y="476895"/>
            <a:ext cx="10153593" cy="6295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Каліграфічна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4904635" y="1244999"/>
            <a:ext cx="2268000" cy="111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6992" y="3728326"/>
            <a:ext cx="911029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/>
              <a:t>Прочитайте числа. </a:t>
            </a:r>
            <a:r>
              <a:rPr lang="uk-UA" sz="2400" b="1" dirty="0"/>
              <a:t>Назвіть найменше </a:t>
            </a:r>
            <a:r>
              <a:rPr lang="uk-UA" sz="2400" b="1" dirty="0" smtClean="0"/>
              <a:t>число,</a:t>
            </a:r>
            <a:r>
              <a:rPr lang="uk-UA" sz="2400" b="1" dirty="0"/>
              <a:t> </a:t>
            </a:r>
            <a:r>
              <a:rPr lang="uk-UA" sz="2400" b="1" dirty="0" smtClean="0"/>
              <a:t>найбільше число.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910633" y="2960271"/>
            <a:ext cx="513477" cy="64059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396292" y="2946438"/>
            <a:ext cx="490865" cy="61238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350710" y="2970481"/>
            <a:ext cx="469946" cy="5862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143241" y="2971502"/>
            <a:ext cx="502266" cy="62660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05344" y="3019210"/>
            <a:ext cx="389689" cy="4950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313686" y="2980124"/>
            <a:ext cx="468252" cy="58417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21731" y="-627672"/>
            <a:ext cx="456896" cy="570007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815439" y="4198172"/>
            <a:ext cx="912184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Запишіть числа в порядку зростання. На одиниці чи десятки звертаємо увагу в першу чергу? </a:t>
            </a:r>
            <a:endParaRPr lang="ru-RU" sz="2400" dirty="0"/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716630" y="-614569"/>
            <a:ext cx="490865" cy="61238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81197" y="2950559"/>
            <a:ext cx="490865" cy="612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61522" y="-678078"/>
            <a:ext cx="481714" cy="60096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299937" y="2954964"/>
            <a:ext cx="492332" cy="61421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309074" y="2994192"/>
            <a:ext cx="481714" cy="60096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73238" y="-678078"/>
            <a:ext cx="492332" cy="61421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70876" y="5199781"/>
            <a:ext cx="513477" cy="64059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81198" y="5209861"/>
            <a:ext cx="490865" cy="61238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972582" y="5185099"/>
            <a:ext cx="481714" cy="60096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031248" y="5199781"/>
            <a:ext cx="492332" cy="61421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181314" y="5198532"/>
            <a:ext cx="492332" cy="614215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190423" y="5205715"/>
            <a:ext cx="502266" cy="626609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309074" y="5199633"/>
            <a:ext cx="513477" cy="64059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389018" y="5209861"/>
            <a:ext cx="490865" cy="612385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46103" y="5225875"/>
            <a:ext cx="469946" cy="58628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91864" y="5219197"/>
            <a:ext cx="469946" cy="58628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548391" y="5250403"/>
            <a:ext cx="389689" cy="49505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07959" y="5249968"/>
            <a:ext cx="389689" cy="49505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06682" y="5199633"/>
            <a:ext cx="468252" cy="58417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03082" y="5228254"/>
            <a:ext cx="468252" cy="58417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873213" y="5192100"/>
            <a:ext cx="502266" cy="626609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876631" y="5184020"/>
            <a:ext cx="493282" cy="6154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163793" y="5204515"/>
            <a:ext cx="481714" cy="600969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502379" y="2962388"/>
            <a:ext cx="493282" cy="61540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207605" y="5205715"/>
            <a:ext cx="493282" cy="615400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>
            <a:off x="815439" y="5783807"/>
            <a:ext cx="387664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Чим цікаві записані числа?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4340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4027" y="651608"/>
            <a:ext cx="10018516" cy="76949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Пригадай, як називають числа </a:t>
            </a:r>
            <a:r>
              <a:rPr lang="uk-UA" sz="3600" b="1" dirty="0" smtClean="0">
                <a:solidFill>
                  <a:schemeClr val="bg1"/>
                </a:solidFill>
              </a:rPr>
              <a:t>при </a:t>
            </a:r>
            <a:r>
              <a:rPr lang="uk-UA" sz="3600" b="1" dirty="0">
                <a:solidFill>
                  <a:schemeClr val="bg1"/>
                </a:solidFill>
              </a:rPr>
              <a:t>відніманні. 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464286"/>
              </p:ext>
            </p:extLst>
          </p:nvPr>
        </p:nvGraphicFramePr>
        <p:xfrm>
          <a:off x="1186078" y="2029058"/>
          <a:ext cx="8329524" cy="2604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6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77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88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05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68035">
                <a:tc>
                  <a:txBody>
                    <a:bodyPr/>
                    <a:lstStyle/>
                    <a:p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Зменшуване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23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45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74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89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41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90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8035">
                <a:tc>
                  <a:txBody>
                    <a:bodyPr/>
                    <a:lstStyle/>
                    <a:p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Від’ємник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8035">
                <a:tc>
                  <a:txBody>
                    <a:bodyPr/>
                    <a:lstStyle/>
                    <a:p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Різниця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40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90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08365" y="296899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736022" y="296899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43820" y="296899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619622" y="296899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80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777086" y="2989788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763851" y="2968992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9" name="Picture 2" descr="C:\Users\user\Desktop\математика\Новая папка\діти  та школа для презентац\kartinki-na-prozrachnom-fone-dlya-detej-25 - коп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46" y="4745513"/>
            <a:ext cx="5175589" cy="154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77686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 №29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86077" y="1431988"/>
            <a:ext cx="9794415" cy="5541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 знайти невідомий </a:t>
            </a:r>
            <a:r>
              <a:rPr lang="uk-UA" sz="2400" b="1" dirty="0" smtClean="0">
                <a:solidFill>
                  <a:srgbClr val="7030A0"/>
                </a:solidFill>
              </a:rPr>
              <a:t>від’ємник? Назви </a:t>
            </a:r>
            <a:r>
              <a:rPr lang="uk-UA" sz="2400" b="1" dirty="0">
                <a:solidFill>
                  <a:srgbClr val="7030A0"/>
                </a:solidFill>
              </a:rPr>
              <a:t>числа пропущені в таблиці. </a:t>
            </a:r>
          </a:p>
        </p:txBody>
      </p:sp>
    </p:spTree>
    <p:extLst>
      <p:ext uri="{BB962C8B-B14F-4D97-AF65-F5344CB8AC3E}">
        <p14:creationId xmlns:p14="http://schemas.microsoft.com/office/powerpoint/2010/main" val="653476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  <p:bldP spid="40" grpId="0"/>
      <p:bldP spid="41" grpId="0"/>
      <p:bldP spid="42" grpId="0"/>
      <p:bldP spid="4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4856</TotalTime>
  <Words>489</Words>
  <Application>Microsoft Office PowerPoint</Application>
  <PresentationFormat>Произвольный</PresentationFormat>
  <Paragraphs>138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724</cp:revision>
  <dcterms:created xsi:type="dcterms:W3CDTF">2018-01-05T16:38:53Z</dcterms:created>
  <dcterms:modified xsi:type="dcterms:W3CDTF">2025-09-03T17:23:37Z</dcterms:modified>
</cp:coreProperties>
</file>