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80" r:id="rId3"/>
    <p:sldId id="259" r:id="rId4"/>
    <p:sldId id="282" r:id="rId5"/>
    <p:sldId id="283" r:id="rId6"/>
    <p:sldId id="26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81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2517C-03D5-4382-89D0-8C7F1B0B3B7D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DFD922F-5B46-439D-9DBC-894F683D2CDB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Тривога</a:t>
          </a:r>
          <a:r>
            <a:rPr lang="ru-RU" sz="3200" b="1" dirty="0" smtClean="0">
              <a:solidFill>
                <a:schemeClr val="bg1"/>
              </a:solidFill>
            </a:rPr>
            <a:t>, </a:t>
          </a:r>
          <a:r>
            <a:rPr lang="ru-RU" sz="3200" b="1" dirty="0" err="1" smtClean="0">
              <a:solidFill>
                <a:schemeClr val="bg1"/>
              </a:solidFill>
            </a:rPr>
            <a:t>хвилювання</a:t>
          </a:r>
          <a:endParaRPr lang="ru-RU" sz="3200" b="1" dirty="0">
            <a:solidFill>
              <a:schemeClr val="bg1"/>
            </a:solidFill>
          </a:endParaRPr>
        </a:p>
      </dgm:t>
    </dgm:pt>
    <dgm:pt modelId="{7B9A1B52-DF19-45EA-8491-DBE839E0B9F2}" type="parTrans" cxnId="{ABB1B1B1-8D07-4E1C-BB36-3535C694F92E}">
      <dgm:prSet/>
      <dgm:spPr/>
      <dgm:t>
        <a:bodyPr/>
        <a:lstStyle/>
        <a:p>
          <a:endParaRPr lang="ru-RU"/>
        </a:p>
      </dgm:t>
    </dgm:pt>
    <dgm:pt modelId="{03FB6CC8-F6AB-41FA-9AA7-E66D31D2D822}" type="sibTrans" cxnId="{ABB1B1B1-8D07-4E1C-BB36-3535C694F92E}">
      <dgm:prSet/>
      <dgm:spPr/>
      <dgm:t>
        <a:bodyPr/>
        <a:lstStyle/>
        <a:p>
          <a:endParaRPr lang="ru-RU"/>
        </a:p>
      </dgm:t>
    </dgm:pt>
    <dgm:pt modelId="{31969A82-55A7-482A-9723-7CEF11E405B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Спокій</a:t>
          </a:r>
          <a:r>
            <a:rPr lang="ru-RU" sz="3200" b="1" dirty="0" smtClean="0">
              <a:solidFill>
                <a:schemeClr val="bg1"/>
              </a:solidFill>
            </a:rPr>
            <a:t>, </a:t>
          </a:r>
          <a:r>
            <a:rPr lang="ru-RU" sz="3200" b="1" dirty="0" err="1" smtClean="0">
              <a:solidFill>
                <a:schemeClr val="bg1"/>
              </a:solidFill>
            </a:rPr>
            <a:t>рівновага</a:t>
          </a:r>
          <a:endParaRPr lang="ru-RU" sz="3200" b="1" dirty="0">
            <a:solidFill>
              <a:schemeClr val="bg1"/>
            </a:solidFill>
          </a:endParaRPr>
        </a:p>
      </dgm:t>
    </dgm:pt>
    <dgm:pt modelId="{0859CF94-D179-4BD9-91BC-3417C6C39EE3}" type="parTrans" cxnId="{EBE1F3C4-7DAB-4010-8F4D-3AA9A6273961}">
      <dgm:prSet/>
      <dgm:spPr/>
      <dgm:t>
        <a:bodyPr/>
        <a:lstStyle/>
        <a:p>
          <a:endParaRPr lang="ru-RU"/>
        </a:p>
      </dgm:t>
    </dgm:pt>
    <dgm:pt modelId="{91F554F6-8B26-466C-949B-28D648E6BA1A}" type="sibTrans" cxnId="{EBE1F3C4-7DAB-4010-8F4D-3AA9A6273961}">
      <dgm:prSet/>
      <dgm:spPr/>
      <dgm:t>
        <a:bodyPr/>
        <a:lstStyle/>
        <a:p>
          <a:endParaRPr lang="ru-RU"/>
        </a:p>
      </dgm:t>
    </dgm:pt>
    <dgm:pt modelId="{174EB343-41A9-4EFF-9307-AB890ACD7FBB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Задоволення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F15C0A8D-7291-4B87-9007-55736BCF6C1C}" type="parTrans" cxnId="{76DD3D17-0039-4FA5-91EC-45CFA741FD3F}">
      <dgm:prSet/>
      <dgm:spPr/>
      <dgm:t>
        <a:bodyPr/>
        <a:lstStyle/>
        <a:p>
          <a:endParaRPr lang="ru-RU"/>
        </a:p>
      </dgm:t>
    </dgm:pt>
    <dgm:pt modelId="{82247015-CD22-433C-B067-B95CCE146470}" type="sibTrans" cxnId="{76DD3D17-0039-4FA5-91EC-45CFA741FD3F}">
      <dgm:prSet/>
      <dgm:spPr/>
      <dgm:t>
        <a:bodyPr/>
        <a:lstStyle/>
        <a:p>
          <a:endParaRPr lang="ru-RU"/>
        </a:p>
      </dgm:t>
    </dgm:pt>
    <dgm:pt modelId="{611A93F9-C706-4AD2-A429-839F5D0B850E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Завзяття</a:t>
          </a:r>
          <a:r>
            <a:rPr lang="ru-RU" sz="3200" b="1" dirty="0" smtClean="0">
              <a:solidFill>
                <a:schemeClr val="bg1"/>
              </a:solidFill>
            </a:rPr>
            <a:t>, </a:t>
          </a:r>
          <a:r>
            <a:rPr lang="ru-RU" sz="3200" b="1" dirty="0" err="1" smtClean="0">
              <a:solidFill>
                <a:schemeClr val="bg1"/>
              </a:solidFill>
            </a:rPr>
            <a:t>бажання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діяти</a:t>
          </a:r>
          <a:endParaRPr lang="ru-RU" sz="3200" b="1" dirty="0">
            <a:solidFill>
              <a:schemeClr val="bg1"/>
            </a:solidFill>
          </a:endParaRPr>
        </a:p>
      </dgm:t>
    </dgm:pt>
    <dgm:pt modelId="{194CA833-26D2-4FD6-8626-679354229B98}" type="parTrans" cxnId="{FBBF35E6-1519-4475-A715-53ED42CDA6E9}">
      <dgm:prSet/>
      <dgm:spPr/>
      <dgm:t>
        <a:bodyPr/>
        <a:lstStyle/>
        <a:p>
          <a:endParaRPr lang="ru-RU"/>
        </a:p>
      </dgm:t>
    </dgm:pt>
    <dgm:pt modelId="{46B702F8-AD7D-414E-A4AB-2E6D8FEFAFFE}" type="sibTrans" cxnId="{FBBF35E6-1519-4475-A715-53ED42CDA6E9}">
      <dgm:prSet/>
      <dgm:spPr/>
      <dgm:t>
        <a:bodyPr/>
        <a:lstStyle/>
        <a:p>
          <a:endParaRPr lang="ru-RU"/>
        </a:p>
      </dgm:t>
    </dgm:pt>
    <dgm:pt modelId="{CC9C256E-A0D9-4A37-B1A8-D6903FE41A1B}" type="pres">
      <dgm:prSet presAssocID="{6412517C-03D5-4382-89D0-8C7F1B0B3B7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DC17F7-C76E-4857-9E1C-5994DE052C30}" type="pres">
      <dgm:prSet presAssocID="{6412517C-03D5-4382-89D0-8C7F1B0B3B7D}" presName="arrow" presStyleLbl="bgShp" presStyleIdx="0" presStyleCnt="1" custScaleX="130857" custScaleY="95357" custLinFactNeighborX="-2886" custLinFactNeighborY="-13750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1A082CF-5043-47D1-B56A-3B1066BFFB3D}" type="pres">
      <dgm:prSet presAssocID="{6412517C-03D5-4382-89D0-8C7F1B0B3B7D}" presName="arrowDiagram4" presStyleCnt="0"/>
      <dgm:spPr/>
    </dgm:pt>
    <dgm:pt modelId="{E5EF4076-8F14-428F-9B98-9B54C54CDEBD}" type="pres">
      <dgm:prSet presAssocID="{BDFD922F-5B46-439D-9DBC-894F683D2CDB}" presName="bullet4a" presStyleLbl="node1" presStyleIdx="0" presStyleCnt="4" custScaleX="200273" custScaleY="200273" custLinFactY="-204026" custLinFactNeighborX="-8636" custLinFactNeighborY="-300000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16CA79A7-CDCD-4D3B-9CF7-28AAD24327F2}" type="pres">
      <dgm:prSet presAssocID="{BDFD922F-5B46-439D-9DBC-894F683D2CDB}" presName="textBox4a" presStyleLbl="revTx" presStyleIdx="0" presStyleCnt="4" custScaleX="408205" custScaleY="52228" custLinFactNeighborX="50715" custLinFactNeighborY="-409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F620830-A676-4833-A8C6-5AD2BB45DCE3}" type="pres">
      <dgm:prSet presAssocID="{31969A82-55A7-482A-9723-7CEF11E405B5}" presName="bullet4b" presStyleLbl="node1" presStyleIdx="1" presStyleCnt="4" custScaleX="137340" custScaleY="123474" custLinFactX="54146" custLinFactY="-100000" custLinFactNeighborX="100000" custLinFactNeighborY="-116998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F0A0E45B-D288-4535-B14C-19428D5A077F}" type="pres">
      <dgm:prSet presAssocID="{31969A82-55A7-482A-9723-7CEF11E405B5}" presName="textBox4b" presStyleLbl="revTx" presStyleIdx="1" presStyleCnt="4" custScaleX="275542" custScaleY="26121" custLinFactX="-52785" custLinFactY="-7551" custLinFactNeighborX="-100000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33A2396-0529-409A-9AB9-A56384429ACE}" type="pres">
      <dgm:prSet presAssocID="{174EB343-41A9-4EFF-9307-AB890ACD7FBB}" presName="bullet4c" presStyleLbl="node1" presStyleIdx="2" presStyleCnt="4" custLinFactX="88527" custLinFactNeighborX="100000" custLinFactNeighborY="-71640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22ABF683-89B3-4452-9356-FCBE3DD26059}" type="pres">
      <dgm:prSet presAssocID="{174EB343-41A9-4EFF-9307-AB890ACD7FBB}" presName="textBox4c" presStyleLbl="revTx" presStyleIdx="2" presStyleCnt="4" custScaleX="211038" custScaleY="20204" custLinFactNeighborX="42064" custLinFactNeighborY="-987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1AEEDAA-CA3D-4213-9CC1-8552FA5541E8}" type="pres">
      <dgm:prSet presAssocID="{611A93F9-C706-4AD2-A429-839F5D0B850E}" presName="bullet4d" presStyleLbl="node1" presStyleIdx="3" presStyleCnt="4" custLinFactX="100000" custLinFactNeighborX="111506" custLinFactNeighborY="-48296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5C1D3C12-2D74-453C-9059-9E279936DF99}" type="pres">
      <dgm:prSet presAssocID="{611A93F9-C706-4AD2-A429-839F5D0B850E}" presName="textBox4d" presStyleLbl="revTx" presStyleIdx="3" presStyleCnt="4" custScaleX="369433" custScaleY="17444" custLinFactNeighborX="-14930" custLinFactNeighborY="-209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BFF66B4D-7B8D-4298-A931-4A38B056534D}" type="presOf" srcId="{BDFD922F-5B46-439D-9DBC-894F683D2CDB}" destId="{16CA79A7-CDCD-4D3B-9CF7-28AAD24327F2}" srcOrd="0" destOrd="0" presId="urn:microsoft.com/office/officeart/2005/8/layout/arrow2"/>
    <dgm:cxn modelId="{DD6062AB-1F3B-4882-B715-25988E85BB9F}" type="presOf" srcId="{174EB343-41A9-4EFF-9307-AB890ACD7FBB}" destId="{22ABF683-89B3-4452-9356-FCBE3DD26059}" srcOrd="0" destOrd="0" presId="urn:microsoft.com/office/officeart/2005/8/layout/arrow2"/>
    <dgm:cxn modelId="{AF2CFEEF-4CB7-44A9-A659-C771063F2002}" type="presOf" srcId="{31969A82-55A7-482A-9723-7CEF11E405B5}" destId="{F0A0E45B-D288-4535-B14C-19428D5A077F}" srcOrd="0" destOrd="0" presId="urn:microsoft.com/office/officeart/2005/8/layout/arrow2"/>
    <dgm:cxn modelId="{76DD3D17-0039-4FA5-91EC-45CFA741FD3F}" srcId="{6412517C-03D5-4382-89D0-8C7F1B0B3B7D}" destId="{174EB343-41A9-4EFF-9307-AB890ACD7FBB}" srcOrd="2" destOrd="0" parTransId="{F15C0A8D-7291-4B87-9007-55736BCF6C1C}" sibTransId="{82247015-CD22-433C-B067-B95CCE146470}"/>
    <dgm:cxn modelId="{EBE1F3C4-7DAB-4010-8F4D-3AA9A6273961}" srcId="{6412517C-03D5-4382-89D0-8C7F1B0B3B7D}" destId="{31969A82-55A7-482A-9723-7CEF11E405B5}" srcOrd="1" destOrd="0" parTransId="{0859CF94-D179-4BD9-91BC-3417C6C39EE3}" sibTransId="{91F554F6-8B26-466C-949B-28D648E6BA1A}"/>
    <dgm:cxn modelId="{ABB1B1B1-8D07-4E1C-BB36-3535C694F92E}" srcId="{6412517C-03D5-4382-89D0-8C7F1B0B3B7D}" destId="{BDFD922F-5B46-439D-9DBC-894F683D2CDB}" srcOrd="0" destOrd="0" parTransId="{7B9A1B52-DF19-45EA-8491-DBE839E0B9F2}" sibTransId="{03FB6CC8-F6AB-41FA-9AA7-E66D31D2D822}"/>
    <dgm:cxn modelId="{90A9BF48-6CDC-4D25-9B35-FF1F7901A8BC}" type="presOf" srcId="{611A93F9-C706-4AD2-A429-839F5D0B850E}" destId="{5C1D3C12-2D74-453C-9059-9E279936DF99}" srcOrd="0" destOrd="0" presId="urn:microsoft.com/office/officeart/2005/8/layout/arrow2"/>
    <dgm:cxn modelId="{8802EEAB-BB8A-429A-9712-84A81A79F385}" type="presOf" srcId="{6412517C-03D5-4382-89D0-8C7F1B0B3B7D}" destId="{CC9C256E-A0D9-4A37-B1A8-D6903FE41A1B}" srcOrd="0" destOrd="0" presId="urn:microsoft.com/office/officeart/2005/8/layout/arrow2"/>
    <dgm:cxn modelId="{FBBF35E6-1519-4475-A715-53ED42CDA6E9}" srcId="{6412517C-03D5-4382-89D0-8C7F1B0B3B7D}" destId="{611A93F9-C706-4AD2-A429-839F5D0B850E}" srcOrd="3" destOrd="0" parTransId="{194CA833-26D2-4FD6-8626-679354229B98}" sibTransId="{46B702F8-AD7D-414E-A4AB-2E6D8FEFAFFE}"/>
    <dgm:cxn modelId="{EB3F151A-6546-4082-8D5C-DA4E16DF9241}" type="presParOf" srcId="{CC9C256E-A0D9-4A37-B1A8-D6903FE41A1B}" destId="{F2DC17F7-C76E-4857-9E1C-5994DE052C30}" srcOrd="0" destOrd="0" presId="urn:microsoft.com/office/officeart/2005/8/layout/arrow2"/>
    <dgm:cxn modelId="{627E7508-E0C4-480F-887D-CA5A61217C53}" type="presParOf" srcId="{CC9C256E-A0D9-4A37-B1A8-D6903FE41A1B}" destId="{C1A082CF-5043-47D1-B56A-3B1066BFFB3D}" srcOrd="1" destOrd="0" presId="urn:microsoft.com/office/officeart/2005/8/layout/arrow2"/>
    <dgm:cxn modelId="{1A9ABF1F-C1C5-49A7-AB8D-B1A6FE18F4C0}" type="presParOf" srcId="{C1A082CF-5043-47D1-B56A-3B1066BFFB3D}" destId="{E5EF4076-8F14-428F-9B98-9B54C54CDEBD}" srcOrd="0" destOrd="0" presId="urn:microsoft.com/office/officeart/2005/8/layout/arrow2"/>
    <dgm:cxn modelId="{DB8A8A1F-3B77-4B73-A55E-1BFF1337DD47}" type="presParOf" srcId="{C1A082CF-5043-47D1-B56A-3B1066BFFB3D}" destId="{16CA79A7-CDCD-4D3B-9CF7-28AAD24327F2}" srcOrd="1" destOrd="0" presId="urn:microsoft.com/office/officeart/2005/8/layout/arrow2"/>
    <dgm:cxn modelId="{5A0CAA81-53F7-4EAE-8EA8-D687104B8278}" type="presParOf" srcId="{C1A082CF-5043-47D1-B56A-3B1066BFFB3D}" destId="{EF620830-A676-4833-A8C6-5AD2BB45DCE3}" srcOrd="2" destOrd="0" presId="urn:microsoft.com/office/officeart/2005/8/layout/arrow2"/>
    <dgm:cxn modelId="{ADA48006-7A5E-4AB9-8330-0B5A14151D9A}" type="presParOf" srcId="{C1A082CF-5043-47D1-B56A-3B1066BFFB3D}" destId="{F0A0E45B-D288-4535-B14C-19428D5A077F}" srcOrd="3" destOrd="0" presId="urn:microsoft.com/office/officeart/2005/8/layout/arrow2"/>
    <dgm:cxn modelId="{75925B8C-7BAB-454E-B7B5-CF27495E5C6D}" type="presParOf" srcId="{C1A082CF-5043-47D1-B56A-3B1066BFFB3D}" destId="{433A2396-0529-409A-9AB9-A56384429ACE}" srcOrd="4" destOrd="0" presId="urn:microsoft.com/office/officeart/2005/8/layout/arrow2"/>
    <dgm:cxn modelId="{EF386457-8FD3-47E3-AC01-8C6634B1427F}" type="presParOf" srcId="{C1A082CF-5043-47D1-B56A-3B1066BFFB3D}" destId="{22ABF683-89B3-4452-9356-FCBE3DD26059}" srcOrd="5" destOrd="0" presId="urn:microsoft.com/office/officeart/2005/8/layout/arrow2"/>
    <dgm:cxn modelId="{14BB9C81-F0F4-4F06-A69E-2AE1FFB8EF8E}" type="presParOf" srcId="{C1A082CF-5043-47D1-B56A-3B1066BFFB3D}" destId="{81AEEDAA-CA3D-4213-9CC1-8552FA5541E8}" srcOrd="6" destOrd="0" presId="urn:microsoft.com/office/officeart/2005/8/layout/arrow2"/>
    <dgm:cxn modelId="{29757726-EAA5-4D6C-871C-17CA52193B6F}" type="presParOf" srcId="{C1A082CF-5043-47D1-B56A-3B1066BFFB3D}" destId="{5C1D3C12-2D74-453C-9059-9E279936DF9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C17F7-C76E-4857-9E1C-5994DE052C30}">
      <dsp:nvSpPr>
        <dsp:cNvPr id="0" name=""/>
        <dsp:cNvSpPr/>
      </dsp:nvSpPr>
      <dsp:spPr>
        <a:xfrm>
          <a:off x="556075" y="0"/>
          <a:ext cx="7735790" cy="35232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F4076-8F14-428F-9B98-9B54C54CDEBD}">
      <dsp:nvSpPr>
        <dsp:cNvPr id="0" name=""/>
        <dsp:cNvSpPr/>
      </dsp:nvSpPr>
      <dsp:spPr>
        <a:xfrm>
          <a:off x="2141147" y="1993951"/>
          <a:ext cx="272306" cy="27230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A79A7-CDCD-4D3B-9CF7-28AAD24327F2}">
      <dsp:nvSpPr>
        <dsp:cNvPr id="0" name=""/>
        <dsp:cNvSpPr/>
      </dsp:nvSpPr>
      <dsp:spPr>
        <a:xfrm>
          <a:off x="1243908" y="2665680"/>
          <a:ext cx="4126503" cy="45927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04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Тривога</a:t>
          </a:r>
          <a:r>
            <a:rPr lang="ru-RU" sz="3200" b="1" kern="1200" dirty="0" smtClean="0">
              <a:solidFill>
                <a:schemeClr val="bg1"/>
              </a:solidFill>
            </a:rPr>
            <a:t>, </a:t>
          </a:r>
          <a:r>
            <a:rPr lang="ru-RU" sz="3200" b="1" kern="1200" dirty="0" err="1" smtClean="0">
              <a:solidFill>
                <a:schemeClr val="bg1"/>
              </a:solidFill>
            </a:rPr>
            <a:t>хвилювання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1266328" y="2688100"/>
        <a:ext cx="4081663" cy="414430"/>
      </dsp:txXfrm>
    </dsp:sp>
    <dsp:sp modelId="{EF620830-A676-4833-A8C6-5AD2BB45DCE3}">
      <dsp:nvSpPr>
        <dsp:cNvPr id="0" name=""/>
        <dsp:cNvSpPr/>
      </dsp:nvSpPr>
      <dsp:spPr>
        <a:xfrm>
          <a:off x="3502053" y="1347149"/>
          <a:ext cx="324761" cy="29197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0E45B-D288-4535-B14C-19428D5A077F}">
      <dsp:nvSpPr>
        <dsp:cNvPr id="0" name=""/>
        <dsp:cNvSpPr/>
      </dsp:nvSpPr>
      <dsp:spPr>
        <a:xfrm>
          <a:off x="313564" y="813978"/>
          <a:ext cx="3420698" cy="441056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5298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Спокій</a:t>
          </a:r>
          <a:r>
            <a:rPr lang="ru-RU" sz="3200" b="1" kern="1200" dirty="0" smtClean="0">
              <a:solidFill>
                <a:schemeClr val="bg1"/>
              </a:solidFill>
            </a:rPr>
            <a:t>, </a:t>
          </a:r>
          <a:r>
            <a:rPr lang="ru-RU" sz="3200" b="1" kern="1200" dirty="0" err="1" smtClean="0">
              <a:solidFill>
                <a:schemeClr val="bg1"/>
              </a:solidFill>
            </a:rPr>
            <a:t>рівновага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335095" y="835509"/>
        <a:ext cx="3377636" cy="397994"/>
      </dsp:txXfrm>
    </dsp:sp>
    <dsp:sp modelId="{433A2396-0529-409A-9AB9-A56384429ACE}">
      <dsp:nvSpPr>
        <dsp:cNvPr id="0" name=""/>
        <dsp:cNvSpPr/>
      </dsp:nvSpPr>
      <dsp:spPr>
        <a:xfrm>
          <a:off x="4999050" y="1030284"/>
          <a:ext cx="313316" cy="31331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BF683-89B3-4452-9356-FCBE3DD26059}">
      <dsp:nvSpPr>
        <dsp:cNvPr id="0" name=""/>
        <dsp:cNvSpPr/>
      </dsp:nvSpPr>
      <dsp:spPr>
        <a:xfrm>
          <a:off x="4397986" y="68348"/>
          <a:ext cx="2619918" cy="461332"/>
        </a:xfrm>
        <a:prstGeom prst="roundRect">
          <a:avLst/>
        </a:prstGeom>
        <a:solidFill>
          <a:srgbClr val="FFC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6020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Задоволення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4420506" y="90868"/>
        <a:ext cx="2574878" cy="416292"/>
      </dsp:txXfrm>
    </dsp:sp>
    <dsp:sp modelId="{81AEEDAA-CA3D-4213-9CC1-8552FA5541E8}">
      <dsp:nvSpPr>
        <dsp:cNvPr id="0" name=""/>
        <dsp:cNvSpPr/>
      </dsp:nvSpPr>
      <dsp:spPr>
        <a:xfrm>
          <a:off x="6632140" y="633046"/>
          <a:ext cx="419726" cy="41972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D3C12-2D74-453C-9059-9E279936DF99}">
      <dsp:nvSpPr>
        <dsp:cNvPr id="0" name=""/>
        <dsp:cNvSpPr/>
      </dsp:nvSpPr>
      <dsp:spPr>
        <a:xfrm>
          <a:off x="4096480" y="1584458"/>
          <a:ext cx="4586302" cy="462118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2404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Завзяття</a:t>
          </a:r>
          <a:r>
            <a:rPr lang="ru-RU" sz="3200" b="1" kern="1200" dirty="0" smtClean="0">
              <a:solidFill>
                <a:schemeClr val="bg1"/>
              </a:solidFill>
            </a:rPr>
            <a:t>, </a:t>
          </a:r>
          <a:r>
            <a:rPr lang="ru-RU" sz="3200" b="1" kern="1200" dirty="0" err="1" smtClean="0">
              <a:solidFill>
                <a:schemeClr val="bg1"/>
              </a:solidFill>
            </a:rPr>
            <a:t>бажання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діяти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4119039" y="1607017"/>
        <a:ext cx="4541184" cy="41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27535" y="981522"/>
            <a:ext cx="8928992" cy="136815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Правильно вимовляю дзвінкі приголосні звуки в кінці слова і складу</a:t>
            </a:r>
            <a:endParaRPr lang="ru-RU" sz="44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316167" y="3598724"/>
            <a:ext cx="3256310" cy="220699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3 клас. Розділ 1</a:t>
            </a:r>
            <a:r>
              <a:rPr lang="uk-UA" sz="24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Пригадую знання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про звуки і букви.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Урок 6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915567" y="2709714"/>
            <a:ext cx="324036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0625" y="494643"/>
            <a:ext cx="10465240" cy="962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Пригадай</a:t>
            </a:r>
            <a:r>
              <a:rPr lang="uk-UA" sz="3200" b="1" dirty="0">
                <a:solidFill>
                  <a:schemeClr val="bg1"/>
                </a:solidFill>
              </a:rPr>
              <a:t>, як вимовляються дзвінкі приголосні звуки в кінці слова і складу.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5847" y="3232863"/>
            <a:ext cx="4766084" cy="206258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У </a:t>
            </a:r>
            <a:r>
              <a:rPr lang="uk-UA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Стоні</a:t>
            </a:r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ж</a:t>
            </a:r>
            <a:r>
              <a:rPr lang="uk-UA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ки — босі ні</a:t>
            </a:r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ж</a:t>
            </a:r>
            <a:r>
              <a:rPr lang="uk-UA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ки. </a:t>
            </a:r>
          </a:p>
          <a:p>
            <a:r>
              <a:rPr lang="uk-UA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Як узути їх усіх? </a:t>
            </a:r>
          </a:p>
          <a:p>
            <a:r>
              <a:rPr lang="uk-UA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От купити б босоні</a:t>
            </a:r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ж</a:t>
            </a:r>
            <a:r>
              <a:rPr lang="uk-UA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ки </a:t>
            </a:r>
          </a:p>
          <a:p>
            <a:r>
              <a:rPr lang="uk-UA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на усі її сто ніг.    </a:t>
            </a:r>
            <a:endParaRPr lang="uk-UA" sz="32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625" y="3253360"/>
            <a:ext cx="3502919" cy="194280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Прочитай </a:t>
            </a:r>
            <a:r>
              <a:rPr lang="uk-UA" sz="2400" b="1" dirty="0">
                <a:solidFill>
                  <a:srgbClr val="002060"/>
                </a:solidFill>
              </a:rPr>
              <a:t>уривок з </a:t>
            </a:r>
            <a:r>
              <a:rPr lang="uk-UA" sz="2400" b="1" dirty="0" smtClean="0">
                <a:solidFill>
                  <a:srgbClr val="002060"/>
                </a:solidFill>
              </a:rPr>
              <a:t>вірша </a:t>
            </a:r>
            <a:r>
              <a:rPr lang="uk-UA" sz="24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Мар’яни Савки</a:t>
            </a:r>
            <a:r>
              <a:rPr lang="uk-UA" sz="2400" b="1" dirty="0" smtClean="0">
                <a:solidFill>
                  <a:srgbClr val="002060"/>
                </a:solidFill>
              </a:rPr>
              <a:t>. </a:t>
            </a:r>
            <a:r>
              <a:rPr lang="uk-UA" sz="2400" b="1" dirty="0">
                <a:solidFill>
                  <a:srgbClr val="002060"/>
                </a:solidFill>
              </a:rPr>
              <a:t>Вимовляй дзвінко звуки, позначені виділеними буквами. </a:t>
            </a:r>
          </a:p>
        </p:txBody>
      </p:sp>
      <p:pic>
        <p:nvPicPr>
          <p:cNvPr id="1026" name="Picture 2" descr="D:\Картинки до тестів\Щебетун, Гаджик\2025-07-07_1127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7" t="1917" r="15942" b="1940"/>
          <a:stretch/>
        </p:blipFill>
        <p:spPr bwMode="auto">
          <a:xfrm>
            <a:off x="9519386" y="1572619"/>
            <a:ext cx="1696479" cy="332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9076" y="1572619"/>
            <a:ext cx="8050184" cy="10774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     </a:t>
            </a:r>
            <a:r>
              <a:rPr lang="uk-UA" sz="3200" b="1" dirty="0">
                <a:solidFill>
                  <a:srgbClr val="FFFF00"/>
                </a:solidFill>
              </a:rPr>
              <a:t>Дзвінкі</a:t>
            </a:r>
            <a:r>
              <a:rPr lang="uk-UA" sz="3200" b="1" dirty="0"/>
              <a:t> приголосні звуки в кінці слова і складу вимовляються _______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2031" y="1985985"/>
            <a:ext cx="164267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дзвінко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8498111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33046" y="1714910"/>
            <a:ext cx="8105150" cy="23088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/>
              <a:t>1. </a:t>
            </a:r>
            <a:r>
              <a:rPr lang="ru-RU" sz="3600" b="1" dirty="0" err="1"/>
              <a:t>Візьми</a:t>
            </a:r>
            <a:r>
              <a:rPr lang="ru-RU" sz="3600" b="1" dirty="0"/>
              <a:t>, </a:t>
            </a:r>
            <a:r>
              <a:rPr lang="ru-RU" sz="3600" b="1" dirty="0" err="1"/>
              <a:t>поріж</a:t>
            </a:r>
            <a:r>
              <a:rPr lang="ru-RU" sz="3600" b="1" dirty="0"/>
              <a:t>, і, </a:t>
            </a:r>
            <a:r>
              <a:rPr lang="ru-RU" sz="3600" b="1" dirty="0" err="1"/>
              <a:t>хліб</a:t>
            </a:r>
            <a:r>
              <a:rPr lang="ru-RU" sz="3600" b="1" dirty="0"/>
              <a:t>, </a:t>
            </a:r>
            <a:r>
              <a:rPr lang="ru-RU" sz="3600" b="1" dirty="0" err="1"/>
              <a:t>ніж</a:t>
            </a:r>
            <a:r>
              <a:rPr lang="ru-RU" sz="3600" b="1" dirty="0"/>
              <a:t>. </a:t>
            </a:r>
          </a:p>
          <a:p>
            <a:r>
              <a:rPr lang="ru-RU" sz="3600" b="1" dirty="0"/>
              <a:t>2. </a:t>
            </a:r>
            <a:r>
              <a:rPr lang="ru-RU" sz="3600" b="1" dirty="0" err="1"/>
              <a:t>Зроби</a:t>
            </a:r>
            <a:r>
              <a:rPr lang="ru-RU" sz="3600" b="1" dirty="0"/>
              <a:t>, </a:t>
            </a:r>
            <a:r>
              <a:rPr lang="ru-RU" sz="3600" b="1" dirty="0" err="1"/>
              <a:t>ковбасою</a:t>
            </a:r>
            <a:r>
              <a:rPr lang="ru-RU" sz="3600" b="1" dirty="0"/>
              <a:t>, з, бутерброд. </a:t>
            </a:r>
          </a:p>
          <a:p>
            <a:r>
              <a:rPr lang="ru-RU" sz="3600" b="1" dirty="0"/>
              <a:t>3. Бабуся, </a:t>
            </a:r>
            <a:r>
              <a:rPr lang="ru-RU" sz="3600" b="1" dirty="0" err="1"/>
              <a:t>гарбуз</a:t>
            </a:r>
            <a:r>
              <a:rPr lang="ru-RU" sz="3600" b="1" dirty="0"/>
              <a:t>, </a:t>
            </a:r>
            <a:r>
              <a:rPr lang="ru-RU" sz="3600" b="1" dirty="0" err="1"/>
              <a:t>духовці</a:t>
            </a:r>
            <a:r>
              <a:rPr lang="ru-RU" sz="3600" b="1" dirty="0"/>
              <a:t>, в, запекла. </a:t>
            </a:r>
          </a:p>
          <a:p>
            <a:r>
              <a:rPr lang="ru-RU" sz="3600" b="1" dirty="0"/>
              <a:t>4. На, подали, десерт, мед, виноград, і. </a:t>
            </a:r>
            <a:endParaRPr lang="uk-UA" sz="3600" b="1" i="1" dirty="0">
              <a:solidFill>
                <a:srgbClr val="295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3045" y="3515670"/>
            <a:ext cx="810514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4</a:t>
            </a:r>
            <a:r>
              <a:rPr lang="ru-RU" sz="3600" b="1" dirty="0"/>
              <a:t>. На десерт подали мед і виноград.  </a:t>
            </a:r>
            <a:endParaRPr lang="uk-UA" sz="3600" b="1" i="1" dirty="0">
              <a:solidFill>
                <a:srgbClr val="295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720" y="494643"/>
            <a:ext cx="10332475" cy="757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Утвори </a:t>
            </a:r>
            <a:r>
              <a:rPr lang="uk-UA" sz="4000" b="1" dirty="0">
                <a:solidFill>
                  <a:schemeClr val="bg1"/>
                </a:solidFill>
              </a:rPr>
              <a:t>й запиши речення з поданих </a:t>
            </a:r>
            <a:r>
              <a:rPr lang="uk-UA" sz="4000" b="1" dirty="0" smtClean="0">
                <a:solidFill>
                  <a:schemeClr val="bg1"/>
                </a:solidFill>
              </a:rPr>
              <a:t>слів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772612" y="1341562"/>
            <a:ext cx="2360433" cy="3312368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07655" y="4653930"/>
            <a:ext cx="8726381" cy="934438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Підкресли </a:t>
            </a:r>
            <a:r>
              <a:rPr lang="uk-UA" sz="2400" b="1" dirty="0">
                <a:solidFill>
                  <a:srgbClr val="002060"/>
                </a:solidFill>
              </a:rPr>
              <a:t>в записаних реченнях слова із дзвінкими приголосними в кінці. Прочитай їх, вимовляючи чітко ці</a:t>
            </a:r>
            <a:r>
              <a:rPr lang="ru-RU" sz="2400" b="1" dirty="0">
                <a:solidFill>
                  <a:srgbClr val="002060"/>
                </a:solidFill>
              </a:rPr>
              <a:t> звуки. </a:t>
            </a:r>
            <a:r>
              <a:rPr lang="uk-UA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1458" y="1576677"/>
            <a:ext cx="810514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/>
              <a:t>1. </a:t>
            </a:r>
            <a:r>
              <a:rPr lang="ru-RU" sz="3600" b="1" dirty="0" err="1"/>
              <a:t>Візьми</a:t>
            </a:r>
            <a:r>
              <a:rPr lang="ru-RU" sz="3600" b="1" dirty="0"/>
              <a:t> </a:t>
            </a:r>
            <a:r>
              <a:rPr lang="ru-RU" sz="3600" b="1" dirty="0" err="1"/>
              <a:t>ніж</a:t>
            </a:r>
            <a:r>
              <a:rPr lang="ru-RU" sz="3600" b="1" dirty="0"/>
              <a:t> і </a:t>
            </a:r>
            <a:r>
              <a:rPr lang="ru-RU" sz="3600" b="1" dirty="0" err="1"/>
              <a:t>поріж</a:t>
            </a:r>
            <a:r>
              <a:rPr lang="ru-RU" sz="3600" b="1" dirty="0"/>
              <a:t> </a:t>
            </a:r>
            <a:r>
              <a:rPr lang="ru-RU" sz="3600" b="1" dirty="0" err="1"/>
              <a:t>хліб</a:t>
            </a:r>
            <a:r>
              <a:rPr lang="ru-RU" sz="3600" b="1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9892" y="2223008"/>
            <a:ext cx="810514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2</a:t>
            </a:r>
            <a:r>
              <a:rPr lang="ru-RU" sz="3600" b="1" dirty="0"/>
              <a:t>. Зроби </a:t>
            </a:r>
            <a:r>
              <a:rPr lang="ru-RU" sz="3600" b="1" dirty="0" err="1"/>
              <a:t>бутеброд</a:t>
            </a:r>
            <a:r>
              <a:rPr lang="ru-RU" sz="3600" b="1" dirty="0"/>
              <a:t> з </a:t>
            </a:r>
            <a:r>
              <a:rPr lang="ru-RU" sz="3600" b="1" dirty="0" err="1"/>
              <a:t>ковбасою</a:t>
            </a:r>
            <a:r>
              <a:rPr lang="ru-RU" sz="3600" b="1" dirty="0"/>
              <a:t> 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9893" y="2869339"/>
            <a:ext cx="810514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3</a:t>
            </a:r>
            <a:r>
              <a:rPr lang="ru-RU" sz="3600" b="1" dirty="0"/>
              <a:t>. Бабуся запекла в </a:t>
            </a:r>
            <a:r>
              <a:rPr lang="ru-RU" sz="3600" b="1" dirty="0" err="1"/>
              <a:t>духовці</a:t>
            </a:r>
            <a:r>
              <a:rPr lang="ru-RU" sz="3600" b="1" dirty="0"/>
              <a:t> </a:t>
            </a:r>
            <a:r>
              <a:rPr lang="ru-RU" sz="3600" b="1" dirty="0" err="1"/>
              <a:t>гарбуз</a:t>
            </a:r>
            <a:r>
              <a:rPr lang="ru-RU" sz="3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50289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7725" y="450452"/>
            <a:ext cx="10432604" cy="7908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 свою роботу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-43" r="58679" b="58826"/>
          <a:stretch/>
        </p:blipFill>
        <p:spPr>
          <a:xfrm>
            <a:off x="2722664" y="1460140"/>
            <a:ext cx="8667537" cy="482511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t="47500" r="46186" b="35556"/>
          <a:stretch/>
        </p:blipFill>
        <p:spPr>
          <a:xfrm>
            <a:off x="3479043" y="1579840"/>
            <a:ext cx="2208362" cy="11623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t="48056" r="11619" b="39167"/>
          <a:stretch/>
        </p:blipFill>
        <p:spPr>
          <a:xfrm>
            <a:off x="5687406" y="1653510"/>
            <a:ext cx="1465896" cy="87650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67499" r="81473" b="23027"/>
          <a:stretch/>
        </p:blipFill>
        <p:spPr>
          <a:xfrm>
            <a:off x="7090750" y="1880114"/>
            <a:ext cx="726575" cy="64989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4" t="67499" r="38657" b="19769"/>
          <a:stretch/>
        </p:blipFill>
        <p:spPr>
          <a:xfrm>
            <a:off x="7696962" y="1867401"/>
            <a:ext cx="1960872" cy="87342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t="80554" r="53976" b="6714"/>
          <a:stretch/>
        </p:blipFill>
        <p:spPr>
          <a:xfrm>
            <a:off x="9657834" y="1656590"/>
            <a:ext cx="1960872" cy="87342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0" t="79443" r="12731" b="3644"/>
          <a:stretch/>
        </p:blipFill>
        <p:spPr>
          <a:xfrm>
            <a:off x="3441580" y="2496339"/>
            <a:ext cx="1960872" cy="11603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15332" r="34338" b="68001"/>
          <a:stretch/>
        </p:blipFill>
        <p:spPr>
          <a:xfrm>
            <a:off x="5178966" y="2530013"/>
            <a:ext cx="2855640" cy="114326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7" t="17277" r="15091" b="66056"/>
          <a:stretch/>
        </p:blipFill>
        <p:spPr>
          <a:xfrm>
            <a:off x="7817325" y="2672373"/>
            <a:ext cx="761501" cy="114326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31797" r="37090" b="53556"/>
          <a:stretch/>
        </p:blipFill>
        <p:spPr>
          <a:xfrm>
            <a:off x="8763011" y="2566992"/>
            <a:ext cx="2627189" cy="1004713"/>
          </a:xfrm>
          <a:prstGeom prst="rect">
            <a:avLst/>
          </a:prstGeom>
        </p:spPr>
      </p:pic>
      <p:pic>
        <p:nvPicPr>
          <p:cNvPr id="1026" name="Picture 2" descr="бутерброды PNG - Бутерброды PNG - PNG - Фотоальбомы - ед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6" y="1301760"/>
            <a:ext cx="1737437" cy="137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47324" r="46100" b="35732"/>
          <a:stretch/>
        </p:blipFill>
        <p:spPr>
          <a:xfrm>
            <a:off x="3431449" y="3419390"/>
            <a:ext cx="2303549" cy="11623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t="65657" r="45364" b="19619"/>
          <a:stretch/>
        </p:blipFill>
        <p:spPr>
          <a:xfrm>
            <a:off x="5755023" y="3571705"/>
            <a:ext cx="2472437" cy="10100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2" t="64588" r="25356" b="23745"/>
          <a:stretch/>
        </p:blipFill>
        <p:spPr>
          <a:xfrm>
            <a:off x="8100371" y="3482431"/>
            <a:ext cx="662640" cy="8002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80553" r="47345" b="4023"/>
          <a:stretch/>
        </p:blipFill>
        <p:spPr>
          <a:xfrm>
            <a:off x="8571174" y="3469347"/>
            <a:ext cx="2300248" cy="10580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15951" r="50477" b="67661"/>
          <a:stretch/>
        </p:blipFill>
        <p:spPr>
          <a:xfrm>
            <a:off x="3384466" y="4371797"/>
            <a:ext cx="2017985" cy="1124211"/>
          </a:xfrm>
          <a:prstGeom prst="rect">
            <a:avLst/>
          </a:prstGeom>
        </p:spPr>
      </p:pic>
      <p:pic>
        <p:nvPicPr>
          <p:cNvPr id="24" name="Picture 4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43" y="2304112"/>
            <a:ext cx="1853708" cy="19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6" t="15673" r="17078" b="71557"/>
          <a:stretch/>
        </p:blipFill>
        <p:spPr>
          <a:xfrm>
            <a:off x="5402452" y="4371795"/>
            <a:ext cx="1256964" cy="87600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36855" r="54457" b="51757"/>
          <a:stretch/>
        </p:blipFill>
        <p:spPr>
          <a:xfrm>
            <a:off x="6495369" y="4714776"/>
            <a:ext cx="1996497" cy="7812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51272" r="50351" b="36097"/>
          <a:stretch/>
        </p:blipFill>
        <p:spPr>
          <a:xfrm>
            <a:off x="8630841" y="4603478"/>
            <a:ext cx="2100147" cy="86647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6" t="52208" r="16287" b="35161"/>
          <a:stretch/>
        </p:blipFill>
        <p:spPr>
          <a:xfrm>
            <a:off x="3581523" y="5546963"/>
            <a:ext cx="1314223" cy="8664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65540" r="82291" b="21829"/>
          <a:stretch/>
        </p:blipFill>
        <p:spPr>
          <a:xfrm>
            <a:off x="4746873" y="5342140"/>
            <a:ext cx="664350" cy="86647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7" t="64605" r="22359" b="19967"/>
          <a:stretch/>
        </p:blipFill>
        <p:spPr>
          <a:xfrm>
            <a:off x="5402452" y="5323093"/>
            <a:ext cx="2623127" cy="1058358"/>
          </a:xfrm>
          <a:prstGeom prst="rect">
            <a:avLst/>
          </a:prstGeom>
        </p:spPr>
      </p:pic>
      <p:pic>
        <p:nvPicPr>
          <p:cNvPr id="31" name="Picture 8" descr="КЛИПАРТ PNG БЕЗ ФОНА - виноград - Виноград прозрачный фон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3109">
            <a:off x="1914662" y="4936561"/>
            <a:ext cx="1295577" cy="167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Мёд - Байкал Продукт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1" y="3401950"/>
            <a:ext cx="1985591" cy="207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823081" y="2391217"/>
            <a:ext cx="1194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894595" y="2391217"/>
            <a:ext cx="16133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9776684" y="2391217"/>
            <a:ext cx="1194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300826" y="3296548"/>
            <a:ext cx="2516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441580" y="5105392"/>
            <a:ext cx="16374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581523" y="5980200"/>
            <a:ext cx="1194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519473" y="6060552"/>
            <a:ext cx="22978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0911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5640" y="1345118"/>
            <a:ext cx="8794874" cy="753978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Яка </a:t>
            </a:r>
            <a:r>
              <a:rPr lang="ru-RU" sz="2400" b="1" dirty="0">
                <a:solidFill>
                  <a:srgbClr val="002060"/>
                </a:solidFill>
              </a:rPr>
              <a:t>твоя </a:t>
            </a:r>
            <a:r>
              <a:rPr lang="uk-UA" sz="2400" b="1" dirty="0">
                <a:solidFill>
                  <a:srgbClr val="002060"/>
                </a:solidFill>
              </a:rPr>
              <a:t>улюблена страва? Хто її готує? Як часто ти її вживаєш? 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Склади </a:t>
            </a:r>
            <a:r>
              <a:rPr lang="uk-UA" sz="2400" b="1" dirty="0">
                <a:solidFill>
                  <a:srgbClr val="002060"/>
                </a:solidFill>
              </a:rPr>
              <a:t>про це текст (3–4 речення).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-41" r="60599" b="71923"/>
          <a:stretch/>
        </p:blipFill>
        <p:spPr>
          <a:xfrm>
            <a:off x="3887347" y="2234601"/>
            <a:ext cx="7556671" cy="329184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050" name="Picture 2" descr="Спагетти с сыром в сливочном соусе и 15 похожих рецептов: фото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15632" r="19498" b="3812"/>
          <a:stretch/>
        </p:blipFill>
        <p:spPr bwMode="auto">
          <a:xfrm>
            <a:off x="275056" y="3334073"/>
            <a:ext cx="3821397" cy="18160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8" r="33354" b="68092"/>
          <a:stretch/>
        </p:blipFill>
        <p:spPr>
          <a:xfrm>
            <a:off x="6383387" y="2326589"/>
            <a:ext cx="3230017" cy="12004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32186" r="48240" b="53369"/>
          <a:stretch/>
        </p:blipFill>
        <p:spPr>
          <a:xfrm>
            <a:off x="9375078" y="2431388"/>
            <a:ext cx="2184881" cy="9908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t="46909" r="74208" b="38646"/>
          <a:stretch/>
        </p:blipFill>
        <p:spPr>
          <a:xfrm>
            <a:off x="6700368" y="3222869"/>
            <a:ext cx="888254" cy="990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51909" r="34182" b="33646"/>
          <a:stretch/>
        </p:blipFill>
        <p:spPr>
          <a:xfrm>
            <a:off x="7596882" y="3588301"/>
            <a:ext cx="1647764" cy="9908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t="63433" r="47132" b="23646"/>
          <a:stretch/>
        </p:blipFill>
        <p:spPr>
          <a:xfrm>
            <a:off x="4559357" y="4179205"/>
            <a:ext cx="2219565" cy="88632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803347" y="3300743"/>
            <a:ext cx="1408592" cy="1131232"/>
            <a:chOff x="5127903" y="4060319"/>
            <a:chExt cx="1409510" cy="113097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91" t="47851" r="31057" b="35886"/>
            <a:stretch/>
          </p:blipFill>
          <p:spPr>
            <a:xfrm>
              <a:off x="5127903" y="4075263"/>
              <a:ext cx="274105" cy="111529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91" t="47851" r="31057" b="35886"/>
            <a:stretch/>
          </p:blipFill>
          <p:spPr>
            <a:xfrm>
              <a:off x="5616649" y="4060319"/>
              <a:ext cx="274105" cy="1115292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91" t="47851" r="31057" b="35886"/>
            <a:stretch/>
          </p:blipFill>
          <p:spPr>
            <a:xfrm>
              <a:off x="5359934" y="4075263"/>
              <a:ext cx="274105" cy="1115292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91" t="47851" r="31057" b="35886"/>
            <a:stretch/>
          </p:blipFill>
          <p:spPr>
            <a:xfrm>
              <a:off x="6263308" y="4075997"/>
              <a:ext cx="274105" cy="1115292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9291671" y="3300743"/>
            <a:ext cx="1408592" cy="1131232"/>
            <a:chOff x="5127903" y="4060319"/>
            <a:chExt cx="1409510" cy="11309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91" t="47851" r="31057" b="35886"/>
            <a:stretch/>
          </p:blipFill>
          <p:spPr>
            <a:xfrm>
              <a:off x="5127903" y="4075263"/>
              <a:ext cx="274105" cy="1115292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91" t="47851" r="31057" b="35886"/>
            <a:stretch/>
          </p:blipFill>
          <p:spPr>
            <a:xfrm>
              <a:off x="5616649" y="4060319"/>
              <a:ext cx="274105" cy="1115292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91" t="47851" r="31057" b="35886"/>
            <a:stretch/>
          </p:blipFill>
          <p:spPr>
            <a:xfrm>
              <a:off x="5359934" y="4075263"/>
              <a:ext cx="274105" cy="1115292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91" t="47851" r="31057" b="35886"/>
            <a:stretch/>
          </p:blipFill>
          <p:spPr>
            <a:xfrm>
              <a:off x="6263308" y="4075997"/>
              <a:ext cx="274105" cy="1115292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4" r="57973" b="6536"/>
          <a:stretch/>
        </p:blipFill>
        <p:spPr>
          <a:xfrm>
            <a:off x="4632638" y="2285559"/>
            <a:ext cx="2036831" cy="1028939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870569" y="4193207"/>
            <a:ext cx="1408592" cy="1131232"/>
            <a:chOff x="5127903" y="4060319"/>
            <a:chExt cx="1409510" cy="1130970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91" t="47851" r="31057" b="35886"/>
            <a:stretch/>
          </p:blipFill>
          <p:spPr>
            <a:xfrm>
              <a:off x="5127903" y="4075263"/>
              <a:ext cx="274105" cy="111529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91" t="47851" r="31057" b="35886"/>
            <a:stretch/>
          </p:blipFill>
          <p:spPr>
            <a:xfrm>
              <a:off x="5616649" y="4060319"/>
              <a:ext cx="274105" cy="1115292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91" t="47851" r="31057" b="35886"/>
            <a:stretch/>
          </p:blipFill>
          <p:spPr>
            <a:xfrm>
              <a:off x="5359934" y="4075263"/>
              <a:ext cx="274105" cy="1115292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91" t="47851" r="31057" b="35886"/>
            <a:stretch/>
          </p:blipFill>
          <p:spPr>
            <a:xfrm>
              <a:off x="6263308" y="4075997"/>
              <a:ext cx="274105" cy="1115292"/>
            </a:xfrm>
            <a:prstGeom prst="rect">
              <a:avLst/>
            </a:prstGeom>
          </p:spPr>
        </p:pic>
      </p:grpSp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97725" y="450452"/>
            <a:ext cx="10432604" cy="6750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Розкажи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097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 flipH="1">
            <a:off x="927476" y="1338192"/>
            <a:ext cx="2033052" cy="343208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27476" y="494643"/>
            <a:ext cx="10288389" cy="7466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скоромовки </a:t>
            </a:r>
            <a:r>
              <a:rPr lang="uk-UA" sz="4000" b="1" dirty="0" smtClean="0">
                <a:solidFill>
                  <a:schemeClr val="bg1"/>
                </a:solidFill>
              </a:rPr>
              <a:t>Щебетунчика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8794" y="2354565"/>
            <a:ext cx="3844950" cy="2247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Захар залі</a:t>
            </a:r>
            <a:r>
              <a:rPr lang="uk-UA" sz="2800" b="1" dirty="0">
                <a:solidFill>
                  <a:schemeClr val="bg1"/>
                </a:solidFill>
              </a:rPr>
              <a:t>з</a:t>
            </a:r>
            <a:r>
              <a:rPr lang="uk-UA" sz="2800" b="1" dirty="0">
                <a:solidFill>
                  <a:srgbClr val="FFFF00"/>
                </a:solidFill>
              </a:rPr>
              <a:t> на перела</a:t>
            </a:r>
            <a:r>
              <a:rPr lang="uk-UA" sz="2800" b="1" dirty="0">
                <a:solidFill>
                  <a:schemeClr val="bg1"/>
                </a:solidFill>
              </a:rPr>
              <a:t>з</a:t>
            </a:r>
            <a:r>
              <a:rPr lang="uk-UA" sz="2800" b="1" dirty="0">
                <a:solidFill>
                  <a:srgbClr val="FFFF00"/>
                </a:solidFill>
              </a:rPr>
              <a:t>. 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— Захарку, злі</a:t>
            </a:r>
            <a:r>
              <a:rPr lang="uk-UA" sz="2800" b="1" dirty="0">
                <a:solidFill>
                  <a:schemeClr val="bg1"/>
                </a:solidFill>
              </a:rPr>
              <a:t>з</a:t>
            </a:r>
            <a:r>
              <a:rPr lang="uk-UA" sz="2800" b="1" dirty="0">
                <a:solidFill>
                  <a:srgbClr val="FFFF00"/>
                </a:solidFill>
              </a:rPr>
              <a:t>ь!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— Захарку, зла</a:t>
            </a:r>
            <a:r>
              <a:rPr lang="uk-UA" sz="2800" b="1" dirty="0">
                <a:solidFill>
                  <a:schemeClr val="bg1"/>
                </a:solidFill>
              </a:rPr>
              <a:t>з</a:t>
            </a:r>
            <a:r>
              <a:rPr lang="uk-UA" sz="2800" b="1" dirty="0">
                <a:solidFill>
                  <a:srgbClr val="FFFF00"/>
                </a:solidFill>
              </a:rPr>
              <a:t>ь! 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Зумів залі</a:t>
            </a:r>
            <a:r>
              <a:rPr lang="uk-UA" sz="2800" b="1" dirty="0">
                <a:solidFill>
                  <a:schemeClr val="bg1"/>
                </a:solidFill>
              </a:rPr>
              <a:t>з</a:t>
            </a:r>
            <a:r>
              <a:rPr lang="uk-UA" sz="2800" b="1" dirty="0">
                <a:solidFill>
                  <a:srgbClr val="FFFF00"/>
                </a:solidFill>
              </a:rPr>
              <a:t>ти — 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r>
              <a:rPr lang="uk-UA" sz="2800" b="1" dirty="0" smtClean="0">
                <a:solidFill>
                  <a:srgbClr val="FFFF00"/>
                </a:solidFill>
              </a:rPr>
              <a:t>знай, як </a:t>
            </a:r>
            <a:r>
              <a:rPr lang="uk-UA" sz="2800" b="1" dirty="0">
                <a:solidFill>
                  <a:srgbClr val="FFFF00"/>
                </a:solidFill>
              </a:rPr>
              <a:t>злі</a:t>
            </a:r>
            <a:r>
              <a:rPr lang="uk-UA" sz="2800" b="1" dirty="0">
                <a:solidFill>
                  <a:schemeClr val="bg1"/>
                </a:solidFill>
              </a:rPr>
              <a:t>з</a:t>
            </a:r>
            <a:r>
              <a:rPr lang="uk-UA" sz="2800" b="1" dirty="0">
                <a:solidFill>
                  <a:srgbClr val="FFFF00"/>
                </a:solidFill>
              </a:rPr>
              <a:t>ти.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9739" y="1338192"/>
            <a:ext cx="7876125" cy="900368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Вимовляй </a:t>
            </a:r>
            <a:r>
              <a:rPr lang="uk-UA" sz="2400" b="1" dirty="0">
                <a:solidFill>
                  <a:srgbClr val="002060"/>
                </a:solidFill>
              </a:rPr>
              <a:t>чітко звуки, позначені виділеними буквами. Вивчи одну зі скоромовок напам’ять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7802" y="2354564"/>
            <a:ext cx="4141103" cy="1816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У діброві — ду</a:t>
            </a:r>
            <a:r>
              <a:rPr lang="uk-UA" sz="2800" b="1" dirty="0">
                <a:solidFill>
                  <a:schemeClr val="bg1"/>
                </a:solidFill>
              </a:rPr>
              <a:t>б</a:t>
            </a:r>
            <a:r>
              <a:rPr lang="uk-UA" sz="2800" b="1" dirty="0">
                <a:solidFill>
                  <a:srgbClr val="FFFF00"/>
                </a:solidFill>
              </a:rPr>
              <a:t>ки, 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Під ду</a:t>
            </a:r>
            <a:r>
              <a:rPr lang="uk-UA" sz="2800" b="1" dirty="0">
                <a:solidFill>
                  <a:schemeClr val="bg1"/>
                </a:solidFill>
              </a:rPr>
              <a:t>б</a:t>
            </a:r>
            <a:r>
              <a:rPr lang="uk-UA" sz="2800" b="1" dirty="0">
                <a:solidFill>
                  <a:srgbClr val="FFFF00"/>
                </a:solidFill>
              </a:rPr>
              <a:t>ками — гри</a:t>
            </a:r>
            <a:r>
              <a:rPr lang="uk-UA" sz="2800" b="1" dirty="0">
                <a:solidFill>
                  <a:schemeClr val="bg1"/>
                </a:solidFill>
              </a:rPr>
              <a:t>б</a:t>
            </a:r>
            <a:r>
              <a:rPr lang="uk-UA" sz="2800" b="1" dirty="0">
                <a:solidFill>
                  <a:srgbClr val="FFFF00"/>
                </a:solidFill>
              </a:rPr>
              <a:t>ки. 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Трава — між гри</a:t>
            </a:r>
            <a:r>
              <a:rPr lang="uk-UA" sz="2800" b="1" dirty="0">
                <a:solidFill>
                  <a:schemeClr val="bg1"/>
                </a:solidFill>
              </a:rPr>
              <a:t>б</a:t>
            </a:r>
            <a:r>
              <a:rPr lang="uk-UA" sz="2800" b="1" dirty="0">
                <a:solidFill>
                  <a:srgbClr val="FFFF00"/>
                </a:solidFill>
              </a:rPr>
              <a:t>ками. 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Хмарки — на</a:t>
            </a:r>
            <a:r>
              <a:rPr lang="uk-UA" sz="2800" b="1" dirty="0">
                <a:solidFill>
                  <a:schemeClr val="bg1"/>
                </a:solidFill>
              </a:rPr>
              <a:t>д</a:t>
            </a:r>
            <a:r>
              <a:rPr lang="uk-UA" sz="2800" b="1" dirty="0">
                <a:solidFill>
                  <a:srgbClr val="FFFF00"/>
                </a:solidFill>
              </a:rPr>
              <a:t> ду</a:t>
            </a:r>
            <a:r>
              <a:rPr lang="uk-UA" sz="2800" b="1" dirty="0">
                <a:solidFill>
                  <a:schemeClr val="bg1"/>
                </a:solidFill>
              </a:rPr>
              <a:t>б</a:t>
            </a:r>
            <a:r>
              <a:rPr lang="uk-UA" sz="2800" b="1" dirty="0">
                <a:solidFill>
                  <a:srgbClr val="FFFF00"/>
                </a:solidFill>
              </a:rPr>
              <a:t>ками.</a:t>
            </a:r>
            <a:r>
              <a:rPr lang="uk-UA" sz="2800" b="1" dirty="0"/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721816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99" y="522635"/>
            <a:ext cx="10205587" cy="6029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Вправа </a:t>
            </a:r>
            <a:r>
              <a:rPr lang="uk-UA" sz="3600" b="1" dirty="0" smtClean="0">
                <a:solidFill>
                  <a:schemeClr val="bg1"/>
                </a:solidFill>
              </a:rPr>
              <a:t>10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5262" y="2280870"/>
            <a:ext cx="6396634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   </a:t>
            </a:r>
            <a:r>
              <a:rPr lang="uk-UA" sz="3600" b="1" dirty="0" smtClean="0">
                <a:solidFill>
                  <a:schemeClr val="bg1"/>
                </a:solidFill>
              </a:rPr>
              <a:t>Ватрушки</a:t>
            </a:r>
            <a:r>
              <a:rPr lang="uk-UA" sz="3600" b="1" dirty="0">
                <a:solidFill>
                  <a:schemeClr val="bg1"/>
                </a:solidFill>
              </a:rPr>
              <a:t>, пиріжки, галушки.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1814" y="3590692"/>
            <a:ext cx="3481160" cy="708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err="1" smtClean="0">
                <a:solidFill>
                  <a:srgbClr val="FFFF00"/>
                </a:solidFill>
              </a:rPr>
              <a:t>Пи</a:t>
            </a:r>
            <a:r>
              <a:rPr lang="uk-UA" sz="4000" b="1" dirty="0" smtClean="0">
                <a:solidFill>
                  <a:srgbClr val="FFFF00"/>
                </a:solidFill>
              </a:rPr>
              <a:t> </a:t>
            </a:r>
            <a:r>
              <a:rPr lang="uk-UA" sz="4000" b="1" dirty="0">
                <a:solidFill>
                  <a:srgbClr val="FFFF00"/>
                </a:solidFill>
              </a:rPr>
              <a:t>–           – </a:t>
            </a:r>
            <a:r>
              <a:rPr lang="uk-UA" sz="4000" b="1" dirty="0" err="1" smtClean="0">
                <a:solidFill>
                  <a:srgbClr val="FFFF00"/>
                </a:solidFill>
              </a:rPr>
              <a:t>ки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2346" y="3590692"/>
            <a:ext cx="1020097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</a:rPr>
              <a:t>ріж </a:t>
            </a:r>
          </a:p>
        </p:txBody>
      </p:sp>
      <p:pic>
        <p:nvPicPr>
          <p:cNvPr id="1030" name="Picture 6" descr="Картофельные галуш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01" y="3248311"/>
            <a:ext cx="2582723" cy="169272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атрушки с творогом из дрожжевого теста пошаговый рецепт быстро и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46" y="3248311"/>
            <a:ext cx="2581358" cy="169272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ирожки с капустой и курицей - пошаговый рецепт с фото на Повар.р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15" y="4572642"/>
            <a:ext cx="2581358" cy="169272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5187928" y="2945468"/>
            <a:ext cx="1671301" cy="60568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88280" y="1315592"/>
            <a:ext cx="9501558" cy="85116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Визнач</a:t>
            </a:r>
            <a:r>
              <a:rPr lang="uk-UA" sz="2400" b="1" dirty="0">
                <a:solidFill>
                  <a:srgbClr val="002060"/>
                </a:solidFill>
              </a:rPr>
              <a:t>, у якому слові є дзвінкий приголосний звук у кінці складу. Придумай з ним два речення і запиши.</a:t>
            </a:r>
          </a:p>
        </p:txBody>
      </p:sp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127146" cy="792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Підсумок </a:t>
            </a:r>
            <a:r>
              <a:rPr lang="uk-UA" sz="4000" b="1" dirty="0" smtClean="0">
                <a:solidFill>
                  <a:schemeClr val="bg1"/>
                </a:solidFill>
              </a:rPr>
              <a:t>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9872" y="1480837"/>
            <a:ext cx="7062360" cy="23008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0070C0"/>
                </a:solidFill>
              </a:rPr>
              <a:t>Що нового ми дізналися сьогодні на уроці про </a:t>
            </a:r>
            <a:r>
              <a:rPr lang="uk-UA" sz="3200" b="1" dirty="0" smtClean="0">
                <a:solidFill>
                  <a:srgbClr val="0070C0"/>
                </a:solidFill>
              </a:rPr>
              <a:t>львівські страви?</a:t>
            </a:r>
            <a:endParaRPr lang="uk-UA" sz="32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0070C0"/>
                </a:solidFill>
              </a:rPr>
              <a:t>Які знання пригадали?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70C0"/>
                </a:solidFill>
              </a:rPr>
              <a:t>Яке завдання було найцікавішим?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9872" y="4596661"/>
            <a:ext cx="10415366" cy="15517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Закінчуємо роботу виміром вашого настрою на «</a:t>
            </a:r>
            <a:r>
              <a:rPr lang="uk-UA" sz="2800" b="1" dirty="0" smtClean="0">
                <a:solidFill>
                  <a:schemeClr val="bg1"/>
                </a:solidFill>
              </a:rPr>
              <a:t>Пульті кольорів». </a:t>
            </a:r>
            <a:r>
              <a:rPr lang="uk-UA" sz="2800" b="1" dirty="0">
                <a:solidFill>
                  <a:schemeClr val="bg1"/>
                </a:solidFill>
              </a:rPr>
              <a:t>Намалюйте кружечок того кольору, який передає ваш настрій в кінці уроку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92555" y="3861842"/>
            <a:ext cx="792088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04873" y="3861842"/>
            <a:ext cx="792088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09516" y="3861842"/>
            <a:ext cx="792088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075807" y="3861842"/>
            <a:ext cx="792088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Путівник по Львову - вся необхідна інформація для туриста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98" y="1480837"/>
            <a:ext cx="3888433" cy="256953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569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61154" y="1558969"/>
            <a:ext cx="6386855" cy="335649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Ми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сюди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прийшли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учитись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,</a:t>
            </a: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Не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лінитись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, а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трудитись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.</a:t>
            </a: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800" b="1" dirty="0">
                <a:solidFill>
                  <a:srgbClr val="0070C0"/>
                </a:solidFill>
                <a:ea typeface="Times New Roman" pitchFamily="18" charset="0"/>
              </a:rPr>
              <a:t>П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рацюємо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старанно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,</a:t>
            </a: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Завдання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виконуємо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 </a:t>
            </a: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ми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бездоганно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!</a:t>
            </a:r>
            <a:endParaRPr lang="ru-RU" sz="38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5487" y="387693"/>
            <a:ext cx="9652522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chemeClr val="bg1"/>
                </a:solidFill>
              </a:rPr>
              <a:t>Налаштування на урок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133350"/>
            <a:ext cx="3168352" cy="260198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65775841"/>
              </p:ext>
            </p:extLst>
          </p:nvPr>
        </p:nvGraphicFramePr>
        <p:xfrm>
          <a:off x="1378382" y="1823736"/>
          <a:ext cx="9594816" cy="369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4"/>
          <p:cNvSpPr txBox="1">
            <a:spLocks/>
          </p:cNvSpPr>
          <p:nvPr/>
        </p:nvSpPr>
        <p:spPr>
          <a:xfrm>
            <a:off x="1195487" y="387694"/>
            <a:ext cx="9652522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 smtClean="0">
                <a:solidFill>
                  <a:schemeClr val="bg1"/>
                </a:solidFill>
              </a:rPr>
              <a:t>Колір</a:t>
            </a:r>
            <a:r>
              <a:rPr lang="ru-RU" b="1" dirty="0" smtClean="0">
                <a:solidFill>
                  <a:schemeClr val="bg1"/>
                </a:solidFill>
              </a:rPr>
              <a:t> настрою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7038" y="5518510"/>
            <a:ext cx="10557352" cy="93881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Починаємо роботу виміром вашого настрою на «Пульті». Намалюйте кружечок того кольору, який передає ваш настрій на початку уроку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95487" y="1107941"/>
            <a:ext cx="812653" cy="76054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87726" y="1142238"/>
            <a:ext cx="812653" cy="760542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499604" y="1197229"/>
            <a:ext cx="812653" cy="7605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02295" y="1174364"/>
            <a:ext cx="812653" cy="76054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91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Graphic spid="8" grpId="0">
        <p:bldAsOne/>
      </p:bldGraphic>
      <p:bldP spid="9" grpId="0" animBg="1"/>
      <p:bldP spid="2" grpId="0" animBg="1"/>
      <p:bldP spid="5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90900" y="3166073"/>
            <a:ext cx="576063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Щедра</a:t>
            </a:r>
            <a:r>
              <a:rPr lang="ru-RU" sz="4000" b="1" dirty="0">
                <a:cs typeface="Times New Roman" panose="02020603050405020304" pitchFamily="18" charset="0"/>
              </a:rPr>
              <a:t> земля </a:t>
            </a:r>
            <a:r>
              <a:rPr lang="uk-UA" sz="4000" b="1" dirty="0">
                <a:cs typeface="Times New Roman" panose="02020603050405020304" pitchFamily="18" charset="0"/>
              </a:rPr>
              <a:t>дарує людям </a:t>
            </a:r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джерельну</a:t>
            </a:r>
            <a:r>
              <a:rPr lang="uk-UA" sz="4000" b="1" dirty="0">
                <a:cs typeface="Times New Roman" panose="02020603050405020304" pitchFamily="18" charset="0"/>
              </a:rPr>
              <a:t> воду. Вона чиста, прохолодна</a:t>
            </a:r>
            <a:r>
              <a:rPr lang="ru-RU" sz="4000" b="1" dirty="0">
                <a:cs typeface="Times New Roman" panose="02020603050405020304" pitchFamily="18" charset="0"/>
              </a:rPr>
              <a:t>, смачна. </a:t>
            </a:r>
            <a:endParaRPr lang="uk-UA" sz="4000" b="1" dirty="0"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44976"/>
            <a:ext cx="1055227" cy="914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Стор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9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№10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753659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35447" y="3501802"/>
            <a:ext cx="2088232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002060"/>
                </a:solidFill>
                <a:ea typeface="Times New Roman" pitchFamily="18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ea typeface="Times New Roman" pitchFamily="18" charset="0"/>
              </a:rPr>
              <a:t>– </a:t>
            </a:r>
            <a:r>
              <a:rPr lang="uk-UA" sz="3200" b="1" dirty="0" smtClean="0">
                <a:solidFill>
                  <a:srgbClr val="002060"/>
                </a:solidFill>
                <a:ea typeface="Times New Roman" pitchFamily="18" charset="0"/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  <a:ea typeface="Times New Roman" pitchFamily="18" charset="0"/>
              </a:rPr>
              <a:t> </a:t>
            </a:r>
            <a:r>
              <a:rPr lang="uk-UA" sz="3200" b="1" dirty="0">
                <a:solidFill>
                  <a:srgbClr val="FF0000"/>
                </a:solidFill>
                <a:ea typeface="Times New Roman" pitchFamily="18" charset="0"/>
              </a:rPr>
              <a:t>о </a:t>
            </a:r>
            <a:r>
              <a:rPr lang="uk-UA" sz="3200" b="1" dirty="0">
                <a:solidFill>
                  <a:srgbClr val="002060"/>
                </a:solidFill>
                <a:ea typeface="Times New Roman" pitchFamily="18" charset="0"/>
              </a:rPr>
              <a:t>– </a:t>
            </a:r>
            <a:r>
              <a:rPr lang="uk-UA" sz="3200" b="1" dirty="0" smtClean="0">
                <a:solidFill>
                  <a:srgbClr val="002060"/>
                </a:solidFill>
                <a:ea typeface="Times New Roman" pitchFamily="18" charset="0"/>
              </a:rPr>
              <a:t>–</a:t>
            </a: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ea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2975" y="1360433"/>
            <a:ext cx="9771584" cy="180564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2060"/>
                </a:solidFill>
              </a:rPr>
              <a:t>Прочитай складене речення, </a:t>
            </a:r>
            <a:r>
              <a:rPr lang="uk-UA" sz="2800" b="1" dirty="0">
                <a:solidFill>
                  <a:srgbClr val="002060"/>
                </a:solidFill>
              </a:rPr>
              <a:t>чи доводилося тобі пити воду з джерела.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2060"/>
                </a:solidFill>
              </a:rPr>
              <a:t>Перевір </a:t>
            </a:r>
            <a:r>
              <a:rPr lang="uk-UA" sz="2800" b="1" dirty="0">
                <a:solidFill>
                  <a:srgbClr val="002060"/>
                </a:solidFill>
              </a:rPr>
              <a:t>звукові схеми </a:t>
            </a:r>
            <a:r>
              <a:rPr lang="uk-UA" sz="2800" b="1" dirty="0" smtClean="0">
                <a:solidFill>
                  <a:srgbClr val="002060"/>
                </a:solidFill>
              </a:rPr>
              <a:t>виділених </a:t>
            </a:r>
            <a:r>
              <a:rPr lang="uk-UA" sz="2800" b="1" dirty="0">
                <a:solidFill>
                  <a:srgbClr val="002060"/>
                </a:solidFill>
              </a:rPr>
              <a:t>слів</a:t>
            </a:r>
            <a:r>
              <a:rPr lang="uk-UA" sz="2800" b="1" dirty="0" smtClean="0">
                <a:solidFill>
                  <a:srgbClr val="002060"/>
                </a:solidFill>
              </a:rPr>
              <a:t>. Чому в кожному з цих слів кількість букв і звуків різна?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37" y="2951731"/>
            <a:ext cx="3297722" cy="329772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819091" y="4110147"/>
            <a:ext cx="2840892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002060"/>
                </a:solidFill>
                <a:ea typeface="Times New Roman" pitchFamily="18" charset="0"/>
              </a:rPr>
              <a:t> –  </a:t>
            </a:r>
            <a:r>
              <a:rPr lang="uk-UA" sz="3200" b="1" dirty="0" smtClean="0">
                <a:solidFill>
                  <a:srgbClr val="FF0000"/>
                </a:solidFill>
                <a:ea typeface="Times New Roman" pitchFamily="18" charset="0"/>
              </a:rPr>
              <a:t>о </a:t>
            </a:r>
            <a:r>
              <a:rPr lang="uk-UA" sz="3200" b="1" dirty="0">
                <a:solidFill>
                  <a:srgbClr val="002060"/>
                </a:solidFill>
                <a:ea typeface="Times New Roman" pitchFamily="18" charset="0"/>
              </a:rPr>
              <a:t>–</a:t>
            </a:r>
            <a:r>
              <a:rPr lang="uk-UA" sz="3200" b="1" dirty="0">
                <a:solidFill>
                  <a:srgbClr val="FF0000"/>
                </a:solidFill>
                <a:ea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ea typeface="Times New Roman" pitchFamily="18" charset="0"/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  <a:ea typeface="Times New Roman" pitchFamily="18" charset="0"/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  <a:ea typeface="Times New Roman" pitchFamily="18" charset="0"/>
              </a:rPr>
              <a:t>   </a:t>
            </a:r>
            <a:r>
              <a:rPr lang="uk-UA" sz="3200" b="1" dirty="0" smtClean="0">
                <a:solidFill>
                  <a:srgbClr val="002060"/>
                </a:solidFill>
                <a:ea typeface="Times New Roman" pitchFamily="18" charset="0"/>
              </a:rPr>
              <a:t>–</a:t>
            </a: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ea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36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308" y="477465"/>
            <a:ext cx="10116698" cy="7671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Мікрофон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849308" y="1312612"/>
            <a:ext cx="3650930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Чим відрізняється звук від букви?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9308" y="2516740"/>
            <a:ext cx="5889314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Скільки букв в українській абетці?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49308" y="3222172"/>
            <a:ext cx="4849962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На які дві групи ділять звуки за способом вимови?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71176" y="1312612"/>
            <a:ext cx="5285896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Звук ми вимовляємо і чуємо. Букву читаємо і бачимо.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229116" y="2493690"/>
            <a:ext cx="1759582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33 букви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786224" y="3231655"/>
            <a:ext cx="4342542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Голосні і приголосні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47581" y="4418542"/>
            <a:ext cx="4849962" cy="1602822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Чим </a:t>
            </a:r>
            <a:r>
              <a:rPr lang="uk-UA" sz="2900" b="1" dirty="0" smtClean="0">
                <a:solidFill>
                  <a:schemeClr val="bg1"/>
                </a:solidFill>
              </a:rPr>
              <a:t>відрізняються </a:t>
            </a:r>
            <a:r>
              <a:rPr lang="uk-UA" sz="2900" b="1" dirty="0">
                <a:solidFill>
                  <a:schemeClr val="bg1"/>
                </a:solidFill>
              </a:rPr>
              <a:t>вимови голосних і приголосних звуків?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771175" y="4171666"/>
            <a:ext cx="5649447" cy="2096574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Голосні звуки творяться за допомогою голосу, а приголосні за допомогою голосу і шуму або тільки шуму</a:t>
            </a:r>
          </a:p>
        </p:txBody>
      </p:sp>
    </p:spTree>
    <p:extLst>
      <p:ext uri="{BB962C8B-B14F-4D97-AF65-F5344CB8AC3E}">
        <p14:creationId xmlns:p14="http://schemas.microsoft.com/office/powerpoint/2010/main" val="11334272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о тестів\!!! Учні\925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30" y="2043785"/>
            <a:ext cx="3573868" cy="23810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829694" y="1197546"/>
            <a:ext cx="6816172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Які букви позначають завжди два звуки?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04357" y="1895398"/>
            <a:ext cx="6153251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Яка буква зовсім не позначає звуку?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03874" y="3717826"/>
            <a:ext cx="5785024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Який приголосний завжди м’який?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892231" y="1197546"/>
            <a:ext cx="2376264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Букви </a:t>
            </a:r>
            <a:r>
              <a:rPr lang="uk-UA" sz="2800" b="1" dirty="0">
                <a:solidFill>
                  <a:srgbClr val="FFFF00"/>
                </a:solidFill>
                <a:ea typeface="Times New Roman" pitchFamily="18" charset="0"/>
              </a:rPr>
              <a:t>Ї</a:t>
            </a: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 та </a:t>
            </a:r>
            <a:r>
              <a:rPr lang="uk-UA" sz="2800" b="1" dirty="0">
                <a:solidFill>
                  <a:srgbClr val="FFFF00"/>
                </a:solidFill>
                <a:ea typeface="Times New Roman" pitchFamily="18" charset="0"/>
              </a:rPr>
              <a:t>Щ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098737" y="1911088"/>
            <a:ext cx="463050" cy="58260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Ь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39055" y="2570800"/>
            <a:ext cx="4920928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Які букви вказують м’якість попереднього приголосного?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659983" y="2853775"/>
            <a:ext cx="2016224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є  ю  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я  і  ь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539926" y="3717826"/>
            <a:ext cx="1296269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Звук </a:t>
            </a:r>
            <a:r>
              <a:rPr lang="uk-UA" sz="2800" b="1" dirty="0">
                <a:solidFill>
                  <a:srgbClr val="FFFF00"/>
                </a:solidFill>
                <a:ea typeface="Times New Roman" pitchFamily="18" charset="0"/>
              </a:rPr>
              <a:t>й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49308" y="477466"/>
            <a:ext cx="1011669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Мікрофон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03874" y="4447965"/>
            <a:ext cx="5280968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Коли ставимо апостроф у слові?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049440" y="4463588"/>
            <a:ext cx="5040560" cy="1551744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800" b="1" dirty="0"/>
              <a:t>Апостроф ставимо після твердого приголосного звука </a:t>
            </a:r>
          </a:p>
          <a:p>
            <a:pPr algn="ctr"/>
            <a:r>
              <a:rPr lang="uk-UA" sz="2800" b="1" dirty="0"/>
              <a:t>перед </a:t>
            </a:r>
            <a:r>
              <a:rPr lang="uk-UA" sz="2800" b="1" dirty="0" smtClean="0"/>
              <a:t>буквами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я ю є ї</a:t>
            </a:r>
            <a:endParaRPr lang="uk-UA" sz="2800" b="1" dirty="0" smtClean="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25139" y="5157986"/>
            <a:ext cx="5280968" cy="1075018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Які звуки позначаємо буквами </a:t>
            </a:r>
            <a:r>
              <a:rPr lang="uk-UA" sz="2800" b="1" dirty="0" err="1" smtClean="0">
                <a:solidFill>
                  <a:srgbClr val="FFFF00"/>
                </a:solidFill>
                <a:ea typeface="Times New Roman" pitchFamily="18" charset="0"/>
              </a:rPr>
              <a:t>дж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, </a:t>
            </a:r>
            <a:r>
              <a:rPr lang="uk-UA" sz="2800" b="1" dirty="0" err="1" smtClean="0">
                <a:solidFill>
                  <a:srgbClr val="FFFF00"/>
                </a:solidFill>
                <a:ea typeface="Times New Roman" pitchFamily="18" charset="0"/>
              </a:rPr>
              <a:t>дз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614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411683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5048" y="1220450"/>
            <a:ext cx="6233452" cy="224676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Сьогодні на уроці ми відвідаємо кафе, пригадаємо свої улюблені страви.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 Також ми згадаємо як правильно вимовляти й писати дзвінкі приголосні звуки в кінці слова і складу.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1" y="1220450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Усе для дітей - ZAXID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65" y="3548743"/>
            <a:ext cx="3912566" cy="28509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312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339011" y="1240237"/>
            <a:ext cx="10931248" cy="532935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83624" y="444877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Хвилинка </a:t>
            </a:r>
            <a:r>
              <a:rPr lang="uk-UA" sz="4000" b="1" dirty="0" smtClean="0">
                <a:solidFill>
                  <a:schemeClr val="bg1"/>
                </a:solidFill>
              </a:rPr>
              <a:t>каліграфії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59" y="2021138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6006188" y="1333796"/>
            <a:ext cx="2168537" cy="13295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t="62222" r="29585" b="22778"/>
          <a:stretch/>
        </p:blipFill>
        <p:spPr>
          <a:xfrm>
            <a:off x="1522964" y="3239250"/>
            <a:ext cx="2417775" cy="10289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t="62222" r="29585" b="22778"/>
          <a:stretch/>
        </p:blipFill>
        <p:spPr>
          <a:xfrm>
            <a:off x="4037678" y="3264952"/>
            <a:ext cx="2417775" cy="10289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0" t="78889" r="13395" b="6111"/>
          <a:stretch/>
        </p:blipFill>
        <p:spPr>
          <a:xfrm>
            <a:off x="6830356" y="3251618"/>
            <a:ext cx="1698489" cy="1028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8" r="52782" b="52778"/>
          <a:stretch/>
        </p:blipFill>
        <p:spPr>
          <a:xfrm>
            <a:off x="8618357" y="3613182"/>
            <a:ext cx="2288446" cy="8193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7" r="48058" b="53611"/>
          <a:stretch/>
        </p:blipFill>
        <p:spPr>
          <a:xfrm>
            <a:off x="1104964" y="4292110"/>
            <a:ext cx="2517376" cy="10098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2" r="27610" b="71945"/>
          <a:stretch/>
        </p:blipFill>
        <p:spPr>
          <a:xfrm>
            <a:off x="6668857" y="4591830"/>
            <a:ext cx="3508407" cy="57163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15332" r="34338" b="68001"/>
          <a:stretch/>
        </p:blipFill>
        <p:spPr>
          <a:xfrm>
            <a:off x="3940739" y="4299948"/>
            <a:ext cx="2855640" cy="1143266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3108384" y="5637878"/>
            <a:ext cx="6141094" cy="93171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Прочитай і запиши букви, слова. Склади </a:t>
            </a:r>
            <a:r>
              <a:rPr lang="uk-UA" sz="2800" b="1" dirty="0">
                <a:solidFill>
                  <a:srgbClr val="002060"/>
                </a:solidFill>
              </a:rPr>
              <a:t>речення з одним із слів.</a:t>
            </a:r>
          </a:p>
        </p:txBody>
      </p:sp>
    </p:spTree>
    <p:extLst>
      <p:ext uri="{BB962C8B-B14F-4D97-AF65-F5344CB8AC3E}">
        <p14:creationId xmlns:p14="http://schemas.microsoft.com/office/powerpoint/2010/main" val="10272214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6440" y="385762"/>
            <a:ext cx="10215032" cy="7401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Друзі </a:t>
            </a:r>
            <a:r>
              <a:rPr lang="uk-UA" sz="3600" b="1" dirty="0">
                <a:solidFill>
                  <a:schemeClr val="bg1"/>
                </a:solidFill>
              </a:rPr>
              <a:t>зайшли в одну із львівських </a:t>
            </a:r>
            <a:r>
              <a:rPr lang="uk-UA" sz="3600" b="1" dirty="0" smtClean="0">
                <a:solidFill>
                  <a:schemeClr val="bg1"/>
                </a:solidFill>
              </a:rPr>
              <a:t>їдалень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28" y1="36317" x2="6228" y2="36317"/>
                        <a14:foregroundMark x1="82093" y1="65729" x2="82093" y2="65729"/>
                        <a14:foregroundMark x1="72145" y1="18670" x2="72145" y2="18670"/>
                        <a14:foregroundMark x1="66869" y1="19693" x2="66869" y2="19693"/>
                        <a14:foregroundMark x1="70329" y1="47315" x2="70329" y2="47315"/>
                        <a14:foregroundMark x1="70329" y1="65729" x2="70329" y2="65729"/>
                        <a14:foregroundMark x1="69031" y1="84143" x2="69031" y2="84143"/>
                        <a14:foregroundMark x1="71886" y1="87724" x2="71886" y2="87724"/>
                        <a14:foregroundMark x1="73702" y1="75703" x2="73702" y2="75703"/>
                        <a14:foregroundMark x1="74048" y1="63939" x2="74048" y2="63939"/>
                        <a14:foregroundMark x1="73702" y1="54731" x2="73702" y2="54731"/>
                        <a14:foregroundMark x1="73443" y1="46292" x2="73443" y2="46292"/>
                        <a14:foregroundMark x1="75606" y1="32481" x2="75606" y2="32481"/>
                        <a14:foregroundMark x1="76817" y1="21483" x2="76817" y2="21483"/>
                        <a14:foregroundMark x1="74048" y1="19693" x2="74048" y2="19693"/>
                        <a14:foregroundMark x1="68426" y1="35294" x2="68426" y2="35294"/>
                        <a14:foregroundMark x1="79931" y1="18670" x2="79931" y2="18670"/>
                        <a14:foregroundMark x1="77509" y1="33504" x2="77509" y2="33504"/>
                        <a14:foregroundMark x1="76817" y1="47315" x2="76817" y2="47315"/>
                        <a14:foregroundMark x1="75260" y1="61893" x2="75260" y2="61893"/>
                        <a14:foregroundMark x1="75260" y1="72890" x2="75260" y2="72890"/>
                        <a14:foregroundMark x1="75260" y1="80307" x2="75260" y2="80307"/>
                        <a14:foregroundMark x1="74394" y1="87724" x2="74394" y2="87724"/>
                        <a14:foregroundMark x1="78720" y1="89514" x2="78720" y2="89514"/>
                        <a14:foregroundMark x1="80882" y1="82097" x2="80882" y2="82097"/>
                        <a14:foregroundMark x1="85900" y1="61125" x2="85900" y2="61125"/>
                        <a14:foregroundMark x1="83651" y1="49105" x2="83651" y2="49105"/>
                        <a14:foregroundMark x1="80882" y1="36317" x2="80882" y2="36317"/>
                        <a14:foregroundMark x1="79931" y1="24297" x2="79931" y2="24297"/>
                        <a14:foregroundMark x1="81834" y1="20460" x2="81834" y2="20460"/>
                        <a14:foregroundMark x1="83391" y1="34271" x2="83391" y2="34271"/>
                        <a14:foregroundMark x1="85208" y1="27110" x2="85208" y2="27110"/>
                        <a14:foregroundMark x1="83997" y1="20460" x2="83997" y2="20460"/>
                        <a14:foregroundMark x1="87111" y1="19693" x2="87111" y2="19693"/>
                        <a14:foregroundMark x1="87111" y1="32481" x2="87111" y2="32481"/>
                        <a14:foregroundMark x1="90225" y1="44501" x2="90225" y2="44501"/>
                        <a14:foregroundMark x1="89014" y1="55499" x2="88668" y2="58312"/>
                        <a14:foregroundMark x1="87457" y1="68542" x2="87457" y2="68542"/>
                        <a14:foregroundMark x1="85208" y1="82097" x2="85208" y2="82097"/>
                        <a14:foregroundMark x1="82439" y1="84910" x2="82439" y2="84910"/>
                        <a14:foregroundMark x1="8391" y1="87724" x2="8391" y2="87724"/>
                        <a14:foregroundMark x1="5277" y1="77494" x2="5277" y2="77494"/>
                        <a14:foregroundMark x1="96107" y1="76726" x2="96107" y2="76726"/>
                        <a14:foregroundMark x1="95848" y1="21483" x2="95848" y2="21483"/>
                        <a14:foregroundMark x1="91436" y1="38875" x2="91436" y2="38875"/>
                        <a14:foregroundMark x1="89879" y1="26087" x2="89879" y2="26087"/>
                        <a14:foregroundMark x1="93339" y1="23274" x2="93339" y2="23274"/>
                        <a14:foregroundMark x1="94550" y1="39898" x2="94550" y2="39898"/>
                        <a14:foregroundMark x1="94550" y1="61125" x2="94550" y2="61125"/>
                        <a14:foregroundMark x1="94550" y1="78517" x2="94550" y2="78517"/>
                        <a14:foregroundMark x1="92734" y1="86701" x2="92734" y2="86701"/>
                        <a14:foregroundMark x1="86765" y1="86701" x2="86765" y2="86701"/>
                        <a14:foregroundMark x1="78114" y1="83120" x2="78114" y2="83120"/>
                        <a14:foregroundMark x1="83651" y1="90537" x2="83651" y2="90537"/>
                        <a14:foregroundMark x1="85900" y1="91304" x2="85900" y2="91304"/>
                        <a14:foregroundMark x1="88668" y1="87724" x2="88668" y2="87724"/>
                        <a14:foregroundMark x1="90571" y1="83120" x2="90571" y2="83120"/>
                        <a14:foregroundMark x1="91176" y1="91304" x2="91176" y2="91304"/>
                        <a14:foregroundMark x1="93685" y1="88747" x2="93685" y2="88747"/>
                        <a14:foregroundMark x1="92388" y1="30691" x2="92388" y2="30691"/>
                        <a14:foregroundMark x1="95848" y1="34271" x2="95848" y2="34271"/>
                        <a14:foregroundMark x1="98010" y1="23274" x2="98010" y2="23274"/>
                        <a14:foregroundMark x1="98270" y1="20460" x2="98270" y2="2046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1439" y="1156909"/>
            <a:ext cx="7347064" cy="24872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41" y="2199984"/>
            <a:ext cx="2876399" cy="281949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441" y="1333138"/>
            <a:ext cx="2869838" cy="74019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Їм </a:t>
            </a:r>
            <a:r>
              <a:rPr lang="uk-UA" sz="2400" b="1" dirty="0">
                <a:solidFill>
                  <a:srgbClr val="002060"/>
                </a:solidFill>
              </a:rPr>
              <a:t>подали меню. Прочитай його.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68547" y="3644554"/>
            <a:ext cx="2865324" cy="119756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Які слова меню тобі не зрозумілі? 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Знайди </a:t>
            </a:r>
            <a:r>
              <a:rPr lang="uk-UA" sz="2400" b="1" dirty="0">
                <a:solidFill>
                  <a:srgbClr val="002060"/>
                </a:solidFill>
              </a:rPr>
              <a:t>їх у довідці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6656" y="3476209"/>
            <a:ext cx="4431848" cy="2555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      </a:t>
            </a:r>
            <a:r>
              <a:rPr lang="uk-UA" sz="3200" b="1" dirty="0">
                <a:solidFill>
                  <a:srgbClr val="FFFF00"/>
                </a:solidFill>
              </a:rPr>
              <a:t>Довідка</a:t>
            </a:r>
            <a:r>
              <a:rPr lang="uk-UA" sz="3200" b="1" dirty="0">
                <a:solidFill>
                  <a:schemeClr val="bg1"/>
                </a:solidFill>
              </a:rPr>
              <a:t>: </a:t>
            </a:r>
            <a:r>
              <a:rPr lang="uk-UA" sz="3200" b="1" dirty="0" err="1">
                <a:solidFill>
                  <a:schemeClr val="bg1"/>
                </a:solidFill>
              </a:rPr>
              <a:t>зупа</a:t>
            </a:r>
            <a:r>
              <a:rPr lang="uk-UA" sz="3200" b="1" dirty="0">
                <a:solidFill>
                  <a:schemeClr val="bg1"/>
                </a:solidFill>
              </a:rPr>
              <a:t> — суп,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палюшки — галушки</a:t>
            </a:r>
            <a:r>
              <a:rPr lang="en-US" sz="3200" b="1" dirty="0">
                <a:solidFill>
                  <a:schemeClr val="bg1"/>
                </a:solidFill>
              </a:rPr>
              <a:t>,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err="1">
                <a:solidFill>
                  <a:schemeClr val="bg1"/>
                </a:solidFill>
              </a:rPr>
              <a:t>тертюхи</a:t>
            </a:r>
            <a:r>
              <a:rPr lang="en-US" sz="3200" b="1" dirty="0">
                <a:solidFill>
                  <a:schemeClr val="bg1"/>
                </a:solidFill>
              </a:rPr>
              <a:t> — </a:t>
            </a:r>
            <a:r>
              <a:rPr lang="uk-UA" sz="3200" b="1" dirty="0">
                <a:solidFill>
                  <a:schemeClr val="bg1"/>
                </a:solidFill>
              </a:rPr>
              <a:t>деруни,</a:t>
            </a:r>
          </a:p>
          <a:p>
            <a:pPr algn="ctr"/>
            <a:r>
              <a:rPr lang="uk-UA" sz="3200" b="1" dirty="0" err="1">
                <a:solidFill>
                  <a:schemeClr val="bg1"/>
                </a:solidFill>
              </a:rPr>
              <a:t>штрудель</a:t>
            </a:r>
            <a:r>
              <a:rPr lang="uk-UA" sz="3200" b="1" dirty="0">
                <a:solidFill>
                  <a:schemeClr val="bg1"/>
                </a:solidFill>
              </a:rPr>
              <a:t> — рулет,</a:t>
            </a:r>
          </a:p>
          <a:p>
            <a:pPr algn="ctr"/>
            <a:r>
              <a:rPr lang="uk-UA" sz="3200" b="1" dirty="0" err="1">
                <a:solidFill>
                  <a:schemeClr val="bg1"/>
                </a:solidFill>
              </a:rPr>
              <a:t>пляцок</a:t>
            </a:r>
            <a:r>
              <a:rPr lang="uk-UA" sz="3200" b="1" dirty="0">
                <a:solidFill>
                  <a:schemeClr val="bg1"/>
                </a:solidFill>
              </a:rPr>
              <a:t> — торт. 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2757620">
            <a:off x="9392354" y="3501765"/>
            <a:ext cx="62403" cy="136291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2757620">
            <a:off x="8649736" y="4435203"/>
            <a:ext cx="62403" cy="136291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2757620">
            <a:off x="10661098" y="4002962"/>
            <a:ext cx="62403" cy="136291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2757620">
            <a:off x="8207144" y="5453689"/>
            <a:ext cx="62403" cy="136291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2757620">
            <a:off x="7955194" y="4002964"/>
            <a:ext cx="62403" cy="136291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2757620">
            <a:off x="8144296" y="4983504"/>
            <a:ext cx="62403" cy="136291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42453" y="5194453"/>
            <a:ext cx="5791417" cy="83689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>
                <a:solidFill>
                  <a:srgbClr val="002060"/>
                </a:solidFill>
              </a:rPr>
              <a:t>Які страви з меню </a:t>
            </a:r>
            <a:r>
              <a:rPr lang="uk-UA" sz="2400" b="1" dirty="0" smtClean="0">
                <a:solidFill>
                  <a:srgbClr val="002060"/>
                </a:solidFill>
              </a:rPr>
              <a:t>тобі хотілось би </a:t>
            </a:r>
            <a:r>
              <a:rPr lang="uk-UA" sz="2400" b="1" dirty="0">
                <a:solidFill>
                  <a:srgbClr val="002060"/>
                </a:solidFill>
              </a:rPr>
              <a:t>скуштувати? </a:t>
            </a:r>
          </a:p>
        </p:txBody>
      </p:sp>
    </p:spTree>
    <p:extLst>
      <p:ext uri="{BB962C8B-B14F-4D97-AF65-F5344CB8AC3E}">
        <p14:creationId xmlns:p14="http://schemas.microsoft.com/office/powerpoint/2010/main" val="25509315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0629" y="351391"/>
            <a:ext cx="10632678" cy="1301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Пограй </a:t>
            </a:r>
            <a:r>
              <a:rPr lang="uk-UA" sz="2800" b="1" dirty="0">
                <a:solidFill>
                  <a:schemeClr val="bg1"/>
                </a:solidFill>
              </a:rPr>
              <a:t>із сусідом/сусідкою по парті у «Відлуння»: хтось вимовляє дзвінкий приголосний звук, а хтось відгукується, вимовляючи парний йому глухий. Скористайтесь таблицею. 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125008" y="2343393"/>
            <a:ext cx="9269889" cy="1570023"/>
            <a:chOff x="956867" y="3377807"/>
            <a:chExt cx="10126660" cy="1569660"/>
          </a:xfrm>
        </p:grpSpPr>
        <p:sp>
          <p:nvSpPr>
            <p:cNvPr id="21" name="TextBox 20"/>
            <p:cNvSpPr txBox="1"/>
            <p:nvPr/>
          </p:nvSpPr>
          <p:spPr>
            <a:xfrm>
              <a:off x="956867" y="3377807"/>
              <a:ext cx="10126660" cy="15696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б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д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д</a:t>
              </a:r>
              <a:r>
                <a:rPr lang="en-US" sz="3200" b="1" dirty="0">
                  <a:solidFill>
                    <a:schemeClr val="bg1"/>
                  </a:solidFill>
                </a:rPr>
                <a:t>’]</a:t>
              </a:r>
              <a:r>
                <a:rPr lang="uk-UA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uk-UA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з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з</a:t>
              </a:r>
              <a:r>
                <a:rPr lang="en-US" sz="3200" b="1" dirty="0">
                  <a:solidFill>
                    <a:schemeClr val="bg1"/>
                  </a:solidFill>
                </a:rPr>
                <a:t>’]</a:t>
              </a:r>
              <a:r>
                <a:rPr lang="uk-UA" sz="3200" b="1" dirty="0">
                  <a:solidFill>
                    <a:schemeClr val="bg1"/>
                  </a:solidFill>
                </a:rPr>
                <a:t> 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ж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г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ґ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 err="1">
                  <a:solidFill>
                    <a:schemeClr val="bg1"/>
                  </a:solidFill>
                </a:rPr>
                <a:t>д͡ж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 err="1">
                  <a:solidFill>
                    <a:schemeClr val="bg1"/>
                  </a:solidFill>
                </a:rPr>
                <a:t>д͡з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 err="1">
                  <a:solidFill>
                    <a:schemeClr val="bg1"/>
                  </a:solidFill>
                </a:rPr>
                <a:t>д͡з</a:t>
              </a:r>
              <a:r>
                <a:rPr lang="en-US" sz="3200" b="1" dirty="0">
                  <a:solidFill>
                    <a:schemeClr val="bg1"/>
                  </a:solidFill>
                </a:rPr>
                <a:t>’]</a:t>
              </a:r>
              <a:endParaRPr lang="uk-UA" sz="3200" b="1" dirty="0">
                <a:solidFill>
                  <a:schemeClr val="bg1"/>
                </a:solidFill>
              </a:endParaRPr>
            </a:p>
            <a:p>
              <a:endParaRPr lang="uk-UA" sz="3200" b="1" dirty="0">
                <a:solidFill>
                  <a:schemeClr val="bg1"/>
                </a:solidFill>
              </a:endParaRP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п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т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т</a:t>
              </a:r>
              <a:r>
                <a:rPr lang="en-US" sz="3200" b="1" dirty="0">
                  <a:solidFill>
                    <a:schemeClr val="bg1"/>
                  </a:solidFill>
                </a:rPr>
                <a:t>’]</a:t>
              </a:r>
              <a:r>
                <a:rPr lang="uk-UA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</a:rPr>
                <a:t>  [</a:t>
              </a:r>
              <a:r>
                <a:rPr lang="uk-UA" sz="3200" b="1" dirty="0">
                  <a:solidFill>
                    <a:schemeClr val="bg1"/>
                  </a:solidFill>
                </a:rPr>
                <a:t>с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с</a:t>
              </a:r>
              <a:r>
                <a:rPr lang="en-US" sz="3200" b="1" dirty="0">
                  <a:solidFill>
                    <a:schemeClr val="bg1"/>
                  </a:solidFill>
                </a:rPr>
                <a:t>’]</a:t>
              </a:r>
              <a:r>
                <a:rPr lang="uk-UA" sz="3200" b="1" dirty="0">
                  <a:solidFill>
                    <a:schemeClr val="bg1"/>
                  </a:solidFill>
                </a:rPr>
                <a:t>  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ш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х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к</a:t>
              </a:r>
              <a:r>
                <a:rPr lang="en-US" sz="3200" b="1" dirty="0">
                  <a:solidFill>
                    <a:schemeClr val="bg1"/>
                  </a:solidFill>
                </a:rPr>
                <a:t>’]</a:t>
              </a:r>
              <a:r>
                <a:rPr lang="uk-UA" sz="3200" b="1" dirty="0">
                  <a:solidFill>
                    <a:schemeClr val="bg1"/>
                  </a:solidFill>
                </a:rPr>
                <a:t> 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ч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</a:t>
              </a:r>
              <a:r>
                <a:rPr lang="en-US" sz="3200" b="1" dirty="0">
                  <a:solidFill>
                    <a:schemeClr val="bg1"/>
                  </a:solidFill>
                </a:rPr>
                <a:t>  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ц</a:t>
              </a:r>
              <a:r>
                <a:rPr lang="en-US" sz="3200" b="1" dirty="0">
                  <a:solidFill>
                    <a:schemeClr val="bg1"/>
                  </a:solidFill>
                </a:rPr>
                <a:t>]</a:t>
              </a:r>
              <a:r>
                <a:rPr lang="uk-UA" sz="3200" b="1" dirty="0">
                  <a:solidFill>
                    <a:schemeClr val="bg1"/>
                  </a:solidFill>
                </a:rPr>
                <a:t>  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uk-UA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</a:rPr>
                <a:t>[</a:t>
              </a:r>
              <a:r>
                <a:rPr lang="uk-UA" sz="3200" b="1" dirty="0">
                  <a:solidFill>
                    <a:schemeClr val="bg1"/>
                  </a:solidFill>
                </a:rPr>
                <a:t>ц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’]</a:t>
              </a:r>
              <a:endParaRPr lang="uk-UA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H="1">
              <a:off x="1313085" y="3917659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>
              <a:off x="2087143" y="3866875"/>
              <a:ext cx="2345" cy="65361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>
              <a:off x="2882854" y="3861218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3771603" y="3881014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H="1">
              <a:off x="4652570" y="3892265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5509087" y="3893769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>
              <a:off x="6420697" y="3908940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>
              <a:off x="7248347" y="3895760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>
              <a:off x="8165048" y="3928848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>
              <a:off x="9297503" y="3948787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>
              <a:off x="10444323" y="3912063"/>
              <a:ext cx="3092" cy="6028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014369" y="1758485"/>
            <a:ext cx="7684768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Парні дзвінкі і глухі приголосні звуки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6391" y="3913419"/>
            <a:ext cx="7662747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Приголосні звуки, які не утворюють пар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27826" y="4519859"/>
            <a:ext cx="7662747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[</a:t>
            </a:r>
            <a:r>
              <a:rPr lang="uk-UA" sz="3200" b="1" dirty="0">
                <a:solidFill>
                  <a:schemeClr val="bg1"/>
                </a:solidFill>
              </a:rPr>
              <a:t>в</a:t>
            </a:r>
            <a:r>
              <a:rPr lang="en-US" sz="3200" b="1" dirty="0">
                <a:solidFill>
                  <a:schemeClr val="bg1"/>
                </a:solidFill>
              </a:rPr>
              <a:t>]</a:t>
            </a:r>
            <a:r>
              <a:rPr lang="uk-UA" sz="3200" b="1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</a:rPr>
              <a:t>[</a:t>
            </a:r>
            <a:r>
              <a:rPr lang="uk-UA" sz="3200" b="1" dirty="0">
                <a:solidFill>
                  <a:schemeClr val="bg1"/>
                </a:solidFill>
              </a:rPr>
              <a:t>л</a:t>
            </a:r>
            <a:r>
              <a:rPr lang="en-US" sz="3200" b="1" dirty="0">
                <a:solidFill>
                  <a:schemeClr val="bg1"/>
                </a:solidFill>
              </a:rPr>
              <a:t>]</a:t>
            </a:r>
            <a:r>
              <a:rPr lang="uk-UA" sz="3200" b="1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</a:rPr>
              <a:t>[</a:t>
            </a:r>
            <a:r>
              <a:rPr lang="uk-UA" sz="3200" b="1" dirty="0">
                <a:solidFill>
                  <a:schemeClr val="bg1"/>
                </a:solidFill>
              </a:rPr>
              <a:t>л</a:t>
            </a:r>
            <a:r>
              <a:rPr lang="en-US" sz="3200" b="1" dirty="0">
                <a:solidFill>
                  <a:schemeClr val="bg1"/>
                </a:solidFill>
              </a:rPr>
              <a:t>’]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[</a:t>
            </a:r>
            <a:r>
              <a:rPr lang="uk-UA" sz="3200" b="1" dirty="0">
                <a:solidFill>
                  <a:schemeClr val="bg1"/>
                </a:solidFill>
              </a:rPr>
              <a:t>м</a:t>
            </a:r>
            <a:r>
              <a:rPr lang="en-US" sz="3200" b="1" dirty="0">
                <a:solidFill>
                  <a:schemeClr val="bg1"/>
                </a:solidFill>
              </a:rPr>
              <a:t>]</a:t>
            </a:r>
            <a:r>
              <a:rPr lang="uk-UA" sz="3200" b="1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</a:rPr>
              <a:t>[</a:t>
            </a:r>
            <a:r>
              <a:rPr lang="uk-UA" sz="3200" b="1" dirty="0">
                <a:solidFill>
                  <a:schemeClr val="bg1"/>
                </a:solidFill>
              </a:rPr>
              <a:t>н</a:t>
            </a:r>
            <a:r>
              <a:rPr lang="en-US" sz="3200" b="1" dirty="0">
                <a:solidFill>
                  <a:schemeClr val="bg1"/>
                </a:solidFill>
              </a:rPr>
              <a:t>]</a:t>
            </a:r>
            <a:r>
              <a:rPr lang="uk-UA" sz="3200" b="1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</a:rPr>
              <a:t>[</a:t>
            </a:r>
            <a:r>
              <a:rPr lang="uk-UA" sz="3200" b="1" dirty="0">
                <a:solidFill>
                  <a:schemeClr val="bg1"/>
                </a:solidFill>
              </a:rPr>
              <a:t>н</a:t>
            </a:r>
            <a:r>
              <a:rPr lang="en-US" sz="3200" b="1" dirty="0">
                <a:solidFill>
                  <a:schemeClr val="bg1"/>
                </a:solidFill>
              </a:rPr>
              <a:t>’]</a:t>
            </a:r>
            <a:r>
              <a:rPr lang="uk-UA" sz="3200" b="1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</a:rPr>
              <a:t>[</a:t>
            </a:r>
            <a:r>
              <a:rPr lang="uk-UA" sz="3200" b="1" dirty="0">
                <a:solidFill>
                  <a:schemeClr val="bg1"/>
                </a:solidFill>
              </a:rPr>
              <a:t>й</a:t>
            </a:r>
            <a:r>
              <a:rPr lang="en-US" sz="3200" b="1" dirty="0">
                <a:solidFill>
                  <a:schemeClr val="bg1"/>
                </a:solidFill>
              </a:rPr>
              <a:t>]</a:t>
            </a:r>
            <a:r>
              <a:rPr lang="uk-UA" sz="3200" b="1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</a:rPr>
              <a:t>[</a:t>
            </a:r>
            <a:r>
              <a:rPr lang="uk-UA" sz="3200" b="1" dirty="0">
                <a:solidFill>
                  <a:schemeClr val="bg1"/>
                </a:solidFill>
              </a:rPr>
              <a:t>р</a:t>
            </a:r>
            <a:r>
              <a:rPr lang="en-US" sz="3200" b="1" dirty="0">
                <a:solidFill>
                  <a:schemeClr val="bg1"/>
                </a:solidFill>
              </a:rPr>
              <a:t>]</a:t>
            </a:r>
            <a:r>
              <a:rPr lang="uk-UA" sz="3200" b="1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</a:rPr>
              <a:t>[</a:t>
            </a:r>
            <a:r>
              <a:rPr lang="uk-UA" sz="3200" b="1" dirty="0">
                <a:solidFill>
                  <a:schemeClr val="bg1"/>
                </a:solidFill>
              </a:rPr>
              <a:t>р</a:t>
            </a:r>
            <a:r>
              <a:rPr lang="en-US" sz="3200" b="1" dirty="0">
                <a:solidFill>
                  <a:schemeClr val="bg1"/>
                </a:solidFill>
              </a:rPr>
              <a:t>’]</a:t>
            </a:r>
            <a:r>
              <a:rPr lang="uk-UA" sz="3200" b="1" dirty="0">
                <a:solidFill>
                  <a:schemeClr val="bg1"/>
                </a:solidFill>
              </a:rPr>
              <a:t>   </a:t>
            </a:r>
            <a:r>
              <a:rPr lang="uk-UA" sz="3200" b="1" dirty="0" smtClean="0">
                <a:solidFill>
                  <a:schemeClr val="bg1"/>
                </a:solidFill>
              </a:rPr>
              <a:t>-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7968" y="2447422"/>
            <a:ext cx="1745449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Дзвінкі: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7968" y="3328508"/>
            <a:ext cx="1745449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Глухі: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59053" y="4519859"/>
            <a:ext cx="1667221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Дзвінкі: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59053" y="5104769"/>
            <a:ext cx="9375830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Глухі:         </a:t>
            </a:r>
            <a:r>
              <a:rPr lang="uk-UA" sz="3200" b="1" dirty="0">
                <a:solidFill>
                  <a:schemeClr val="bg1"/>
                </a:solidFill>
              </a:rPr>
              <a:t>-       -       -        -       -       -        -       -       -    </a:t>
            </a:r>
            <a:r>
              <a:rPr lang="en-US" sz="3200" b="1" dirty="0">
                <a:solidFill>
                  <a:schemeClr val="bg1"/>
                </a:solidFill>
              </a:rPr>
              <a:t>[</a:t>
            </a:r>
            <a:r>
              <a:rPr lang="uk-UA" sz="3200" b="1" dirty="0">
                <a:solidFill>
                  <a:schemeClr val="bg1"/>
                </a:solidFill>
              </a:rPr>
              <a:t>ф</a:t>
            </a:r>
            <a:r>
              <a:rPr lang="en-US" sz="3200" b="1" dirty="0">
                <a:solidFill>
                  <a:schemeClr val="bg1"/>
                </a:solidFill>
              </a:rPr>
              <a:t>]</a:t>
            </a:r>
            <a:r>
              <a:rPr lang="uk-UA" sz="3200" b="1" dirty="0">
                <a:solidFill>
                  <a:schemeClr val="bg1"/>
                </a:solidFill>
              </a:rPr>
              <a:t>     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59053" y="5683409"/>
            <a:ext cx="10004254" cy="8772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Знайди </a:t>
            </a:r>
            <a:r>
              <a:rPr lang="uk-UA" sz="2400" b="1" dirty="0" smtClean="0">
                <a:solidFill>
                  <a:srgbClr val="002060"/>
                </a:solidFill>
              </a:rPr>
              <a:t>в </a:t>
            </a:r>
            <a:r>
              <a:rPr lang="uk-UA" sz="2400" b="1" dirty="0">
                <a:solidFill>
                  <a:srgbClr val="002060"/>
                </a:solidFill>
              </a:rPr>
              <a:t>таблиці дзвінкі приголосні звуки, які не мають парних глухих? Вимов їх. Який глухий не має парного дзвінкого? </a:t>
            </a:r>
          </a:p>
        </p:txBody>
      </p:sp>
    </p:spTree>
    <p:extLst>
      <p:ext uri="{BB962C8B-B14F-4D97-AF65-F5344CB8AC3E}">
        <p14:creationId xmlns:p14="http://schemas.microsoft.com/office/powerpoint/2010/main" val="3837718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941</Words>
  <Application>Microsoft Office PowerPoint</Application>
  <PresentationFormat>Произвольный</PresentationFormat>
  <Paragraphs>141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Правильно вимовляю дзвінкі приголосні звуки в кінці слова і складу</vt:lpstr>
      <vt:lpstr>Налаштування на урок</vt:lpstr>
      <vt:lpstr>Презентация PowerPoint</vt:lpstr>
      <vt:lpstr>Мікрофон</vt:lpstr>
      <vt:lpstr>Мікрофон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30</cp:revision>
  <dcterms:created xsi:type="dcterms:W3CDTF">2025-08-27T14:01:18Z</dcterms:created>
  <dcterms:modified xsi:type="dcterms:W3CDTF">2025-09-08T18:44:29Z</dcterms:modified>
</cp:coreProperties>
</file>