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82" r:id="rId2"/>
    <p:sldId id="284" r:id="rId3"/>
    <p:sldId id="315" r:id="rId4"/>
    <p:sldId id="326" r:id="rId5"/>
    <p:sldId id="302" r:id="rId6"/>
    <p:sldId id="321" r:id="rId7"/>
    <p:sldId id="307" r:id="rId8"/>
    <p:sldId id="322" r:id="rId9"/>
    <p:sldId id="308" r:id="rId10"/>
    <p:sldId id="327" r:id="rId11"/>
    <p:sldId id="309" r:id="rId12"/>
    <p:sldId id="328" r:id="rId13"/>
    <p:sldId id="329" r:id="rId14"/>
    <p:sldId id="331" r:id="rId15"/>
    <p:sldId id="330" r:id="rId16"/>
    <p:sldId id="332" r:id="rId17"/>
    <p:sldId id="319" r:id="rId18"/>
    <p:sldId id="333" r:id="rId19"/>
    <p:sldId id="334" r:id="rId20"/>
    <p:sldId id="312" r:id="rId21"/>
    <p:sldId id="320" r:id="rId22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156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5305" y="909514"/>
            <a:ext cx="9058721" cy="19389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Характеристика головного персонажа твору. Меґан Мак Доналд «Джуді знайомиться з новим учителем» 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68094" y="3645818"/>
            <a:ext cx="3905931" cy="214576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1.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Здрастуй, рідна школо і мій третій клас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4610"/>
          <a:stretch/>
        </p:blipFill>
        <p:spPr bwMode="auto">
          <a:xfrm>
            <a:off x="1515304" y="2997746"/>
            <a:ext cx="3116889" cy="2952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0323" y="474105"/>
            <a:ext cx="9722698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Перевіряємо</a:t>
            </a:r>
            <a:r>
              <a:rPr lang="ru-RU" sz="3600" b="1" dirty="0"/>
              <a:t> розуміння </a:t>
            </a:r>
            <a:r>
              <a:rPr lang="ru-RU" sz="3600" b="1" dirty="0" err="1"/>
              <a:t>фразеологізмів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r="13491"/>
          <a:stretch/>
        </p:blipFill>
        <p:spPr bwMode="auto">
          <a:xfrm>
            <a:off x="763439" y="1329232"/>
            <a:ext cx="2674140" cy="418879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71751" y="1413570"/>
            <a:ext cx="792088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Встав не з </a:t>
            </a:r>
            <a:r>
              <a:rPr lang="ru-RU" sz="3200" b="1" dirty="0" err="1">
                <a:solidFill>
                  <a:srgbClr val="FFFF00"/>
                </a:solidFill>
              </a:rPr>
              <a:t>тієї</a:t>
            </a:r>
            <a:r>
              <a:rPr lang="ru-RU" sz="3200" b="1" dirty="0">
                <a:solidFill>
                  <a:srgbClr val="FFFF00"/>
                </a:solidFill>
              </a:rPr>
              <a:t> ноги </a:t>
            </a:r>
            <a:r>
              <a:rPr lang="ru-RU" sz="3200" b="1" dirty="0"/>
              <a:t>— в поганому </a:t>
            </a:r>
            <a:r>
              <a:rPr lang="ru-RU" sz="3200" b="1" dirty="0" err="1"/>
              <a:t>настрої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>
                <a:solidFill>
                  <a:srgbClr val="FFFF00"/>
                </a:solidFill>
              </a:rPr>
              <a:t>Аж </a:t>
            </a:r>
            <a:r>
              <a:rPr lang="ru-RU" sz="3200" b="1" dirty="0" err="1">
                <a:solidFill>
                  <a:srgbClr val="FFFF00"/>
                </a:solidFill>
              </a:rPr>
              <a:t>ліг</a:t>
            </a:r>
            <a:r>
              <a:rPr lang="ru-RU" sz="3200" b="1" dirty="0">
                <a:solidFill>
                  <a:srgbClr val="FFFF00"/>
                </a:solidFill>
              </a:rPr>
              <a:t> від </a:t>
            </a:r>
            <a:r>
              <a:rPr lang="ru-RU" sz="3200" b="1" dirty="0" err="1">
                <a:solidFill>
                  <a:srgbClr val="FFFF00"/>
                </a:solidFill>
              </a:rPr>
              <a:t>сміху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засміявся</a:t>
            </a:r>
            <a:r>
              <a:rPr lang="ru-RU" sz="3200" b="1" dirty="0"/>
              <a:t>, зареготав. </a:t>
            </a:r>
            <a:r>
              <a:rPr lang="ru-RU" sz="3200" b="1" dirty="0" err="1">
                <a:solidFill>
                  <a:srgbClr val="FFFF00"/>
                </a:solidFill>
              </a:rPr>
              <a:t>Пристати</a:t>
            </a:r>
            <a:r>
              <a:rPr lang="ru-RU" sz="3200" b="1" dirty="0">
                <a:solidFill>
                  <a:srgbClr val="FFFF00"/>
                </a:solidFill>
              </a:rPr>
              <a:t> на </a:t>
            </a:r>
            <a:r>
              <a:rPr lang="ru-RU" sz="3200" b="1" dirty="0" err="1">
                <a:solidFill>
                  <a:srgbClr val="FFFF00"/>
                </a:solidFill>
              </a:rPr>
              <a:t>цю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пропозицію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/>
              <a:t>— </a:t>
            </a:r>
            <a:r>
              <a:rPr lang="ru-RU" sz="3200" b="1" dirty="0" err="1"/>
              <a:t>погодитися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>
                <a:solidFill>
                  <a:srgbClr val="FFFF00"/>
                </a:solidFill>
              </a:rPr>
              <a:t>Ти </a:t>
            </a:r>
            <a:r>
              <a:rPr lang="ru-RU" sz="3200" b="1" dirty="0" err="1">
                <a:solidFill>
                  <a:srgbClr val="FFFF00"/>
                </a:solidFill>
              </a:rPr>
              <a:t>сьогодні</a:t>
            </a:r>
            <a:r>
              <a:rPr lang="ru-RU" sz="3200" b="1" dirty="0">
                <a:solidFill>
                  <a:srgbClr val="FFFF00"/>
                </a:solidFill>
              </a:rPr>
              <a:t> не в </a:t>
            </a:r>
            <a:r>
              <a:rPr lang="ru-RU" sz="3200" b="1" dirty="0" err="1">
                <a:solidFill>
                  <a:srgbClr val="FFFF00"/>
                </a:solidFill>
              </a:rPr>
              <a:t>гуморі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/>
              <a:t>— без настрою, </a:t>
            </a:r>
            <a:r>
              <a:rPr lang="ru-RU" sz="3200" b="1" dirty="0" err="1"/>
              <a:t>засмучений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err="1" smtClean="0">
                <a:solidFill>
                  <a:srgbClr val="FFFF00"/>
                </a:solidFill>
              </a:rPr>
              <a:t>Махаючи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руками, як </a:t>
            </a:r>
            <a:r>
              <a:rPr lang="ru-RU" sz="3200" b="1" dirty="0" err="1">
                <a:solidFill>
                  <a:srgbClr val="FFFF00"/>
                </a:solidFill>
              </a:rPr>
              <a:t>вітряками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/>
              <a:t>— порівняння.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53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7775" y="1125538"/>
            <a:ext cx="7776864" cy="526297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Коли Джуді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Муді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підходила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до свого 3-«Т», там стояв її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вчитель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пан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Тодд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запрошував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усіх до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класу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     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Клас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будь ласка,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повісьте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рюкзаки на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гачки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покладіть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сумочки з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обідами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полички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— сказав пан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Тодд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Розпочався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урок. Пан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Тодд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повернувся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обличчям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класу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На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дошці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великими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літерами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було написано: ВЕЛЕТЕНСЬКА СИРНА ПІЦА.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Велетенська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сирна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піца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— це на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обід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 — запитала Джуді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405458"/>
            <a:ext cx="10188745" cy="57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Меґан МАК ДОНАЛД «Джуді Муді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Преподаватель вектор 11 Клипарт | Бесплатны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178" y="1125538"/>
            <a:ext cx="3096027" cy="465068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5 judy Moody Was In A Mood Not A Good Mood A Bad Mood PNG clipart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" b="97739" l="10000" r="61935">
                        <a14:foregroundMark x1="24516" y1="89950" x2="24516" y2="89950"/>
                        <a14:backgroundMark x1="55161" y1="26131" x2="55161" y2="26131"/>
                        <a14:backgroundMark x1="57097" y1="22864" x2="57097" y2="22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3" r="33898"/>
          <a:stretch/>
        </p:blipFill>
        <p:spPr bwMode="auto">
          <a:xfrm>
            <a:off x="2231321" y="2648911"/>
            <a:ext cx="1350370" cy="328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401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3559" y="981522"/>
            <a:ext cx="10009112" cy="569386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— Це для словотвору, — пан 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Тодд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підніс палець до губ, ніби це був секрет. — Ви побачите. — Візьміть аркуш паперу і запишіть п’ять різних слів, захованих у написі на дошці, — ВЕЛЕТЕНСЬКА СИРНА ПІЦА. </a:t>
            </a:r>
          </a:p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 Джуді взяла коробку новеньких «буркотливих» олівців, розмальованих скаженими мордочками. «Буркотливі олівці — для абсолютно різних настроїв, — писалося на пакунку. </a:t>
            </a:r>
          </a:p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Чи ви коли-небудь бачили олівець, який виглядає так, ніби вранці встав не з тієї ноги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?».</a:t>
            </a:r>
          </a:p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Чудово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! Нові «буркотливі» олівці допомагали їй думати. Вона знайшла слово ЛІКАР, ЛИЦАР, ВАТА, заховані в написі пана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Тодда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 Та замість них написала: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1. Ні. 2. Ні. 3. Ні. 4. Ні. 5. Ні.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405458"/>
            <a:ext cx="10188745" cy="57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Меґан МАК ДОНАЛД «Джуді Муді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5 judy Moody Was In A Mood Not A Good Mood A Bad Mood PNG clipart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" b="97739" l="10000" r="61935">
                        <a14:foregroundMark x1="24516" y1="89950" x2="24516" y2="89950"/>
                        <a14:backgroundMark x1="55161" y1="26131" x2="55161" y2="26131"/>
                        <a14:backgroundMark x1="57097" y1="22864" x2="57097" y2="22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3" r="33898"/>
          <a:stretch/>
        </p:blipFill>
        <p:spPr bwMode="auto">
          <a:xfrm>
            <a:off x="261326" y="1125538"/>
            <a:ext cx="1584176" cy="38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76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7575" y="1125538"/>
            <a:ext cx="9865096" cy="526297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Хто хоче прочитати класу свої п’ять слів? — запитав пан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Тодд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Джуді підняла руку.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— Джуді?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— НІ, НІ, НІ, НІ, НІ! — виголосила Джуді.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— Це одне слово. А треба ще чотири. Піди й напиши їх на дошці.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Джуді Муді не написала ЛІКАР, ЛИЦАР і ВАТА. Замість цього написала ЛИС і ТІНЬ.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— А як щодо слова ЛИСТЯ? — запитав Рокі.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— У нас немає літери «Я», — відповів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Френк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Перл. ВЕЛЕТ — написала Джуді.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405458"/>
            <a:ext cx="10188745" cy="57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Меґан МАК ДОНАЛД «Джуді Муді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api.starylev.com.ua/storage/files/article/judy_mood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8" r="11815"/>
          <a:stretch/>
        </p:blipFill>
        <p:spPr bwMode="auto">
          <a:xfrm>
            <a:off x="432000" y="1819649"/>
            <a:ext cx="1849135" cy="243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95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9663" y="1015255"/>
            <a:ext cx="9073007" cy="569386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Ще одне слово, — нагадав пан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Тодд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 ПІТ — написала Джуді.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Чи можеш ти  скласти речення з будь-яким із цих слів? — запитав пан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Тодд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Лис побачив тінь велета і спітнів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Увесь клас аж ліг від сміху. А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Френк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так сміявся, що й закашлявся.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— Ти сьогодні не в гуморі? — запитав пан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Тодд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—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Гррр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, — відповіла Джуді Муді.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— Це дуже недобре, — сказав пан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Тодд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 — А я якраз хотів запитати, хто хоче піти до секретарки й забрати піцу. Це сюрприз із нагоди початку нового навчального року.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405458"/>
            <a:ext cx="10188745" cy="57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Меґан МАК ДОНАЛД «Джуді Муді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12-13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Джуді Муді була в настрої. Не хороший настрій. поганий настрій. Джуді Муді, дівчина-детектив Джуді Муді Серіал Малюнок Джуді Муді Найкраща настрій коли-небудь книжка-розмальовка та заняття, книга,  png 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3" y="1461912"/>
            <a:ext cx="2415111" cy="29759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87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1551" y="1015255"/>
            <a:ext cx="10081120" cy="569386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Піца? Піца! Справді? — клас збуджено гудів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/>
              <a:t>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Джуді Муді хотіла піти по піцу. Вона хотіла відкрити коробку. Хотіла отримати маленький триногий пластмасовий столик, який притримував верхню частину коробки, щоб вона не приклеїлася до піци.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— Тож хто сьогодні хоче забрати піцу? — запитав пан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Тодд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— Я! — закричала Джуді.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— Я! Я! Я! Я! Я! — хором кричав увесь клас, махаючи в повітрі руками, як вітряками.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Рокі мовчки підняв руку.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— Рокі, чи не принесеш ти нам піцу?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— Звісно, принесу! — відповів Рокі.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—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Везунчик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! — сказала Джуді.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405458"/>
            <a:ext cx="10188745" cy="57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Меґан МАК ДОНАЛД «Джуді Муді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D:\3 клас\02 ЧИТАННЯ\1 Савченко уроки\1 Школа\006-Меґан Мак Доналд «Джуді знайомиться з учителем»\2025-09-09_191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9" y="1200943"/>
            <a:ext cx="1576772" cy="20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20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414" y="1015255"/>
            <a:ext cx="10799257" cy="569386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 Коли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Рокі повернувся з піцою, клас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затих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 Усі жували малесенькі квадратики сирної піци й слухали, як пан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Тодд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читає оповідку про пса, який їв піцу з ковбасою.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Коли він закінчив читати, Джуді запитала: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— Пане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Тодд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, чи можу я подивитися на ваш маленький столик для піци?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— Ця штука таки схожа на мініатюрний* столик. Хоча раніше я цього не помічав. 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— Я колекціоную їх, — сказала Джуді.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Ось що я тобі скажу, — почав пан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Тодд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 — Ця річ — твоя, якщо завтра  прийдеш у доброму гуморі. Як думаєш, ти можеш пристати на цю пропозицію? 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— Так, пане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Тодд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! — вигукнула Джуді. — Так, так, так, так, ТАК! </a:t>
            </a:r>
            <a:endParaRPr lang="uk-UA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405458"/>
            <a:ext cx="10188745" cy="57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Меґан МАК ДОНАЛД «Джуді Муді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8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81538"/>
            <a:ext cx="10332761" cy="11310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Бесіда за змістом тексту з елементами вибіркового </a:t>
            </a:r>
            <a:r>
              <a:rPr lang="uk-UA" sz="3600" b="1" dirty="0" smtClean="0">
                <a:solidFill>
                  <a:schemeClr val="bg1"/>
                </a:solidFill>
              </a:rPr>
              <a:t>читання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439" y="1773610"/>
            <a:ext cx="936104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Про що </a:t>
            </a:r>
            <a:r>
              <a:rPr lang="ru-RU" sz="2800" b="1" dirty="0" err="1"/>
              <a:t>ви</a:t>
            </a:r>
            <a:r>
              <a:rPr lang="ru-RU" sz="2800" b="1" dirty="0"/>
              <a:t> прочитали? </a:t>
            </a:r>
            <a:r>
              <a:rPr lang="ru-RU" sz="2800" b="1" dirty="0" err="1"/>
              <a:t>Назвіть</a:t>
            </a:r>
            <a:r>
              <a:rPr lang="ru-RU" sz="2800" b="1" dirty="0"/>
              <a:t> </a:t>
            </a:r>
            <a:r>
              <a:rPr lang="ru-RU" sz="2800" b="1" dirty="0" err="1"/>
              <a:t>дійових</a:t>
            </a:r>
            <a:r>
              <a:rPr lang="ru-RU" sz="2800" b="1" dirty="0"/>
              <a:t> </a:t>
            </a:r>
            <a:r>
              <a:rPr lang="ru-RU" sz="2800" b="1" dirty="0" err="1"/>
              <a:t>осіб</a:t>
            </a:r>
            <a:r>
              <a:rPr lang="ru-RU" sz="2800" b="1" dirty="0"/>
              <a:t> оповідання.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Хто </a:t>
            </a:r>
            <a:r>
              <a:rPr lang="ru-RU" sz="2800" b="1" dirty="0" err="1"/>
              <a:t>головний</a:t>
            </a:r>
            <a:r>
              <a:rPr lang="ru-RU" sz="2800" b="1" dirty="0"/>
              <a:t> персонаж?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Чи </a:t>
            </a:r>
            <a:r>
              <a:rPr lang="ru-RU" sz="2800" b="1" dirty="0" err="1"/>
              <a:t>зацікавила</a:t>
            </a:r>
            <a:r>
              <a:rPr lang="ru-RU" sz="2800" b="1" dirty="0"/>
              <a:t> вас </a:t>
            </a:r>
            <a:r>
              <a:rPr lang="ru-RU" sz="2800" b="1" dirty="0" err="1"/>
              <a:t>розповідь</a:t>
            </a:r>
            <a:r>
              <a:rPr lang="ru-RU" sz="2800" b="1" dirty="0"/>
              <a:t> про навчання </a:t>
            </a:r>
            <a:r>
              <a:rPr lang="ru-RU" sz="2800" b="1" dirty="0" err="1"/>
              <a:t>ровесників</a:t>
            </a:r>
            <a:r>
              <a:rPr lang="ru-RU" sz="2800" b="1" dirty="0"/>
              <a:t> в </a:t>
            </a:r>
            <a:r>
              <a:rPr lang="ru-RU" sz="2800" b="1" dirty="0" err="1"/>
              <a:t>іншій</a:t>
            </a:r>
            <a:r>
              <a:rPr lang="ru-RU" sz="2800" b="1" dirty="0"/>
              <a:t> країні? Що було </a:t>
            </a:r>
            <a:r>
              <a:rPr lang="ru-RU" sz="2800" b="1" dirty="0" err="1"/>
              <a:t>несподіваним</a:t>
            </a:r>
            <a:r>
              <a:rPr lang="ru-RU" sz="2800" b="1" dirty="0"/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Як </a:t>
            </a:r>
            <a:r>
              <a:rPr lang="ru-RU" sz="2800" b="1" dirty="0"/>
              <a:t>Джуді </a:t>
            </a:r>
            <a:r>
              <a:rPr lang="ru-RU" sz="2800" b="1" dirty="0" err="1"/>
              <a:t>хотіла</a:t>
            </a:r>
            <a:r>
              <a:rPr lang="ru-RU" sz="2800" b="1" dirty="0"/>
              <a:t> </a:t>
            </a:r>
            <a:r>
              <a:rPr lang="ru-RU" sz="2800" b="1" dirty="0" err="1"/>
              <a:t>привернути</a:t>
            </a:r>
            <a:r>
              <a:rPr lang="ru-RU" sz="2800" b="1" dirty="0"/>
              <a:t> до себе увагу вчителя?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Які </a:t>
            </a:r>
            <a:r>
              <a:rPr lang="ru-RU" sz="2800" b="1" dirty="0"/>
              <a:t>епізоди, що </a:t>
            </a:r>
            <a:r>
              <a:rPr lang="ru-RU" sz="2800" b="1" dirty="0" err="1"/>
              <a:t>сталися</a:t>
            </a:r>
            <a:r>
              <a:rPr lang="ru-RU" sz="2800" b="1" dirty="0"/>
              <a:t> на цьому уроці,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 </a:t>
            </a:r>
            <a:r>
              <a:rPr lang="ru-RU" sz="2800" b="1" dirty="0" err="1" smtClean="0"/>
              <a:t>трапляються</a:t>
            </a:r>
            <a:r>
              <a:rPr lang="ru-RU" sz="2800" b="1" dirty="0" smtClean="0"/>
              <a:t> </a:t>
            </a:r>
            <a:r>
              <a:rPr lang="ru-RU" sz="2800" b="1" dirty="0"/>
              <a:t>у </a:t>
            </a:r>
            <a:r>
              <a:rPr lang="ru-RU" sz="2800" b="1" dirty="0" err="1"/>
              <a:t>вашому</a:t>
            </a:r>
            <a:r>
              <a:rPr lang="ru-RU" sz="2800" b="1" dirty="0"/>
              <a:t> </a:t>
            </a:r>
            <a:r>
              <a:rPr lang="ru-RU" sz="2800" b="1" dirty="0" err="1"/>
              <a:t>класі</a:t>
            </a:r>
            <a:r>
              <a:rPr lang="ru-RU" sz="2800" b="1" dirty="0"/>
              <a:t>? </a:t>
            </a:r>
            <a:r>
              <a:rPr lang="ru-RU" sz="2800" b="1" dirty="0" err="1"/>
              <a:t>Розкажіть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C:\Documents and Settings\zhenya\Рабочий стол\Картинки в 3 класс\01\Рис 01-13 книг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8828"/>
          <a:stretch/>
        </p:blipFill>
        <p:spPr bwMode="auto">
          <a:xfrm flipH="1">
            <a:off x="9395536" y="3212178"/>
            <a:ext cx="2304255" cy="310278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8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3 клас\02 ЧИТАННЯ\1 Савченко уроки\1 Школа\006-Меґан Мак Доналд «Джуді знайомиться з учителем»\2025-09-09_185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8" y="1269553"/>
            <a:ext cx="10513169" cy="50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3439" y="481538"/>
            <a:ext cx="10513168" cy="7160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Розгляньте </a:t>
            </a:r>
            <a:r>
              <a:rPr lang="ru-RU" sz="3600" b="1" dirty="0" err="1"/>
              <a:t>обкладинки</a:t>
            </a:r>
            <a:r>
              <a:rPr lang="ru-RU" sz="3600" b="1" dirty="0"/>
              <a:t> </a:t>
            </a:r>
            <a:r>
              <a:rPr lang="ru-RU" sz="3600" b="1" dirty="0" err="1"/>
              <a:t>книжок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8175" y="1368564"/>
            <a:ext cx="377588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Чи </a:t>
            </a:r>
            <a:r>
              <a:rPr lang="ru-RU" sz="2800" b="1" dirty="0"/>
              <a:t>такою </a:t>
            </a:r>
            <a:r>
              <a:rPr lang="ru-RU" sz="2800" b="1" dirty="0" err="1"/>
              <a:t>ви</a:t>
            </a:r>
            <a:r>
              <a:rPr lang="ru-RU" sz="2800" b="1" dirty="0"/>
              <a:t> </a:t>
            </a:r>
            <a:r>
              <a:rPr lang="ru-RU" sz="2800" b="1" dirty="0" err="1"/>
              <a:t>уявляєте</a:t>
            </a:r>
            <a:r>
              <a:rPr lang="ru-RU" sz="2800" b="1" dirty="0"/>
              <a:t> Джуді? 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88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9293" y="405458"/>
            <a:ext cx="10048359" cy="7365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</a:t>
            </a:r>
            <a:r>
              <a:rPr lang="uk-UA" sz="4000" b="1" dirty="0">
                <a:solidFill>
                  <a:schemeClr val="bg1"/>
                </a:solidFill>
              </a:rPr>
              <a:t>характеристики Джуді </a:t>
            </a:r>
            <a:r>
              <a:rPr lang="uk-UA" sz="4000" b="1" dirty="0" smtClean="0">
                <a:solidFill>
                  <a:schemeClr val="bg1"/>
                </a:solidFill>
              </a:rPr>
              <a:t>Муді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Pamplin Media Group - Unprecedented collaboration bring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375" y="2419039"/>
            <a:ext cx="3566194" cy="348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859644" y="5085978"/>
            <a:ext cx="2779517" cy="673684"/>
          </a:xfrm>
          <a:prstGeom prst="wedgeRoundRectCallout">
            <a:avLst>
              <a:gd name="adj1" fmla="val 73077"/>
              <a:gd name="adj2" fmla="val -10169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uk-UA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Джуді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13007" y="3829060"/>
            <a:ext cx="3672792" cy="673684"/>
          </a:xfrm>
          <a:prstGeom prst="wedgeRoundRectCallout">
            <a:avLst>
              <a:gd name="adj1" fmla="val 54526"/>
              <a:gd name="adj2" fmla="val 7298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Учениця …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47415" y="2565698"/>
            <a:ext cx="3672792" cy="673684"/>
          </a:xfrm>
          <a:prstGeom prst="wedgeRoundRectCallout">
            <a:avLst>
              <a:gd name="adj1" fmla="val 53091"/>
              <a:gd name="adj2" fmla="val 7298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Проживає в ...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249402" y="1389522"/>
            <a:ext cx="3353162" cy="673684"/>
          </a:xfrm>
          <a:prstGeom prst="wedgeRoundRectCallout">
            <a:avLst>
              <a:gd name="adj1" fmla="val 48784"/>
              <a:gd name="adj2" fmla="val 86036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Портрет ...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714118" y="1389522"/>
            <a:ext cx="3338353" cy="673684"/>
          </a:xfrm>
          <a:prstGeom prst="wedgeRoundRectCallout">
            <a:avLst>
              <a:gd name="adj1" fmla="val -49780"/>
              <a:gd name="adj2" fmla="val 7820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Характер ...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8063196" y="2419039"/>
            <a:ext cx="2972038" cy="673684"/>
          </a:xfrm>
          <a:prstGeom prst="wedgeRoundRectCallout">
            <a:avLst>
              <a:gd name="adj1" fmla="val -51216"/>
              <a:gd name="adj2" fmla="val 8081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Вчинки ...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8031873" y="3429794"/>
            <a:ext cx="3672792" cy="1193768"/>
          </a:xfrm>
          <a:prstGeom prst="wedgeRoundRectCallout">
            <a:avLst>
              <a:gd name="adj1" fmla="val -64834"/>
              <a:gd name="adj2" fmla="val 36866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Взаємо-відносини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979149" y="5095883"/>
            <a:ext cx="3672792" cy="1014921"/>
          </a:xfrm>
          <a:prstGeom prst="wedgeRoundRectCallout">
            <a:avLst>
              <a:gd name="adj1" fmla="val -59912"/>
              <a:gd name="adj2" fmla="val -3813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Ваше ставлення ...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5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4139620" y="1664657"/>
            <a:ext cx="7420010" cy="354009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87863" y="502150"/>
            <a:ext cx="9943066" cy="8126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Відчуймо себе частиною колективу</a:t>
            </a: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91431" y="1381482"/>
            <a:ext cx="3357656" cy="8961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прийшов/ла </a:t>
            </a:r>
            <a:r>
              <a:rPr lang="uk-UA" sz="2800" b="1" dirty="0">
                <a:solidFill>
                  <a:schemeClr val="bg1"/>
                </a:solidFill>
              </a:rPr>
              <a:t>на </a:t>
            </a:r>
            <a:r>
              <a:rPr lang="uk-UA" sz="2800" b="1" dirty="0" smtClean="0">
                <a:solidFill>
                  <a:schemeClr val="bg1"/>
                </a:solidFill>
              </a:rPr>
              <a:t>урок … </a:t>
            </a:r>
            <a:r>
              <a:rPr lang="uk-UA" sz="2800" b="1" dirty="0">
                <a:solidFill>
                  <a:schemeClr val="bg1"/>
                </a:solidFill>
              </a:rPr>
              <a:t>навіщо?</a:t>
            </a: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75059" y="2344321"/>
            <a:ext cx="3357656" cy="9086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Потрібно бути … яким?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64179" y="3252951"/>
            <a:ext cx="3351698" cy="5037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Зі мною </a:t>
            </a:r>
            <a:r>
              <a:rPr lang="uk-UA" sz="2800" b="1" dirty="0" smtClean="0">
                <a:solidFill>
                  <a:schemeClr val="bg1"/>
                </a:solidFill>
              </a:rPr>
              <a:t>… хто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711896" y="3832082"/>
            <a:ext cx="3303980" cy="5165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Вони мене </a:t>
            </a:r>
            <a:r>
              <a:rPr lang="uk-UA" sz="2800" b="1" dirty="0" smtClean="0">
                <a:solidFill>
                  <a:schemeClr val="bg1"/>
                </a:solidFill>
              </a:rPr>
              <a:t>… що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704239" y="4405916"/>
            <a:ext cx="3303980" cy="575972"/>
          </a:xfrm>
          <a:prstGeom prst="round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це … як?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50563" y="5013970"/>
            <a:ext cx="3357656" cy="8453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готовий/а </a:t>
            </a:r>
            <a:r>
              <a:rPr lang="uk-UA" sz="2800" b="1" dirty="0">
                <a:solidFill>
                  <a:schemeClr val="bg1"/>
                </a:solidFill>
              </a:rPr>
              <a:t>до </a:t>
            </a:r>
            <a:r>
              <a:rPr lang="uk-UA" sz="2800" b="1" dirty="0" smtClean="0">
                <a:solidFill>
                  <a:schemeClr val="bg1"/>
                </a:solidFill>
              </a:rPr>
              <a:t>… чого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3211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300" y="494644"/>
            <a:ext cx="9843357" cy="84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 на вибір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6823" y="1773610"/>
            <a:ext cx="4392488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Читати за особами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Урок Джуді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Муді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uk-UA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00" y="1538431"/>
            <a:ext cx="4267627" cy="42676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383" y="4077866"/>
            <a:ext cx="60896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71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1205" y="494643"/>
            <a:ext cx="8726381" cy="6772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91" y="1340635"/>
            <a:ext cx="8044287" cy="1385316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350" y="5140842"/>
            <a:ext cx="1751459" cy="831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складно!</a:t>
            </a:r>
            <a:endParaRPr lang="ru-RU" sz="24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2" y="2828749"/>
            <a:ext cx="1208776" cy="21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5" y="2731876"/>
            <a:ext cx="1324067" cy="22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5469" y="2668948"/>
            <a:ext cx="1438203" cy="2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0747" y="2695408"/>
            <a:ext cx="1544693" cy="2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2139" y="2815944"/>
            <a:ext cx="1650896" cy="22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1788" y="5109492"/>
            <a:ext cx="1702616" cy="83118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Все було легко!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5795" y="5085309"/>
            <a:ext cx="2411047" cy="12006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 </a:t>
            </a:r>
            <a:r>
              <a:rPr lang="uk-UA" sz="2400" b="1" dirty="0"/>
              <a:t>трошки </a:t>
            </a:r>
            <a:r>
              <a:rPr lang="uk-UA" sz="2400" b="1" dirty="0" smtClean="0"/>
              <a:t>втомилась /втомився!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0636" y="5064752"/>
            <a:ext cx="1697983" cy="831189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мене все </a:t>
            </a:r>
            <a:r>
              <a:rPr lang="uk-UA" sz="2400" b="1" dirty="0" smtClean="0"/>
              <a:t>вийшло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3156" y="5085309"/>
            <a:ext cx="1610955" cy="83118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цікаво!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288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300" y="494644"/>
            <a:ext cx="9712812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3611" y="1341562"/>
            <a:ext cx="6408712" cy="19389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А  Прочитайте текст Алли Коваль «Знайомі незнайомці» на </a:t>
            </a:r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ст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9-10,</a:t>
            </a:r>
            <a:r>
              <a:rPr lang="uk-UA" sz="2400" b="1" dirty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перекажіть його зміст. </a:t>
            </a:r>
          </a:p>
          <a:p>
            <a:r>
              <a:rPr lang="uk-UA" sz="2400" b="1" dirty="0">
                <a:solidFill>
                  <a:srgbClr val="0070C0"/>
                </a:solidFill>
              </a:rPr>
              <a:t>Б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Робота з </a:t>
            </a:r>
            <a:r>
              <a:rPr lang="ru-RU" sz="2400" b="1" dirty="0" err="1">
                <a:solidFill>
                  <a:srgbClr val="0070C0"/>
                </a:solidFill>
              </a:rPr>
              <a:t>додатковою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інформацією</a:t>
            </a:r>
            <a:r>
              <a:rPr lang="ru-RU" sz="2400" b="1" dirty="0">
                <a:solidFill>
                  <a:srgbClr val="0070C0"/>
                </a:solidFill>
              </a:rPr>
              <a:t> — </a:t>
            </a:r>
            <a:r>
              <a:rPr lang="ru-RU" sz="2400" b="1" dirty="0" err="1">
                <a:solidFill>
                  <a:srgbClr val="0070C0"/>
                </a:solidFill>
              </a:rPr>
              <a:t>пошук</a:t>
            </a:r>
            <a:r>
              <a:rPr lang="ru-RU" sz="2400" b="1" dirty="0">
                <a:solidFill>
                  <a:srgbClr val="0070C0"/>
                </a:solidFill>
              </a:rPr>
              <a:t> походження слів у </a:t>
            </a:r>
            <a:r>
              <a:rPr lang="ru-RU" sz="2400" b="1" dirty="0" err="1">
                <a:solidFill>
                  <a:srgbClr val="0070C0"/>
                </a:solidFill>
              </a:rPr>
              <a:t>мережі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Інтернет</a:t>
            </a:r>
            <a:r>
              <a:rPr lang="ru-RU" sz="2400" b="1" dirty="0">
                <a:solidFill>
                  <a:srgbClr val="0070C0"/>
                </a:solidFill>
              </a:rPr>
              <a:t>: </a:t>
            </a:r>
            <a:r>
              <a:rPr lang="ru-RU" sz="2400" b="1" i="1" dirty="0">
                <a:solidFill>
                  <a:srgbClr val="0070C0"/>
                </a:solidFill>
              </a:rPr>
              <a:t>портфель, </a:t>
            </a:r>
            <a:r>
              <a:rPr lang="ru-RU" sz="2400" b="1" i="1" dirty="0" err="1">
                <a:solidFill>
                  <a:srgbClr val="0070C0"/>
                </a:solidFill>
              </a:rPr>
              <a:t>зошит</a:t>
            </a:r>
            <a:r>
              <a:rPr lang="ru-RU" sz="2400" b="1" i="1" dirty="0">
                <a:solidFill>
                  <a:srgbClr val="0070C0"/>
                </a:solidFill>
              </a:rPr>
              <a:t>,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0070C0"/>
                </a:solidFill>
              </a:rPr>
              <a:t>смайл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323" y="1341562"/>
            <a:ext cx="2801416" cy="280141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1193" y="3501802"/>
            <a:ext cx="6424973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Портфель</a:t>
            </a:r>
            <a:r>
              <a:rPr lang="ru-RU" sz="2400" b="1" dirty="0"/>
              <a:t> — </a:t>
            </a:r>
            <a:r>
              <a:rPr lang="ru-RU" sz="2400" b="1" dirty="0" err="1"/>
              <a:t>запозичення</a:t>
            </a:r>
            <a:r>
              <a:rPr lang="ru-RU" sz="2400" b="1" dirty="0"/>
              <a:t> з </a:t>
            </a:r>
            <a:r>
              <a:rPr lang="ru-RU" sz="2400" b="1" dirty="0" err="1"/>
              <a:t>французької</a:t>
            </a:r>
            <a:r>
              <a:rPr lang="ru-RU" sz="2400" b="1" dirty="0"/>
              <a:t>. </a:t>
            </a:r>
            <a:r>
              <a:rPr lang="en-US" sz="2400" b="1" dirty="0" err="1"/>
              <a:t>Portefeuille</a:t>
            </a:r>
            <a:r>
              <a:rPr lang="en-US" sz="2400" b="1" dirty="0"/>
              <a:t> — </a:t>
            </a:r>
            <a:r>
              <a:rPr lang="ru-RU" sz="2400" b="1" dirty="0" err="1"/>
              <a:t>перекладали</a:t>
            </a:r>
            <a:r>
              <a:rPr lang="ru-RU" sz="2400" b="1" dirty="0"/>
              <a:t> як </a:t>
            </a:r>
            <a:r>
              <a:rPr lang="ru-RU" sz="2400" b="1" dirty="0" err="1"/>
              <a:t>гаманець</a:t>
            </a:r>
            <a:r>
              <a:rPr lang="ru-RU" sz="2400" b="1" dirty="0"/>
              <a:t>, папка або </a:t>
            </a:r>
            <a:r>
              <a:rPr lang="ru-RU" sz="2400" b="1" dirty="0" smtClean="0"/>
              <a:t>портфель</a:t>
            </a:r>
            <a:r>
              <a:rPr lang="ru-RU" sz="2400" b="1" dirty="0"/>
              <a:t>, у якому </a:t>
            </a:r>
            <a:r>
              <a:rPr lang="ru-RU" sz="2400" b="1" dirty="0" err="1"/>
              <a:t>зберігаються</a:t>
            </a:r>
            <a:r>
              <a:rPr lang="ru-RU" sz="2400" b="1" dirty="0"/>
              <a:t> </a:t>
            </a:r>
            <a:r>
              <a:rPr lang="ru-RU" sz="2400" b="1" dirty="0" err="1"/>
              <a:t>цінні</a:t>
            </a:r>
            <a:r>
              <a:rPr lang="ru-RU" sz="2400" b="1" dirty="0"/>
              <a:t> </a:t>
            </a:r>
            <a:r>
              <a:rPr lang="ru-RU" sz="2400" b="1" dirty="0" err="1"/>
              <a:t>папери</a:t>
            </a:r>
            <a:r>
              <a:rPr lang="ru-RU" sz="2400" b="1" dirty="0"/>
              <a:t> (так званий </a:t>
            </a:r>
            <a:r>
              <a:rPr lang="ru-RU" sz="2400" b="1" dirty="0" err="1"/>
              <a:t>міністерський</a:t>
            </a:r>
            <a:r>
              <a:rPr lang="ru-RU" sz="2400" b="1" dirty="0"/>
              <a:t>). </a:t>
            </a: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розібрати</a:t>
            </a:r>
            <a:r>
              <a:rPr lang="ru-RU" sz="2400" b="1" dirty="0"/>
              <a:t> це слово по </a:t>
            </a:r>
            <a:r>
              <a:rPr lang="ru-RU" sz="2400" b="1" dirty="0" err="1"/>
              <a:t>частинах</a:t>
            </a:r>
            <a:r>
              <a:rPr lang="ru-RU" sz="2400" b="1" dirty="0"/>
              <a:t>, то можна дізнатися, що «порте» </a:t>
            </a:r>
            <a:r>
              <a:rPr lang="ru-RU" sz="2400" b="1" dirty="0" err="1"/>
              <a:t>перекладають</a:t>
            </a:r>
            <a:r>
              <a:rPr lang="ru-RU" sz="2400" b="1" dirty="0"/>
              <a:t> як «</a:t>
            </a:r>
            <a:r>
              <a:rPr lang="ru-RU" sz="2400" b="1" dirty="0" err="1"/>
              <a:t>носити</a:t>
            </a:r>
            <a:r>
              <a:rPr lang="ru-RU" sz="2400" b="1" dirty="0"/>
              <a:t>», а «</a:t>
            </a:r>
            <a:r>
              <a:rPr lang="ru-RU" sz="2400" b="1" dirty="0" err="1"/>
              <a:t>фель</a:t>
            </a:r>
            <a:r>
              <a:rPr lang="ru-RU" sz="2400" b="1" dirty="0"/>
              <a:t>» — як </a:t>
            </a:r>
            <a:r>
              <a:rPr lang="ru-RU" sz="2400" b="1" dirty="0" err="1"/>
              <a:t>аркуш</a:t>
            </a:r>
            <a:r>
              <a:rPr lang="ru-RU" sz="2400" b="1" dirty="0"/>
              <a:t>.</a:t>
            </a:r>
          </a:p>
        </p:txBody>
      </p:sp>
      <p:pic>
        <p:nvPicPr>
          <p:cNvPr id="1028" name="Picture 4" descr="Hình ảnh Clip Nghệ Thuật Cặp Màu Vàng Nâu PNG , Va Li Công Tác, Clip Nghệ  Thuật, Màu Vàng Nâu PNG và Vector với nền trong suốt để tải xuống miễ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20452" r="16496" b="20485"/>
          <a:stretch/>
        </p:blipFill>
        <p:spPr bwMode="auto">
          <a:xfrm>
            <a:off x="7532191" y="4226662"/>
            <a:ext cx="2324319" cy="203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300" y="494644"/>
            <a:ext cx="9712812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71" y="1425246"/>
            <a:ext cx="2801416" cy="280141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9463" y="1341562"/>
            <a:ext cx="676875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FFFF00"/>
                </a:solidFill>
              </a:rPr>
              <a:t>Зошит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/>
              <a:t>У </a:t>
            </a:r>
            <a:r>
              <a:rPr lang="ru-RU" sz="2400" b="1" dirty="0" err="1"/>
              <a:t>сиву</a:t>
            </a:r>
            <a:r>
              <a:rPr lang="ru-RU" sz="2400" b="1" dirty="0"/>
              <a:t> </a:t>
            </a:r>
            <a:r>
              <a:rPr lang="ru-RU" sz="2400" b="1" dirty="0" err="1"/>
              <a:t>давнину</a:t>
            </a:r>
            <a:r>
              <a:rPr lang="ru-RU" sz="2400" b="1" dirty="0"/>
              <a:t> (коли ще не було </a:t>
            </a:r>
            <a:r>
              <a:rPr lang="ru-RU" sz="2400" b="1" dirty="0" err="1"/>
              <a:t>паперу</a:t>
            </a:r>
            <a:r>
              <a:rPr lang="ru-RU" sz="2400" b="1" dirty="0"/>
              <a:t>) роль </a:t>
            </a:r>
            <a:r>
              <a:rPr lang="ru-RU" sz="2400" b="1" dirty="0" err="1"/>
              <a:t>зошитів</a:t>
            </a:r>
            <a:r>
              <a:rPr lang="ru-RU" sz="2400" b="1" dirty="0"/>
              <a:t> </a:t>
            </a:r>
            <a:r>
              <a:rPr lang="ru-RU" sz="2400" b="1" dirty="0" err="1"/>
              <a:t>виконували</a:t>
            </a:r>
            <a:r>
              <a:rPr lang="ru-RU" sz="2400" b="1" dirty="0"/>
              <a:t> </a:t>
            </a:r>
            <a:r>
              <a:rPr lang="ru-RU" sz="2400" b="1" dirty="0" err="1"/>
              <a:t>зшиті</a:t>
            </a:r>
            <a:r>
              <a:rPr lang="ru-RU" sz="2400" b="1" dirty="0"/>
              <a:t> маленькі ко </a:t>
            </a:r>
            <a:r>
              <a:rPr lang="ru-RU" sz="2400" b="1" dirty="0" err="1"/>
              <a:t>ритця</a:t>
            </a:r>
            <a:r>
              <a:rPr lang="ru-RU" sz="2400" b="1" dirty="0"/>
              <a:t>, </a:t>
            </a:r>
            <a:r>
              <a:rPr lang="ru-RU" sz="2400" b="1" dirty="0" err="1"/>
              <a:t>залиті</a:t>
            </a:r>
            <a:r>
              <a:rPr lang="ru-RU" sz="2400" b="1" dirty="0"/>
              <a:t> воском... Щодо походження </a:t>
            </a:r>
            <a:r>
              <a:rPr lang="ru-RU" sz="2400" b="1" dirty="0" err="1"/>
              <a:t>самої</a:t>
            </a:r>
            <a:r>
              <a:rPr lang="ru-RU" sz="2400" b="1" dirty="0"/>
              <a:t> назви, </a:t>
            </a:r>
            <a:r>
              <a:rPr lang="ru-RU" sz="2400" b="1" dirty="0" err="1"/>
              <a:t>стверджують</a:t>
            </a:r>
            <a:r>
              <a:rPr lang="ru-RU" sz="2400" b="1" dirty="0"/>
              <a:t>, що її </a:t>
            </a:r>
            <a:r>
              <a:rPr lang="ru-RU" sz="2400" b="1" dirty="0" err="1"/>
              <a:t>зошит</a:t>
            </a:r>
            <a:r>
              <a:rPr lang="ru-RU" sz="2400" b="1" dirty="0"/>
              <a:t> </a:t>
            </a:r>
            <a:r>
              <a:rPr lang="ru-RU" sz="2400" b="1" dirty="0" err="1"/>
              <a:t>отримав</a:t>
            </a:r>
            <a:r>
              <a:rPr lang="ru-RU" sz="2400" b="1" dirty="0"/>
              <a:t> від слова «</a:t>
            </a:r>
            <a:r>
              <a:rPr lang="ru-RU" sz="2400" b="1" dirty="0" err="1"/>
              <a:t>зошитий</a:t>
            </a:r>
            <a:r>
              <a:rPr lang="ru-RU" sz="2400" b="1" dirty="0"/>
              <a:t>» (так тоді </a:t>
            </a:r>
            <a:r>
              <a:rPr lang="ru-RU" sz="2400" b="1" dirty="0" err="1"/>
              <a:t>вимовляли</a:t>
            </a:r>
            <a:r>
              <a:rPr lang="ru-RU" sz="2400" b="1" dirty="0"/>
              <a:t> слово «</a:t>
            </a:r>
            <a:r>
              <a:rPr lang="ru-RU" sz="2400" b="1" dirty="0" err="1"/>
              <a:t>зшитий</a:t>
            </a:r>
            <a:r>
              <a:rPr lang="ru-RU" sz="2400" b="1" dirty="0"/>
              <a:t>»), </a:t>
            </a:r>
            <a:r>
              <a:rPr lang="ru-RU" sz="2400" b="1" dirty="0" err="1"/>
              <a:t>тобто</a:t>
            </a:r>
            <a:r>
              <a:rPr lang="ru-RU" sz="2400" b="1" dirty="0"/>
              <a:t> це </a:t>
            </a:r>
            <a:r>
              <a:rPr lang="ru-RU" sz="2400" b="1" dirty="0" err="1"/>
              <a:t>аркуші</a:t>
            </a:r>
            <a:r>
              <a:rPr lang="ru-RU" sz="2400" b="1" dirty="0"/>
              <a:t> </a:t>
            </a:r>
            <a:r>
              <a:rPr lang="ru-RU" sz="2400" b="1" dirty="0" err="1"/>
              <a:t>паперу</a:t>
            </a:r>
            <a:r>
              <a:rPr lang="ru-RU" sz="2400" b="1" dirty="0"/>
              <a:t>, </a:t>
            </a:r>
            <a:r>
              <a:rPr lang="ru-RU" sz="2400" b="1" dirty="0" err="1"/>
              <a:t>зшиті</a:t>
            </a:r>
            <a:r>
              <a:rPr lang="ru-RU" sz="2400" b="1" dirty="0"/>
              <a:t> між собою.</a:t>
            </a:r>
          </a:p>
        </p:txBody>
      </p:sp>
      <p:pic>
        <p:nvPicPr>
          <p:cNvPr id="6" name="Picture 2" descr="Зошити і щоденни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r="9165"/>
          <a:stretch/>
        </p:blipFill>
        <p:spPr bwMode="auto">
          <a:xfrm rot="20703623">
            <a:off x="710240" y="4198240"/>
            <a:ext cx="1656184" cy="203896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7241" y="4253009"/>
            <a:ext cx="669674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Смайл, смайлик (від англ. </a:t>
            </a:r>
            <a:r>
              <a:rPr lang="en-US" sz="2400" b="1" dirty="0"/>
              <a:t>smiley — «</a:t>
            </a:r>
            <a:r>
              <a:rPr lang="ru-RU" sz="2400" b="1" dirty="0"/>
              <a:t>мордочка, </a:t>
            </a:r>
            <a:r>
              <a:rPr lang="ru-RU" sz="2400" b="1" dirty="0" err="1"/>
              <a:t>пичка</a:t>
            </a:r>
            <a:r>
              <a:rPr lang="ru-RU" sz="2400" b="1" dirty="0"/>
              <a:t>», або </a:t>
            </a:r>
            <a:r>
              <a:rPr lang="en-US" sz="2400" b="1" dirty="0"/>
              <a:t>smile — «</a:t>
            </a:r>
            <a:r>
              <a:rPr lang="ru-RU" sz="2400" b="1" dirty="0" err="1"/>
              <a:t>усмішка</a:t>
            </a:r>
            <a:r>
              <a:rPr lang="ru-RU" sz="2400" b="1" dirty="0"/>
              <a:t>»), також </a:t>
            </a:r>
            <a:r>
              <a:rPr lang="ru-RU" sz="2400" b="1" dirty="0" err="1"/>
              <a:t>емотикон</a:t>
            </a:r>
            <a:r>
              <a:rPr lang="ru-RU" sz="2400" b="1" dirty="0"/>
              <a:t>, </a:t>
            </a:r>
            <a:r>
              <a:rPr lang="ru-RU" sz="2400" b="1" dirty="0" err="1"/>
              <a:t>емограма</a:t>
            </a:r>
            <a:r>
              <a:rPr lang="ru-RU" sz="2400" b="1" dirty="0"/>
              <a:t> (англ. </a:t>
            </a:r>
            <a:r>
              <a:rPr lang="en-US" sz="2400" b="1" dirty="0"/>
              <a:t>emoticon) — </a:t>
            </a:r>
            <a:r>
              <a:rPr lang="ru-RU" sz="2400" b="1" dirty="0" err="1"/>
              <a:t>схематичне</a:t>
            </a:r>
            <a:r>
              <a:rPr lang="ru-RU" sz="2400" b="1" dirty="0"/>
              <a:t> зображення </a:t>
            </a:r>
            <a:r>
              <a:rPr lang="ru-RU" sz="2400" b="1" dirty="0" err="1"/>
              <a:t>людського</a:t>
            </a:r>
            <a:r>
              <a:rPr lang="ru-RU" sz="2400" b="1" dirty="0"/>
              <a:t> </a:t>
            </a:r>
            <a:r>
              <a:rPr lang="ru-RU" sz="2400" b="1" dirty="0" err="1"/>
              <a:t>обличчя</a:t>
            </a:r>
            <a:r>
              <a:rPr lang="ru-RU" sz="2400" b="1" dirty="0"/>
              <a:t>, що </a:t>
            </a:r>
            <a:r>
              <a:rPr lang="ru-RU" sz="2400" b="1" dirty="0" err="1"/>
              <a:t>використовують</a:t>
            </a:r>
            <a:r>
              <a:rPr lang="ru-RU" sz="2400" b="1" dirty="0"/>
              <a:t> для </a:t>
            </a:r>
            <a:r>
              <a:rPr lang="ru-RU" sz="2400" b="1" dirty="0" err="1"/>
              <a:t>пе</a:t>
            </a:r>
            <a:r>
              <a:rPr lang="ru-RU" sz="2400" b="1" dirty="0"/>
              <a:t> </a:t>
            </a:r>
            <a:r>
              <a:rPr lang="ru-RU" sz="2400" b="1" dirty="0" err="1"/>
              <a:t>редавання</a:t>
            </a:r>
            <a:r>
              <a:rPr lang="ru-RU" sz="2400" b="1" dirty="0"/>
              <a:t> </a:t>
            </a:r>
            <a:r>
              <a:rPr lang="ru-RU" sz="2400" b="1" dirty="0" err="1"/>
              <a:t>емоцій</a:t>
            </a:r>
            <a:r>
              <a:rPr lang="ru-RU" sz="2400" b="1" dirty="0"/>
              <a:t>.</a:t>
            </a:r>
          </a:p>
        </p:txBody>
      </p:sp>
      <p:pic>
        <p:nvPicPr>
          <p:cNvPr id="2050" name="Picture 2" descr="D:\Картинки до тестів\Емоції Смайли сонце хмара вода\Підморгуван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400" y="4312242"/>
            <a:ext cx="1944216" cy="19355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05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81120" cy="732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Відгадайте</a:t>
            </a:r>
            <a:r>
              <a:rPr lang="ru-RU" sz="4000" b="1" dirty="0" smtClean="0"/>
              <a:t>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713" y="1300905"/>
            <a:ext cx="380717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Як приходимо у клас,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Там чекає він на нас.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Вчить писати і читати,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І невтомно працювати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7895" y="2593567"/>
            <a:ext cx="14401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Учитель </a:t>
            </a:r>
            <a:endParaRPr lang="ru-RU" sz="2800" b="1" dirty="0"/>
          </a:p>
        </p:txBody>
      </p:sp>
      <p:pic>
        <p:nvPicPr>
          <p:cNvPr id="3074" name="Picture 2" descr="D:\Картинки до тестів\!!!!Эсмира_512х512\OIG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03" y="1322927"/>
            <a:ext cx="4318347" cy="43183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8713" y="3645818"/>
            <a:ext cx="553536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Зберіть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за 3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хвилини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найбільше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слів з букв, що є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слові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«КАНІКУЛИ».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51471" y="4687600"/>
            <a:ext cx="559753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Кали</a:t>
            </a:r>
            <a:r>
              <a:rPr lang="ru-RU" sz="2800" b="1" dirty="0"/>
              <a:t>, </a:t>
            </a:r>
            <a:r>
              <a:rPr lang="ru-RU" sz="2800" b="1" dirty="0" err="1"/>
              <a:t>акули</a:t>
            </a:r>
            <a:r>
              <a:rPr lang="ru-RU" sz="2800" b="1" dirty="0"/>
              <a:t>, </a:t>
            </a:r>
            <a:r>
              <a:rPr lang="ru-RU" sz="2800" b="1" dirty="0" err="1"/>
              <a:t>Нік</a:t>
            </a:r>
            <a:r>
              <a:rPr lang="ru-RU" sz="2800" b="1" dirty="0"/>
              <a:t>, </a:t>
            </a:r>
            <a:r>
              <a:rPr lang="ru-RU" sz="2800" b="1" dirty="0" err="1"/>
              <a:t>Ніка</a:t>
            </a:r>
            <a:r>
              <a:rPr lang="ru-RU" sz="2800" b="1" dirty="0"/>
              <a:t>, </a:t>
            </a:r>
            <a:r>
              <a:rPr lang="ru-RU" sz="2800" b="1" dirty="0" err="1" smtClean="0"/>
              <a:t>ліки</a:t>
            </a:r>
            <a:r>
              <a:rPr lang="ru-RU" sz="2800" b="1" dirty="0"/>
              <a:t>, </a:t>
            </a:r>
            <a:r>
              <a:rPr lang="ru-RU" sz="2800" b="1" dirty="0" err="1" smtClean="0"/>
              <a:t>уклін</a:t>
            </a:r>
            <a:r>
              <a:rPr lang="ru-RU" sz="2800" b="1" dirty="0"/>
              <a:t>, </a:t>
            </a:r>
            <a:r>
              <a:rPr lang="ru-RU" sz="2800" b="1" dirty="0" err="1"/>
              <a:t>нулі</a:t>
            </a:r>
            <a:r>
              <a:rPr lang="ru-RU" sz="2800" b="1" dirty="0"/>
              <a:t>, </a:t>
            </a:r>
            <a:r>
              <a:rPr lang="ru-RU" sz="2800" b="1" dirty="0" err="1"/>
              <a:t>ікла</a:t>
            </a:r>
            <a:r>
              <a:rPr lang="ru-RU" sz="2800" b="1" dirty="0"/>
              <a:t>, </a:t>
            </a:r>
            <a:r>
              <a:rPr lang="ru-RU" sz="2800" b="1" dirty="0" smtClean="0"/>
              <a:t>на </a:t>
            </a:r>
            <a:r>
              <a:rPr lang="ru-RU" sz="2800" b="1" dirty="0" err="1"/>
              <a:t>кіл</a:t>
            </a:r>
            <a:r>
              <a:rPr lang="ru-RU" sz="2800" b="1" dirty="0"/>
              <a:t>, </a:t>
            </a:r>
            <a:r>
              <a:rPr lang="ru-RU" sz="2800" b="1" dirty="0" err="1"/>
              <a:t>лік</a:t>
            </a:r>
            <a:r>
              <a:rPr lang="ru-RU" sz="2800" b="1" dirty="0"/>
              <a:t>, </a:t>
            </a:r>
            <a:r>
              <a:rPr lang="ru-RU" sz="2800" b="1" dirty="0" err="1"/>
              <a:t>Ніл</a:t>
            </a:r>
            <a:r>
              <a:rPr lang="ru-RU" sz="2800" b="1" dirty="0"/>
              <a:t>, </a:t>
            </a:r>
            <a:r>
              <a:rPr lang="ru-RU" sz="2800" b="1" dirty="0" smtClean="0"/>
              <a:t>Алан</a:t>
            </a:r>
            <a:r>
              <a:rPr lang="ru-RU" sz="2800" b="1" dirty="0"/>
              <a:t>...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20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467" y="526939"/>
            <a:ext cx="10120696" cy="7426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Вправа «Чи </a:t>
            </a:r>
            <a:r>
              <a:rPr lang="ru-RU" sz="4000" b="1" dirty="0" err="1"/>
              <a:t>вірите</a:t>
            </a:r>
            <a:r>
              <a:rPr lang="ru-RU" sz="4000" b="1" dirty="0"/>
              <a:t> </a:t>
            </a:r>
            <a:r>
              <a:rPr lang="ru-RU" sz="4000" b="1" dirty="0" err="1"/>
              <a:t>ви</a:t>
            </a:r>
            <a:r>
              <a:rPr lang="ru-RU" sz="4000" b="1" dirty="0"/>
              <a:t>, що..?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3589" y="1485578"/>
            <a:ext cx="55015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бувають </a:t>
            </a:r>
            <a:r>
              <a:rPr lang="ru-RU" sz="3200" b="1" dirty="0" err="1" smtClean="0"/>
              <a:t>буркотливі</a:t>
            </a:r>
            <a:r>
              <a:rPr lang="ru-RU" sz="3200" b="1" dirty="0" smtClean="0"/>
              <a:t> </a:t>
            </a:r>
            <a:r>
              <a:rPr lang="ru-RU" sz="3200" b="1" dirty="0" err="1"/>
              <a:t>олівці</a:t>
            </a:r>
            <a:r>
              <a:rPr lang="ru-RU" sz="3200" b="1" dirty="0"/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9468" y="2205658"/>
            <a:ext cx="553568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буркотливі</a:t>
            </a:r>
            <a:r>
              <a:rPr lang="ru-RU" sz="3200" b="1" dirty="0"/>
              <a:t> </a:t>
            </a:r>
            <a:r>
              <a:rPr lang="ru-RU" sz="3200" b="1" dirty="0" err="1"/>
              <a:t>олівці</a:t>
            </a:r>
            <a:r>
              <a:rPr lang="ru-RU" sz="3200" b="1" dirty="0"/>
              <a:t> </a:t>
            </a:r>
            <a:r>
              <a:rPr lang="ru-RU" sz="3200" b="1" dirty="0" err="1" smtClean="0"/>
              <a:t>допомагають</a:t>
            </a:r>
            <a:r>
              <a:rPr lang="ru-RU" sz="3200" b="1" dirty="0" smtClean="0"/>
              <a:t> </a:t>
            </a:r>
            <a:r>
              <a:rPr lang="ru-RU" sz="3200" b="1" dirty="0" err="1"/>
              <a:t>думати</a:t>
            </a:r>
            <a:r>
              <a:rPr lang="ru-RU" sz="3200" b="1" dirty="0"/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85281" y="3429794"/>
            <a:ext cx="552662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Олівець</a:t>
            </a:r>
            <a:r>
              <a:rPr lang="ru-RU" sz="3200" b="1" dirty="0"/>
              <a:t> </a:t>
            </a:r>
            <a:r>
              <a:rPr lang="ru-RU" sz="3200" b="1" dirty="0" err="1"/>
              <a:t>виглядає</a:t>
            </a:r>
            <a:r>
              <a:rPr lang="ru-RU" sz="3200" b="1" dirty="0"/>
              <a:t> так, ніби вранці встав не з </a:t>
            </a:r>
            <a:r>
              <a:rPr lang="ru-RU" sz="3200" b="1" dirty="0" err="1"/>
              <a:t>тієї</a:t>
            </a:r>
            <a:r>
              <a:rPr lang="ru-RU" sz="3200" b="1" dirty="0"/>
              <a:t> ноги?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80776" y="4581922"/>
            <a:ext cx="551306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Велетенська</a:t>
            </a:r>
            <a:r>
              <a:rPr lang="ru-RU" sz="3200" b="1" dirty="0"/>
              <a:t> </a:t>
            </a:r>
            <a:r>
              <a:rPr lang="ru-RU" sz="3200" b="1" dirty="0" err="1"/>
              <a:t>сирна</a:t>
            </a:r>
            <a:r>
              <a:rPr lang="ru-RU" sz="3200" b="1" dirty="0"/>
              <a:t> </a:t>
            </a:r>
            <a:r>
              <a:rPr lang="ru-RU" sz="3200" b="1" dirty="0" err="1"/>
              <a:t>піца</a:t>
            </a:r>
            <a:r>
              <a:rPr lang="ru-RU" sz="3200" b="1" dirty="0"/>
              <a:t> не для </a:t>
            </a:r>
            <a:r>
              <a:rPr lang="ru-RU" sz="3200" b="1" dirty="0" err="1"/>
              <a:t>обіду</a:t>
            </a:r>
            <a:r>
              <a:rPr lang="ru-RU" sz="3200" b="1" dirty="0"/>
              <a:t>, а для </a:t>
            </a:r>
            <a:r>
              <a:rPr lang="ru-RU" sz="3200" b="1" dirty="0" err="1" smtClean="0"/>
              <a:t>словотвору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10" name="Picture 18" descr="C:\Documents and Settings\zhenya\Рабочий стол\Картинки в 3 класс\04\песн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9604" y="2467268"/>
            <a:ext cx="4334772" cy="378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8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4679" y="583041"/>
            <a:ext cx="9987127" cy="7585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485578"/>
            <a:ext cx="3945236" cy="39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7895" y="1469962"/>
            <a:ext cx="6564723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Сьогодні на уроці літературного читання </a:t>
            </a:r>
            <a:r>
              <a:rPr lang="ru-RU" sz="2800" b="1" dirty="0" err="1" smtClean="0">
                <a:solidFill>
                  <a:schemeClr val="bg1"/>
                </a:solidFill>
              </a:rPr>
              <a:t>прочитаємо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уривок </a:t>
            </a:r>
            <a:r>
              <a:rPr lang="uk-UA" sz="2800" b="1" dirty="0">
                <a:solidFill>
                  <a:srgbClr val="FFFF00"/>
                </a:solidFill>
              </a:rPr>
              <a:t>з повісті американської письменниці Меґан МАК ДОНАЛД «Джуді Муді» </a:t>
            </a:r>
            <a:r>
              <a:rPr lang="uk-UA" sz="2800" b="1" dirty="0">
                <a:solidFill>
                  <a:schemeClr val="bg1"/>
                </a:solidFill>
              </a:rPr>
              <a:t>про перший день навчання цієї дівчинки у 3-«Т» класі. У початкових класах деяких зарубіжних країн кожен навчальний рік дітей навчає інший учитель і в іншому приміщенні.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b="1" i="1" dirty="0"/>
              <a:t>Переклад </a:t>
            </a:r>
            <a:r>
              <a:rPr lang="uk-UA" sz="2800" b="1" i="1" dirty="0" smtClean="0"/>
              <a:t>повісті з </a:t>
            </a:r>
            <a:r>
              <a:rPr lang="uk-UA" sz="2800" b="1" i="1" dirty="0"/>
              <a:t>англійської </a:t>
            </a:r>
            <a:r>
              <a:rPr lang="uk-UA" sz="2800" b="1" i="1" dirty="0" smtClean="0"/>
              <a:t>мови Наталії </a:t>
            </a:r>
            <a:r>
              <a:rPr lang="uk-UA" sz="2800" b="1" i="1" dirty="0" err="1" smtClean="0"/>
              <a:t>Ясиновськ</a:t>
            </a:r>
            <a:r>
              <a:rPr lang="uk-UA" sz="2800" b="1" dirty="0" err="1" smtClean="0">
                <a:solidFill>
                  <a:schemeClr val="bg1"/>
                </a:solidFill>
              </a:rPr>
              <a:t>ої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7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4819" y="405458"/>
            <a:ext cx="9987127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Знайомство з письменницею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94819" y="1269554"/>
            <a:ext cx="635806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Меґан Мак Доналд – 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американська письменниця.</a:t>
            </a:r>
            <a:endParaRPr lang="uk-U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Меган МакДоналд - ВСЕ КНИГИ, биография автора, рецензии купить и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" b="3076"/>
          <a:stretch/>
        </p:blipFill>
        <p:spPr bwMode="auto">
          <a:xfrm>
            <a:off x="7551764" y="1269554"/>
            <a:ext cx="3562972" cy="441373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ᐉ Книга Мэган МакДональд «Супермегакласна книжка цікавезних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10" y="3383224"/>
            <a:ext cx="2067876" cy="2935553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МакДональд Меган - Джуді Муді стає знаменитою. Книга 2 | Книжкова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464">
            <a:off x="5317698" y="3383224"/>
            <a:ext cx="2135188" cy="2935554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Джуді Муді йде до коледжу - Читом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2270">
            <a:off x="714250" y="3349662"/>
            <a:ext cx="2067641" cy="2935554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5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0323" y="474105"/>
            <a:ext cx="9722698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 smtClean="0">
                <a:solidFill>
                  <a:schemeClr val="bg1"/>
                </a:solidFill>
              </a:rPr>
              <a:t>групи слів, </a:t>
            </a:r>
            <a:r>
              <a:rPr lang="uk-UA" sz="3600" b="1" dirty="0">
                <a:solidFill>
                  <a:schemeClr val="bg1"/>
                </a:solidFill>
              </a:rPr>
              <a:t>правильно </a:t>
            </a:r>
            <a:r>
              <a:rPr lang="uk-UA" sz="3600" b="1" dirty="0" smtClean="0">
                <a:solidFill>
                  <a:schemeClr val="bg1"/>
                </a:solidFill>
              </a:rPr>
              <a:t>став </a:t>
            </a:r>
            <a:r>
              <a:rPr lang="uk-UA" sz="3600" b="1" dirty="0">
                <a:solidFill>
                  <a:schemeClr val="bg1"/>
                </a:solidFill>
              </a:rPr>
              <a:t>наголос.</a:t>
            </a: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71751" y="1374878"/>
            <a:ext cx="3888432" cy="417477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/>
              <a:t>Рюкзак</a:t>
            </a:r>
            <a:r>
              <a:rPr lang="ru-RU" sz="3200" b="1" dirty="0">
                <a:solidFill>
                  <a:srgbClr val="FFFF00"/>
                </a:solidFill>
              </a:rPr>
              <a:t>и</a:t>
            </a:r>
            <a:r>
              <a:rPr lang="ru-RU" sz="3200" b="1" dirty="0"/>
              <a:t> на </a:t>
            </a:r>
            <a:r>
              <a:rPr lang="ru-RU" sz="3200" b="1" dirty="0" err="1"/>
              <a:t>гачк</a:t>
            </a:r>
            <a:r>
              <a:rPr lang="ru-RU" sz="3200" b="1" dirty="0" err="1">
                <a:solidFill>
                  <a:srgbClr val="FFFF00"/>
                </a:solidFill>
              </a:rPr>
              <a:t>и</a:t>
            </a:r>
            <a:r>
              <a:rPr lang="ru-RU" sz="3200" b="1" dirty="0"/>
              <a:t> </a:t>
            </a:r>
            <a:r>
              <a:rPr lang="ru-RU" sz="3200" b="1" dirty="0" err="1"/>
              <a:t>буркотл</a:t>
            </a:r>
            <a:r>
              <a:rPr lang="ru-RU" sz="3200" b="1" dirty="0" err="1">
                <a:solidFill>
                  <a:srgbClr val="FFFF00"/>
                </a:solidFill>
              </a:rPr>
              <a:t>и</a:t>
            </a:r>
            <a:r>
              <a:rPr lang="ru-RU" sz="3200" b="1" dirty="0" err="1"/>
              <a:t>ві</a:t>
            </a:r>
            <a:r>
              <a:rPr lang="ru-RU" sz="3200" b="1" dirty="0"/>
              <a:t> </a:t>
            </a:r>
            <a:r>
              <a:rPr lang="ru-RU" sz="3200" b="1" dirty="0" err="1"/>
              <a:t>олівц</a:t>
            </a:r>
            <a:r>
              <a:rPr lang="ru-RU" sz="3200" b="1" dirty="0" err="1">
                <a:solidFill>
                  <a:srgbClr val="FFFF00"/>
                </a:solidFill>
              </a:rPr>
              <a:t>і</a:t>
            </a:r>
            <a:r>
              <a:rPr lang="ru-RU" sz="3200" b="1" dirty="0"/>
              <a:t> </a:t>
            </a:r>
            <a:r>
              <a:rPr lang="ru-RU" sz="3200" b="1" dirty="0" err="1" smtClean="0"/>
              <a:t>мініат</a:t>
            </a:r>
            <a:r>
              <a:rPr lang="ru-RU" sz="3200" b="1" dirty="0" err="1" smtClean="0">
                <a:solidFill>
                  <a:srgbClr val="FFFF00"/>
                </a:solidFill>
              </a:rPr>
              <a:t>ю</a:t>
            </a:r>
            <a:r>
              <a:rPr lang="ru-RU" sz="3200" b="1" dirty="0" err="1" smtClean="0"/>
              <a:t>рний</a:t>
            </a:r>
            <a:r>
              <a:rPr lang="ru-RU" sz="3200" b="1" dirty="0" smtClean="0"/>
              <a:t> </a:t>
            </a:r>
            <a:r>
              <a:rPr lang="ru-RU" sz="3200" b="1" dirty="0"/>
              <a:t>ст</a:t>
            </a:r>
            <a:r>
              <a:rPr lang="ru-RU" sz="3200" b="1" dirty="0">
                <a:solidFill>
                  <a:srgbClr val="FFFF00"/>
                </a:solidFill>
              </a:rPr>
              <a:t>о</a:t>
            </a:r>
            <a:r>
              <a:rPr lang="ru-RU" sz="3200" b="1" dirty="0"/>
              <a:t>лик </a:t>
            </a:r>
            <a:r>
              <a:rPr lang="ru-RU" sz="3200" b="1" dirty="0" smtClean="0"/>
              <a:t>с</a:t>
            </a:r>
            <a:r>
              <a:rPr lang="ru-RU" sz="3200" b="1" dirty="0" smtClean="0">
                <a:solidFill>
                  <a:srgbClr val="FFFF00"/>
                </a:solidFill>
              </a:rPr>
              <a:t>у</a:t>
            </a:r>
            <a:r>
              <a:rPr lang="ru-RU" sz="3200" b="1" dirty="0" smtClean="0"/>
              <a:t>мочки </a:t>
            </a:r>
            <a:r>
              <a:rPr lang="ru-RU" sz="3200" b="1" dirty="0"/>
              <a:t>на </a:t>
            </a:r>
            <a:r>
              <a:rPr lang="ru-RU" sz="3200" b="1" dirty="0" err="1" smtClean="0"/>
              <a:t>пол</a:t>
            </a:r>
            <a:r>
              <a:rPr lang="ru-RU" sz="3200" b="1" dirty="0" err="1" smtClean="0">
                <a:solidFill>
                  <a:srgbClr val="FFFF00"/>
                </a:solidFill>
              </a:rPr>
              <a:t>и</a:t>
            </a:r>
            <a:r>
              <a:rPr lang="ru-RU" sz="3200" b="1" dirty="0" err="1" smtClean="0"/>
              <a:t>чки</a:t>
            </a:r>
            <a:endParaRPr lang="ru-RU" sz="3200" b="1" dirty="0" smtClean="0"/>
          </a:p>
          <a:p>
            <a:pPr algn="ctr" eaLnBrk="0" hangingPunct="0">
              <a:defRPr/>
            </a:pPr>
            <a:r>
              <a:rPr lang="ru-RU" sz="3200" b="1" dirty="0" err="1"/>
              <a:t>скаж</a:t>
            </a:r>
            <a:r>
              <a:rPr lang="ru-RU" sz="3200" b="1" dirty="0" err="1">
                <a:solidFill>
                  <a:srgbClr val="FFFF00"/>
                </a:solidFill>
              </a:rPr>
              <a:t>е</a:t>
            </a:r>
            <a:r>
              <a:rPr lang="ru-RU" sz="3200" b="1" dirty="0" err="1"/>
              <a:t>ні</a:t>
            </a:r>
            <a:r>
              <a:rPr lang="ru-RU" sz="3200" b="1" dirty="0"/>
              <a:t> м</a:t>
            </a:r>
            <a:r>
              <a:rPr lang="ru-RU" sz="3200" b="1" dirty="0">
                <a:solidFill>
                  <a:srgbClr val="FFFF00"/>
                </a:solidFill>
              </a:rPr>
              <a:t>о</a:t>
            </a:r>
            <a:r>
              <a:rPr lang="ru-RU" sz="3200" b="1" dirty="0"/>
              <a:t>рдочки </a:t>
            </a:r>
          </a:p>
          <a:p>
            <a:pPr algn="ctr" eaLnBrk="0" hangingPunct="0">
              <a:defRPr/>
            </a:pPr>
            <a:r>
              <a:rPr lang="ru-RU" sz="3200" b="1" dirty="0"/>
              <a:t>у д</a:t>
            </a:r>
            <a:r>
              <a:rPr lang="ru-RU" sz="3200" b="1" dirty="0">
                <a:solidFill>
                  <a:srgbClr val="FFFF00"/>
                </a:solidFill>
              </a:rPr>
              <a:t>о</a:t>
            </a:r>
            <a:r>
              <a:rPr lang="ru-RU" sz="3200" b="1" dirty="0"/>
              <a:t>брому </a:t>
            </a:r>
            <a:r>
              <a:rPr lang="ru-RU" sz="3200" b="1" dirty="0" err="1"/>
              <a:t>г</a:t>
            </a:r>
            <a:r>
              <a:rPr lang="ru-RU" sz="3200" b="1" dirty="0" err="1">
                <a:solidFill>
                  <a:srgbClr val="FFFF00"/>
                </a:solidFill>
              </a:rPr>
              <a:t>у</a:t>
            </a:r>
            <a:r>
              <a:rPr lang="ru-RU" sz="3200" b="1" dirty="0" err="1"/>
              <a:t>морі</a:t>
            </a:r>
            <a:r>
              <a:rPr lang="ru-RU" sz="3200" b="1" dirty="0"/>
              <a:t> </a:t>
            </a:r>
            <a:r>
              <a:rPr lang="ru-RU" sz="3200" b="1" dirty="0" err="1"/>
              <a:t>велет</a:t>
            </a:r>
            <a:r>
              <a:rPr lang="ru-RU" sz="3200" b="1" dirty="0" err="1">
                <a:solidFill>
                  <a:srgbClr val="FFFF00"/>
                </a:solidFill>
              </a:rPr>
              <a:t>е</a:t>
            </a:r>
            <a:r>
              <a:rPr lang="ru-RU" sz="3200" b="1" dirty="0" err="1"/>
              <a:t>нська</a:t>
            </a:r>
            <a:r>
              <a:rPr lang="ru-RU" sz="3200" b="1" dirty="0"/>
              <a:t> </a:t>
            </a:r>
            <a:r>
              <a:rPr lang="ru-RU" sz="3200" b="1" dirty="0" err="1"/>
              <a:t>с</a:t>
            </a:r>
            <a:r>
              <a:rPr lang="ru-RU" sz="3200" b="1" dirty="0" err="1">
                <a:solidFill>
                  <a:srgbClr val="FFFF00"/>
                </a:solidFill>
              </a:rPr>
              <a:t>и</a:t>
            </a:r>
            <a:r>
              <a:rPr lang="ru-RU" sz="3200" b="1" dirty="0" err="1"/>
              <a:t>рна</a:t>
            </a:r>
            <a:r>
              <a:rPr lang="ru-RU" sz="3200" b="1" dirty="0"/>
              <a:t> </a:t>
            </a:r>
            <a:r>
              <a:rPr lang="ru-RU" sz="3200" b="1" dirty="0" err="1"/>
              <a:t>п</a:t>
            </a:r>
            <a:r>
              <a:rPr lang="ru-RU" sz="3200" b="1" dirty="0" err="1">
                <a:solidFill>
                  <a:srgbClr val="FFFF00"/>
                </a:solidFill>
              </a:rPr>
              <a:t>і</a:t>
            </a:r>
            <a:r>
              <a:rPr lang="ru-RU" sz="3200" b="1" dirty="0" err="1"/>
              <a:t>ца</a:t>
            </a:r>
            <a:r>
              <a:rPr lang="ru-RU" sz="3200" b="1" dirty="0"/>
              <a:t>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604199" y="1374878"/>
            <a:ext cx="3328822" cy="414314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 err="1"/>
              <a:t>знай</a:t>
            </a:r>
            <a:r>
              <a:rPr lang="ru-RU" sz="3200" b="1" dirty="0" err="1">
                <a:solidFill>
                  <a:srgbClr val="FFFF00"/>
                </a:solidFill>
              </a:rPr>
              <a:t>о</a:t>
            </a:r>
            <a:r>
              <a:rPr lang="ru-RU" sz="3200" b="1" dirty="0" err="1"/>
              <a:t>миться</a:t>
            </a:r>
            <a:r>
              <a:rPr lang="ru-RU" sz="3200" b="1" dirty="0"/>
              <a:t> </a:t>
            </a:r>
            <a:r>
              <a:rPr lang="ru-RU" sz="3200" b="1" dirty="0" err="1"/>
              <a:t>пов</a:t>
            </a:r>
            <a:r>
              <a:rPr lang="ru-RU" sz="3200" b="1" dirty="0" err="1">
                <a:solidFill>
                  <a:srgbClr val="FFFF00"/>
                </a:solidFill>
              </a:rPr>
              <a:t>і</a:t>
            </a:r>
            <a:r>
              <a:rPr lang="ru-RU" sz="3200" b="1" dirty="0" err="1"/>
              <a:t>сьте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 algn="ctr" eaLnBrk="0" hangingPunct="0">
              <a:defRPr/>
            </a:pPr>
            <a:r>
              <a:rPr lang="ru-RU" sz="3200" b="1" dirty="0" err="1" smtClean="0"/>
              <a:t>велет</a:t>
            </a:r>
            <a:r>
              <a:rPr lang="ru-RU" sz="3200" b="1" dirty="0" err="1" smtClean="0">
                <a:solidFill>
                  <a:srgbClr val="FFFF00"/>
                </a:solidFill>
              </a:rPr>
              <a:t>е</a:t>
            </a:r>
            <a:r>
              <a:rPr lang="ru-RU" sz="3200" b="1" dirty="0" err="1" smtClean="0"/>
              <a:t>нська</a:t>
            </a:r>
            <a:r>
              <a:rPr lang="ru-RU" sz="3200" b="1" dirty="0" smtClean="0"/>
              <a:t> </a:t>
            </a:r>
            <a:r>
              <a:rPr lang="ru-RU" sz="3200" b="1" dirty="0" err="1"/>
              <a:t>прикл</a:t>
            </a:r>
            <a:r>
              <a:rPr lang="ru-RU" sz="3200" b="1" dirty="0" err="1">
                <a:solidFill>
                  <a:srgbClr val="FFFF00"/>
                </a:solidFill>
              </a:rPr>
              <a:t>е</a:t>
            </a:r>
            <a:r>
              <a:rPr lang="ru-RU" sz="3200" b="1" dirty="0" err="1"/>
              <a:t>їлася</a:t>
            </a:r>
            <a:r>
              <a:rPr lang="ru-RU" sz="3200" b="1" dirty="0"/>
              <a:t> </a:t>
            </a:r>
            <a:r>
              <a:rPr lang="ru-RU" sz="3200" b="1" dirty="0" err="1"/>
              <a:t>мініат</a:t>
            </a:r>
            <a:r>
              <a:rPr lang="ru-RU" sz="3200" b="1" dirty="0" err="1">
                <a:solidFill>
                  <a:srgbClr val="FFFF00"/>
                </a:solidFill>
              </a:rPr>
              <a:t>ю</a:t>
            </a:r>
            <a:r>
              <a:rPr lang="ru-RU" sz="3200" b="1" dirty="0" err="1"/>
              <a:t>рний</a:t>
            </a:r>
            <a:r>
              <a:rPr lang="ru-RU" sz="3200" b="1" dirty="0"/>
              <a:t> </a:t>
            </a:r>
            <a:r>
              <a:rPr lang="ru-RU" sz="3200" b="1" dirty="0" err="1"/>
              <a:t>колекціон</a:t>
            </a:r>
            <a:r>
              <a:rPr lang="ru-RU" sz="3200" b="1" dirty="0" err="1">
                <a:solidFill>
                  <a:srgbClr val="FFFF00"/>
                </a:solidFill>
              </a:rPr>
              <a:t>у</a:t>
            </a:r>
            <a:r>
              <a:rPr lang="ru-RU" sz="3200" b="1" dirty="0" err="1"/>
              <a:t>ю</a:t>
            </a:r>
            <a:r>
              <a:rPr lang="ru-RU" sz="3200" b="1" dirty="0"/>
              <a:t> </a:t>
            </a:r>
            <a:r>
              <a:rPr lang="ru-RU" sz="3200" b="1" dirty="0" err="1"/>
              <a:t>пластм</a:t>
            </a:r>
            <a:r>
              <a:rPr lang="ru-RU" sz="3200" b="1" dirty="0" err="1">
                <a:solidFill>
                  <a:srgbClr val="FFFF00"/>
                </a:solidFill>
              </a:rPr>
              <a:t>а</a:t>
            </a:r>
            <a:r>
              <a:rPr lang="ru-RU" sz="3200" b="1" dirty="0" err="1"/>
              <a:t>совий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r="13491"/>
          <a:stretch/>
        </p:blipFill>
        <p:spPr bwMode="auto">
          <a:xfrm>
            <a:off x="763439" y="1329232"/>
            <a:ext cx="2674140" cy="418879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19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1474</Words>
  <Application>Microsoft Office PowerPoint</Application>
  <PresentationFormat>Произвольный</PresentationFormat>
  <Paragraphs>149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58</cp:revision>
  <dcterms:created xsi:type="dcterms:W3CDTF">2025-08-27T14:01:18Z</dcterms:created>
  <dcterms:modified xsi:type="dcterms:W3CDTF">2025-09-09T16:17:51Z</dcterms:modified>
</cp:coreProperties>
</file>