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93" r:id="rId3"/>
    <p:sldId id="259" r:id="rId4"/>
    <p:sldId id="282" r:id="rId5"/>
    <p:sldId id="305" r:id="rId6"/>
    <p:sldId id="294" r:id="rId7"/>
    <p:sldId id="262" r:id="rId8"/>
    <p:sldId id="284" r:id="rId9"/>
    <p:sldId id="295" r:id="rId10"/>
    <p:sldId id="297" r:id="rId11"/>
    <p:sldId id="298" r:id="rId12"/>
    <p:sldId id="299" r:id="rId13"/>
    <p:sldId id="300" r:id="rId14"/>
    <p:sldId id="301" r:id="rId15"/>
    <p:sldId id="292" r:id="rId16"/>
    <p:sldId id="306" r:id="rId17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12517C-03D5-4382-89D0-8C7F1B0B3B7D}" type="doc">
      <dgm:prSet loTypeId="urn:microsoft.com/office/officeart/2005/8/layout/arrow2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DFD922F-5B46-439D-9DBC-894F683D2CDB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err="1" smtClean="0">
              <a:solidFill>
                <a:schemeClr val="bg1"/>
              </a:solidFill>
            </a:rPr>
            <a:t>Тривога</a:t>
          </a:r>
          <a:r>
            <a:rPr lang="ru-RU" sz="3200" b="1" dirty="0" smtClean="0">
              <a:solidFill>
                <a:schemeClr val="bg1"/>
              </a:solidFill>
            </a:rPr>
            <a:t>, </a:t>
          </a:r>
          <a:r>
            <a:rPr lang="ru-RU" sz="3200" b="1" dirty="0" err="1" smtClean="0">
              <a:solidFill>
                <a:schemeClr val="bg1"/>
              </a:solidFill>
            </a:rPr>
            <a:t>хвилювання</a:t>
          </a:r>
          <a:endParaRPr lang="ru-RU" sz="3200" b="1" dirty="0">
            <a:solidFill>
              <a:schemeClr val="bg1"/>
            </a:solidFill>
          </a:endParaRPr>
        </a:p>
      </dgm:t>
    </dgm:pt>
    <dgm:pt modelId="{7B9A1B52-DF19-45EA-8491-DBE839E0B9F2}" type="parTrans" cxnId="{ABB1B1B1-8D07-4E1C-BB36-3535C694F92E}">
      <dgm:prSet/>
      <dgm:spPr/>
      <dgm:t>
        <a:bodyPr/>
        <a:lstStyle/>
        <a:p>
          <a:endParaRPr lang="ru-RU"/>
        </a:p>
      </dgm:t>
    </dgm:pt>
    <dgm:pt modelId="{03FB6CC8-F6AB-41FA-9AA7-E66D31D2D822}" type="sibTrans" cxnId="{ABB1B1B1-8D07-4E1C-BB36-3535C694F92E}">
      <dgm:prSet/>
      <dgm:spPr/>
      <dgm:t>
        <a:bodyPr/>
        <a:lstStyle/>
        <a:p>
          <a:endParaRPr lang="ru-RU"/>
        </a:p>
      </dgm:t>
    </dgm:pt>
    <dgm:pt modelId="{31969A82-55A7-482A-9723-7CEF11E405B5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err="1" smtClean="0">
              <a:solidFill>
                <a:schemeClr val="bg1"/>
              </a:solidFill>
            </a:rPr>
            <a:t>Спокій</a:t>
          </a:r>
          <a:r>
            <a:rPr lang="ru-RU" sz="3200" b="1" dirty="0" smtClean="0">
              <a:solidFill>
                <a:schemeClr val="bg1"/>
              </a:solidFill>
            </a:rPr>
            <a:t>, </a:t>
          </a:r>
          <a:r>
            <a:rPr lang="ru-RU" sz="3200" b="1" dirty="0" err="1" smtClean="0">
              <a:solidFill>
                <a:schemeClr val="bg1"/>
              </a:solidFill>
            </a:rPr>
            <a:t>рівновага</a:t>
          </a:r>
          <a:endParaRPr lang="ru-RU" sz="3200" b="1" dirty="0">
            <a:solidFill>
              <a:schemeClr val="bg1"/>
            </a:solidFill>
          </a:endParaRPr>
        </a:p>
      </dgm:t>
    </dgm:pt>
    <dgm:pt modelId="{0859CF94-D179-4BD9-91BC-3417C6C39EE3}" type="parTrans" cxnId="{EBE1F3C4-7DAB-4010-8F4D-3AA9A6273961}">
      <dgm:prSet/>
      <dgm:spPr/>
      <dgm:t>
        <a:bodyPr/>
        <a:lstStyle/>
        <a:p>
          <a:endParaRPr lang="ru-RU"/>
        </a:p>
      </dgm:t>
    </dgm:pt>
    <dgm:pt modelId="{91F554F6-8B26-466C-949B-28D648E6BA1A}" type="sibTrans" cxnId="{EBE1F3C4-7DAB-4010-8F4D-3AA9A6273961}">
      <dgm:prSet/>
      <dgm:spPr/>
      <dgm:t>
        <a:bodyPr/>
        <a:lstStyle/>
        <a:p>
          <a:endParaRPr lang="ru-RU"/>
        </a:p>
      </dgm:t>
    </dgm:pt>
    <dgm:pt modelId="{174EB343-41A9-4EFF-9307-AB890ACD7FBB}">
      <dgm:prSet phldrT="[Текст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rgbClr val="FFC000"/>
        </a:solidFill>
      </dgm:spPr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Задоволення</a:t>
          </a:r>
          <a:endParaRPr lang="ru-RU" sz="3200" b="1" dirty="0">
            <a:solidFill>
              <a:schemeClr val="bg1"/>
            </a:solidFill>
          </a:endParaRPr>
        </a:p>
      </dgm:t>
    </dgm:pt>
    <dgm:pt modelId="{F15C0A8D-7291-4B87-9007-55736BCF6C1C}" type="parTrans" cxnId="{76DD3D17-0039-4FA5-91EC-45CFA741FD3F}">
      <dgm:prSet/>
      <dgm:spPr/>
      <dgm:t>
        <a:bodyPr/>
        <a:lstStyle/>
        <a:p>
          <a:endParaRPr lang="ru-RU"/>
        </a:p>
      </dgm:t>
    </dgm:pt>
    <dgm:pt modelId="{82247015-CD22-433C-B067-B95CCE146470}" type="sibTrans" cxnId="{76DD3D17-0039-4FA5-91EC-45CFA741FD3F}">
      <dgm:prSet/>
      <dgm:spPr/>
      <dgm:t>
        <a:bodyPr/>
        <a:lstStyle/>
        <a:p>
          <a:endParaRPr lang="ru-RU"/>
        </a:p>
      </dgm:t>
    </dgm:pt>
    <dgm:pt modelId="{611A93F9-C706-4AD2-A429-839F5D0B850E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err="1" smtClean="0">
              <a:solidFill>
                <a:schemeClr val="bg1"/>
              </a:solidFill>
            </a:rPr>
            <a:t>Завзяття</a:t>
          </a:r>
          <a:r>
            <a:rPr lang="ru-RU" sz="3200" b="1" dirty="0" smtClean="0">
              <a:solidFill>
                <a:schemeClr val="bg1"/>
              </a:solidFill>
            </a:rPr>
            <a:t>, </a:t>
          </a:r>
          <a:r>
            <a:rPr lang="ru-RU" sz="3200" b="1" dirty="0" err="1" smtClean="0">
              <a:solidFill>
                <a:schemeClr val="bg1"/>
              </a:solidFill>
            </a:rPr>
            <a:t>бажання</a:t>
          </a:r>
          <a:r>
            <a:rPr lang="ru-RU" sz="3200" b="1" dirty="0" smtClean="0">
              <a:solidFill>
                <a:schemeClr val="bg1"/>
              </a:solidFill>
            </a:rPr>
            <a:t> </a:t>
          </a:r>
          <a:r>
            <a:rPr lang="ru-RU" sz="3200" b="1" dirty="0" err="1" smtClean="0">
              <a:solidFill>
                <a:schemeClr val="bg1"/>
              </a:solidFill>
            </a:rPr>
            <a:t>діяти</a:t>
          </a:r>
          <a:endParaRPr lang="ru-RU" sz="3200" b="1" dirty="0">
            <a:solidFill>
              <a:schemeClr val="bg1"/>
            </a:solidFill>
          </a:endParaRPr>
        </a:p>
      </dgm:t>
    </dgm:pt>
    <dgm:pt modelId="{194CA833-26D2-4FD6-8626-679354229B98}" type="parTrans" cxnId="{FBBF35E6-1519-4475-A715-53ED42CDA6E9}">
      <dgm:prSet/>
      <dgm:spPr/>
      <dgm:t>
        <a:bodyPr/>
        <a:lstStyle/>
        <a:p>
          <a:endParaRPr lang="ru-RU"/>
        </a:p>
      </dgm:t>
    </dgm:pt>
    <dgm:pt modelId="{46B702F8-AD7D-414E-A4AB-2E6D8FEFAFFE}" type="sibTrans" cxnId="{FBBF35E6-1519-4475-A715-53ED42CDA6E9}">
      <dgm:prSet/>
      <dgm:spPr/>
      <dgm:t>
        <a:bodyPr/>
        <a:lstStyle/>
        <a:p>
          <a:endParaRPr lang="ru-RU"/>
        </a:p>
      </dgm:t>
    </dgm:pt>
    <dgm:pt modelId="{CC9C256E-A0D9-4A37-B1A8-D6903FE41A1B}" type="pres">
      <dgm:prSet presAssocID="{6412517C-03D5-4382-89D0-8C7F1B0B3B7D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DC17F7-C76E-4857-9E1C-5994DE052C30}" type="pres">
      <dgm:prSet presAssocID="{6412517C-03D5-4382-89D0-8C7F1B0B3B7D}" presName="arrow" presStyleLbl="bgShp" presStyleIdx="0" presStyleCnt="1" custScaleX="131608" custScaleY="100000" custLinFactNeighborX="-2886" custLinFactNeighborY="-13750"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C1A082CF-5043-47D1-B56A-3B1066BFFB3D}" type="pres">
      <dgm:prSet presAssocID="{6412517C-03D5-4382-89D0-8C7F1B0B3B7D}" presName="arrowDiagram4" presStyleCnt="0"/>
      <dgm:spPr/>
    </dgm:pt>
    <dgm:pt modelId="{E5EF4076-8F14-428F-9B98-9B54C54CDEBD}" type="pres">
      <dgm:prSet presAssocID="{BDFD922F-5B46-439D-9DBC-894F683D2CDB}" presName="bullet4a" presStyleLbl="node1" presStyleIdx="0" presStyleCnt="4" custScaleX="411420" custScaleY="394273" custLinFactY="-200000" custLinFactNeighborX="6233" custLinFactNeighborY="-227511"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16CA79A7-CDCD-4D3B-9CF7-28AAD24327F2}" type="pres">
      <dgm:prSet presAssocID="{BDFD922F-5B46-439D-9DBC-894F683D2CDB}" presName="textBox4a" presStyleLbl="revTx" presStyleIdx="0" presStyleCnt="4" custScaleX="408205" custScaleY="52228" custLinFactNeighborX="-3576" custLinFactNeighborY="-4469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F620830-A676-4833-A8C6-5AD2BB45DCE3}" type="pres">
      <dgm:prSet presAssocID="{31969A82-55A7-482A-9723-7CEF11E405B5}" presName="bullet4b" presStyleLbl="node1" presStyleIdx="1" presStyleCnt="4" custScaleX="268991" custScaleY="278220" custLinFactX="49864" custLinFactY="-67321" custLinFactNeighborX="100000" custLinFactNeighborY="-100000"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F0A0E45B-D288-4535-B14C-19428D5A077F}" type="pres">
      <dgm:prSet presAssocID="{31969A82-55A7-482A-9723-7CEF11E405B5}" presName="textBox4b" presStyleLbl="revTx" presStyleIdx="1" presStyleCnt="4" custScaleX="275542" custScaleY="33582" custLinFactX="-52785" custLinFactY="-7551" custLinFactNeighborX="-100000" custLinFactNeighborY="-10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33A2396-0529-409A-9AB9-A56384429ACE}" type="pres">
      <dgm:prSet presAssocID="{174EB343-41A9-4EFF-9307-AB890ACD7FBB}" presName="bullet4c" presStyleLbl="node1" presStyleIdx="2" presStyleCnt="4" custScaleX="216350" custScaleY="221570" custLinFactX="75052" custLinFactNeighborX="100000" custLinFactNeighborY="-47206"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22ABF683-89B3-4452-9356-FCBE3DD26059}" type="pres">
      <dgm:prSet presAssocID="{174EB343-41A9-4EFF-9307-AB890ACD7FBB}" presName="textBox4c" presStyleLbl="revTx" presStyleIdx="2" presStyleCnt="4" custScaleX="211038" custScaleY="20204" custLinFactNeighborX="42064" custLinFactNeighborY="-9871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1AEEDAA-CA3D-4213-9CC1-8552FA5541E8}" type="pres">
      <dgm:prSet presAssocID="{611A93F9-C706-4AD2-A429-839F5D0B850E}" presName="bullet4d" presStyleLbl="node1" presStyleIdx="3" presStyleCnt="4" custScaleX="195966" custScaleY="192082" custLinFactX="100000" custLinFactNeighborX="111506" custLinFactNeighborY="-8398"/>
      <dgm:spPr>
        <a:solidFill>
          <a:srgbClr val="FFC000"/>
        </a:solidFill>
      </dgm:spPr>
      <dgm:t>
        <a:bodyPr/>
        <a:lstStyle/>
        <a:p>
          <a:endParaRPr lang="ru-RU"/>
        </a:p>
      </dgm:t>
    </dgm:pt>
    <dgm:pt modelId="{5C1D3C12-2D74-453C-9059-9E279936DF99}" type="pres">
      <dgm:prSet presAssocID="{611A93F9-C706-4AD2-A429-839F5D0B850E}" presName="textBox4d" presStyleLbl="revTx" presStyleIdx="3" presStyleCnt="4" custScaleX="369433" custScaleY="17444" custLinFactNeighborX="28228" custLinFactNeighborY="-1468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ABB1B1B1-8D07-4E1C-BB36-3535C694F92E}" srcId="{6412517C-03D5-4382-89D0-8C7F1B0B3B7D}" destId="{BDFD922F-5B46-439D-9DBC-894F683D2CDB}" srcOrd="0" destOrd="0" parTransId="{7B9A1B52-DF19-45EA-8491-DBE839E0B9F2}" sibTransId="{03FB6CC8-F6AB-41FA-9AA7-E66D31D2D822}"/>
    <dgm:cxn modelId="{07FF0A40-6669-44F5-91C6-4449A60CC770}" type="presOf" srcId="{6412517C-03D5-4382-89D0-8C7F1B0B3B7D}" destId="{CC9C256E-A0D9-4A37-B1A8-D6903FE41A1B}" srcOrd="0" destOrd="0" presId="urn:microsoft.com/office/officeart/2005/8/layout/arrow2"/>
    <dgm:cxn modelId="{0468C6C8-78D7-4F42-B2CB-CAA8620EE16B}" type="presOf" srcId="{174EB343-41A9-4EFF-9307-AB890ACD7FBB}" destId="{22ABF683-89B3-4452-9356-FCBE3DD26059}" srcOrd="0" destOrd="0" presId="urn:microsoft.com/office/officeart/2005/8/layout/arrow2"/>
    <dgm:cxn modelId="{76DD3D17-0039-4FA5-91EC-45CFA741FD3F}" srcId="{6412517C-03D5-4382-89D0-8C7F1B0B3B7D}" destId="{174EB343-41A9-4EFF-9307-AB890ACD7FBB}" srcOrd="2" destOrd="0" parTransId="{F15C0A8D-7291-4B87-9007-55736BCF6C1C}" sibTransId="{82247015-CD22-433C-B067-B95CCE146470}"/>
    <dgm:cxn modelId="{FBBF35E6-1519-4475-A715-53ED42CDA6E9}" srcId="{6412517C-03D5-4382-89D0-8C7F1B0B3B7D}" destId="{611A93F9-C706-4AD2-A429-839F5D0B850E}" srcOrd="3" destOrd="0" parTransId="{194CA833-26D2-4FD6-8626-679354229B98}" sibTransId="{46B702F8-AD7D-414E-A4AB-2E6D8FEFAFFE}"/>
    <dgm:cxn modelId="{361188D3-7CBB-496B-813E-6D86D68380DF}" type="presOf" srcId="{31969A82-55A7-482A-9723-7CEF11E405B5}" destId="{F0A0E45B-D288-4535-B14C-19428D5A077F}" srcOrd="0" destOrd="0" presId="urn:microsoft.com/office/officeart/2005/8/layout/arrow2"/>
    <dgm:cxn modelId="{94991564-598C-4295-9E4D-17BE091BBDCA}" type="presOf" srcId="{611A93F9-C706-4AD2-A429-839F5D0B850E}" destId="{5C1D3C12-2D74-453C-9059-9E279936DF99}" srcOrd="0" destOrd="0" presId="urn:microsoft.com/office/officeart/2005/8/layout/arrow2"/>
    <dgm:cxn modelId="{EBE1F3C4-7DAB-4010-8F4D-3AA9A6273961}" srcId="{6412517C-03D5-4382-89D0-8C7F1B0B3B7D}" destId="{31969A82-55A7-482A-9723-7CEF11E405B5}" srcOrd="1" destOrd="0" parTransId="{0859CF94-D179-4BD9-91BC-3417C6C39EE3}" sibTransId="{91F554F6-8B26-466C-949B-28D648E6BA1A}"/>
    <dgm:cxn modelId="{6662F2C7-ABD8-455D-AED8-589F2F7875C8}" type="presOf" srcId="{BDFD922F-5B46-439D-9DBC-894F683D2CDB}" destId="{16CA79A7-CDCD-4D3B-9CF7-28AAD24327F2}" srcOrd="0" destOrd="0" presId="urn:microsoft.com/office/officeart/2005/8/layout/arrow2"/>
    <dgm:cxn modelId="{029A5B0A-AEA5-4AB9-8A32-6C9216667EBC}" type="presParOf" srcId="{CC9C256E-A0D9-4A37-B1A8-D6903FE41A1B}" destId="{F2DC17F7-C76E-4857-9E1C-5994DE052C30}" srcOrd="0" destOrd="0" presId="urn:microsoft.com/office/officeart/2005/8/layout/arrow2"/>
    <dgm:cxn modelId="{34707963-98FF-47D3-AEA9-A4AD13736FCF}" type="presParOf" srcId="{CC9C256E-A0D9-4A37-B1A8-D6903FE41A1B}" destId="{C1A082CF-5043-47D1-B56A-3B1066BFFB3D}" srcOrd="1" destOrd="0" presId="urn:microsoft.com/office/officeart/2005/8/layout/arrow2"/>
    <dgm:cxn modelId="{946FAD71-B269-43BB-A121-5E50231FB97C}" type="presParOf" srcId="{C1A082CF-5043-47D1-B56A-3B1066BFFB3D}" destId="{E5EF4076-8F14-428F-9B98-9B54C54CDEBD}" srcOrd="0" destOrd="0" presId="urn:microsoft.com/office/officeart/2005/8/layout/arrow2"/>
    <dgm:cxn modelId="{86BEEA27-2066-4065-958D-301F3179F88F}" type="presParOf" srcId="{C1A082CF-5043-47D1-B56A-3B1066BFFB3D}" destId="{16CA79A7-CDCD-4D3B-9CF7-28AAD24327F2}" srcOrd="1" destOrd="0" presId="urn:microsoft.com/office/officeart/2005/8/layout/arrow2"/>
    <dgm:cxn modelId="{6503392D-305E-473D-AE3D-3A88B7CFB9C2}" type="presParOf" srcId="{C1A082CF-5043-47D1-B56A-3B1066BFFB3D}" destId="{EF620830-A676-4833-A8C6-5AD2BB45DCE3}" srcOrd="2" destOrd="0" presId="urn:microsoft.com/office/officeart/2005/8/layout/arrow2"/>
    <dgm:cxn modelId="{6806183D-87F6-40B1-9F2B-D791B2C34E7A}" type="presParOf" srcId="{C1A082CF-5043-47D1-B56A-3B1066BFFB3D}" destId="{F0A0E45B-D288-4535-B14C-19428D5A077F}" srcOrd="3" destOrd="0" presId="urn:microsoft.com/office/officeart/2005/8/layout/arrow2"/>
    <dgm:cxn modelId="{71879D1C-86FE-41E2-AE39-EC65C6F25FEA}" type="presParOf" srcId="{C1A082CF-5043-47D1-B56A-3B1066BFFB3D}" destId="{433A2396-0529-409A-9AB9-A56384429ACE}" srcOrd="4" destOrd="0" presId="urn:microsoft.com/office/officeart/2005/8/layout/arrow2"/>
    <dgm:cxn modelId="{92CEC57D-5F8D-4704-8438-7D479082419C}" type="presParOf" srcId="{C1A082CF-5043-47D1-B56A-3B1066BFFB3D}" destId="{22ABF683-89B3-4452-9356-FCBE3DD26059}" srcOrd="5" destOrd="0" presId="urn:microsoft.com/office/officeart/2005/8/layout/arrow2"/>
    <dgm:cxn modelId="{10643AEA-9BBE-44AC-89D3-52323E07EEA5}" type="presParOf" srcId="{C1A082CF-5043-47D1-B56A-3B1066BFFB3D}" destId="{81AEEDAA-CA3D-4213-9CC1-8552FA5541E8}" srcOrd="6" destOrd="0" presId="urn:microsoft.com/office/officeart/2005/8/layout/arrow2"/>
    <dgm:cxn modelId="{6744E9E3-91EF-4CD5-BC10-59B5646B4AC3}" type="presParOf" srcId="{C1A082CF-5043-47D1-B56A-3B1066BFFB3D}" destId="{5C1D3C12-2D74-453C-9059-9E279936DF99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DC17F7-C76E-4857-9E1C-5994DE052C30}">
      <dsp:nvSpPr>
        <dsp:cNvPr id="0" name=""/>
        <dsp:cNvSpPr/>
      </dsp:nvSpPr>
      <dsp:spPr>
        <a:xfrm>
          <a:off x="544976" y="0"/>
          <a:ext cx="7780186" cy="369477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EF4076-8F14-428F-9B98-9B54C54CDEBD}">
      <dsp:nvSpPr>
        <dsp:cNvPr id="0" name=""/>
        <dsp:cNvSpPr/>
      </dsp:nvSpPr>
      <dsp:spPr>
        <a:xfrm>
          <a:off x="2028917" y="1966098"/>
          <a:ext cx="559398" cy="536083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CA79A7-CDCD-4D3B-9CF7-28AAD24327F2}">
      <dsp:nvSpPr>
        <dsp:cNvPr id="0" name=""/>
        <dsp:cNvSpPr/>
      </dsp:nvSpPr>
      <dsp:spPr>
        <a:xfrm>
          <a:off x="706185" y="2632458"/>
          <a:ext cx="4126503" cy="459270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72046" tIns="0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solidFill>
                <a:schemeClr val="bg1"/>
              </a:solidFill>
            </a:rPr>
            <a:t>Тривога</a:t>
          </a:r>
          <a:r>
            <a:rPr lang="ru-RU" sz="3200" b="1" kern="1200" dirty="0" smtClean="0">
              <a:solidFill>
                <a:schemeClr val="bg1"/>
              </a:solidFill>
            </a:rPr>
            <a:t>, </a:t>
          </a:r>
          <a:r>
            <a:rPr lang="ru-RU" sz="3200" b="1" kern="1200" dirty="0" err="1" smtClean="0">
              <a:solidFill>
                <a:schemeClr val="bg1"/>
              </a:solidFill>
            </a:rPr>
            <a:t>хвилювання</a:t>
          </a:r>
          <a:endParaRPr lang="ru-RU" sz="3200" b="1" kern="1200" dirty="0">
            <a:solidFill>
              <a:schemeClr val="bg1"/>
            </a:solidFill>
          </a:endParaRPr>
        </a:p>
      </dsp:txBody>
      <dsp:txXfrm>
        <a:off x="728605" y="2654878"/>
        <a:ext cx="4081663" cy="414430"/>
      </dsp:txXfrm>
    </dsp:sp>
    <dsp:sp modelId="{EF620830-A676-4833-A8C6-5AD2BB45DCE3}">
      <dsp:nvSpPr>
        <dsp:cNvPr id="0" name=""/>
        <dsp:cNvSpPr/>
      </dsp:nvSpPr>
      <dsp:spPr>
        <a:xfrm>
          <a:off x="3347372" y="1281658"/>
          <a:ext cx="636070" cy="657894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A0E45B-D288-4535-B14C-19428D5A077F}">
      <dsp:nvSpPr>
        <dsp:cNvPr id="0" name=""/>
        <dsp:cNvSpPr/>
      </dsp:nvSpPr>
      <dsp:spPr>
        <a:xfrm>
          <a:off x="324664" y="750988"/>
          <a:ext cx="3420698" cy="567035"/>
        </a:xfrm>
        <a:prstGeom prst="round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25298" tIns="0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solidFill>
                <a:schemeClr val="bg1"/>
              </a:solidFill>
            </a:rPr>
            <a:t>Спокій</a:t>
          </a:r>
          <a:r>
            <a:rPr lang="ru-RU" sz="3200" b="1" kern="1200" dirty="0" smtClean="0">
              <a:solidFill>
                <a:schemeClr val="bg1"/>
              </a:solidFill>
            </a:rPr>
            <a:t>, </a:t>
          </a:r>
          <a:r>
            <a:rPr lang="ru-RU" sz="3200" b="1" kern="1200" dirty="0" err="1" smtClean="0">
              <a:solidFill>
                <a:schemeClr val="bg1"/>
              </a:solidFill>
            </a:rPr>
            <a:t>рівновага</a:t>
          </a:r>
          <a:endParaRPr lang="ru-RU" sz="3200" b="1" kern="1200" dirty="0">
            <a:solidFill>
              <a:schemeClr val="bg1"/>
            </a:solidFill>
          </a:endParaRPr>
        </a:p>
      </dsp:txBody>
      <dsp:txXfrm>
        <a:off x="352344" y="778668"/>
        <a:ext cx="3365338" cy="511675"/>
      </dsp:txXfrm>
    </dsp:sp>
    <dsp:sp modelId="{433A2396-0529-409A-9AB9-A56384429ACE}">
      <dsp:nvSpPr>
        <dsp:cNvPr id="0" name=""/>
        <dsp:cNvSpPr/>
      </dsp:nvSpPr>
      <dsp:spPr>
        <a:xfrm>
          <a:off x="4785658" y="916391"/>
          <a:ext cx="677860" cy="694215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ABF683-89B3-4452-9356-FCBE3DD26059}">
      <dsp:nvSpPr>
        <dsp:cNvPr id="0" name=""/>
        <dsp:cNvSpPr/>
      </dsp:nvSpPr>
      <dsp:spPr>
        <a:xfrm>
          <a:off x="4409085" y="68348"/>
          <a:ext cx="2619918" cy="461332"/>
        </a:xfrm>
        <a:prstGeom prst="roundRect">
          <a:avLst/>
        </a:prstGeom>
        <a:solidFill>
          <a:srgbClr val="FFC000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66020" tIns="0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Задоволення</a:t>
          </a:r>
          <a:endParaRPr lang="ru-RU" sz="3200" b="1" kern="1200" dirty="0">
            <a:solidFill>
              <a:schemeClr val="bg1"/>
            </a:solidFill>
          </a:endParaRPr>
        </a:p>
      </dsp:txBody>
      <dsp:txXfrm>
        <a:off x="4431605" y="90868"/>
        <a:ext cx="2574878" cy="416292"/>
      </dsp:txXfrm>
    </dsp:sp>
    <dsp:sp modelId="{81AEEDAA-CA3D-4213-9CC1-8552FA5541E8}">
      <dsp:nvSpPr>
        <dsp:cNvPr id="0" name=""/>
        <dsp:cNvSpPr/>
      </dsp:nvSpPr>
      <dsp:spPr>
        <a:xfrm>
          <a:off x="6441842" y="607262"/>
          <a:ext cx="822520" cy="806218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1D3C12-2D74-453C-9059-9E279936DF99}">
      <dsp:nvSpPr>
        <dsp:cNvPr id="0" name=""/>
        <dsp:cNvSpPr/>
      </dsp:nvSpPr>
      <dsp:spPr>
        <a:xfrm>
          <a:off x="4643361" y="1750083"/>
          <a:ext cx="4586302" cy="462118"/>
        </a:xfrm>
        <a:prstGeom prst="roundRect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22404" tIns="0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solidFill>
                <a:schemeClr val="bg1"/>
              </a:solidFill>
            </a:rPr>
            <a:t>Завзяття</a:t>
          </a:r>
          <a:r>
            <a:rPr lang="ru-RU" sz="3200" b="1" kern="1200" dirty="0" smtClean="0">
              <a:solidFill>
                <a:schemeClr val="bg1"/>
              </a:solidFill>
            </a:rPr>
            <a:t>, </a:t>
          </a:r>
          <a:r>
            <a:rPr lang="ru-RU" sz="3200" b="1" kern="1200" dirty="0" err="1" smtClean="0">
              <a:solidFill>
                <a:schemeClr val="bg1"/>
              </a:solidFill>
            </a:rPr>
            <a:t>бажання</a:t>
          </a:r>
          <a:r>
            <a:rPr lang="ru-RU" sz="3200" b="1" kern="1200" dirty="0" smtClean="0">
              <a:solidFill>
                <a:schemeClr val="bg1"/>
              </a:solidFill>
            </a:rPr>
            <a:t> </a:t>
          </a:r>
          <a:r>
            <a:rPr lang="ru-RU" sz="3200" b="1" kern="1200" dirty="0" err="1" smtClean="0">
              <a:solidFill>
                <a:schemeClr val="bg1"/>
              </a:solidFill>
            </a:rPr>
            <a:t>діяти</a:t>
          </a:r>
          <a:endParaRPr lang="ru-RU" sz="3200" b="1" kern="1200" dirty="0">
            <a:solidFill>
              <a:schemeClr val="bg1"/>
            </a:solidFill>
          </a:endParaRPr>
        </a:p>
      </dsp:txBody>
      <dsp:txXfrm>
        <a:off x="4665920" y="1772642"/>
        <a:ext cx="4541184" cy="417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08.09.2025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4673B-B7F4-4A21-9006-118821B4FA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40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6920D-D679-440B-A693-E7DD575FE6B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967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6920D-D679-440B-A693-E7DD575FE6B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967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63822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96786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43871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9920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71047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829148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38624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82691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00963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68392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23965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08.09.2025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6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microsoft.com/office/2007/relationships/hdphoto" Target="../media/hdphoto2.wdp"/><Relationship Id="rId5" Type="http://schemas.openxmlformats.org/officeDocument/2006/relationships/image" Target="../media/image16.png"/><Relationship Id="rId10" Type="http://schemas.openxmlformats.org/officeDocument/2006/relationships/image" Target="../media/image26.png"/><Relationship Id="rId4" Type="http://schemas.openxmlformats.org/officeDocument/2006/relationships/image" Target="../media/image15.pn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627535" y="981522"/>
            <a:ext cx="8928992" cy="1368152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4400" b="1" dirty="0">
                <a:solidFill>
                  <a:srgbClr val="002060"/>
                </a:solidFill>
              </a:rPr>
              <a:t>Правильно записую слова із сумнівними приголосними звуками 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7316167" y="3598724"/>
            <a:ext cx="3256310" cy="2206990"/>
          </a:xfr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Українська мова</a:t>
            </a:r>
          </a:p>
          <a:p>
            <a:r>
              <a:rPr lang="uk-UA" sz="2400" b="1" i="1" dirty="0" smtClean="0">
                <a:solidFill>
                  <a:srgbClr val="002060"/>
                </a:solidFill>
              </a:rPr>
              <a:t>3 клас. Розділ 1</a:t>
            </a:r>
            <a:r>
              <a:rPr lang="uk-UA" sz="2400" b="1" dirty="0" smtClean="0">
                <a:solidFill>
                  <a:srgbClr val="002060"/>
                </a:solidFill>
              </a:rPr>
              <a:t>. </a:t>
            </a:r>
          </a:p>
          <a:p>
            <a:r>
              <a:rPr lang="uk-UA" sz="2400" b="1" dirty="0" smtClean="0">
                <a:solidFill>
                  <a:srgbClr val="002060"/>
                </a:solidFill>
              </a:rPr>
              <a:t>Пригадую знання </a:t>
            </a:r>
          </a:p>
          <a:p>
            <a:r>
              <a:rPr lang="uk-UA" sz="2400" b="1" dirty="0" smtClean="0">
                <a:solidFill>
                  <a:srgbClr val="002060"/>
                </a:solidFill>
              </a:rPr>
              <a:t>про звуки і букви. </a:t>
            </a:r>
          </a:p>
          <a:p>
            <a:r>
              <a:rPr lang="uk-UA" sz="2400" b="1" dirty="0" smtClean="0">
                <a:solidFill>
                  <a:srgbClr val="002060"/>
                </a:solidFill>
              </a:rPr>
              <a:t>Урок 7</a:t>
            </a:r>
            <a:endParaRPr lang="ru-RU" sz="2400" b="1" dirty="0" smtClean="0">
              <a:solidFill>
                <a:srgbClr val="002060"/>
              </a:solidFill>
            </a:endParaRPr>
          </a:p>
        </p:txBody>
      </p:sp>
      <p:pic>
        <p:nvPicPr>
          <p:cNvPr id="1026" name="Picture 2" descr="D:\Картинки до тестів\!!!!!!Эсмира\_free_2024-01-20-22-09-14_0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6"/>
          <a:stretch/>
        </p:blipFill>
        <p:spPr bwMode="auto">
          <a:xfrm>
            <a:off x="1915567" y="2709714"/>
            <a:ext cx="3240360" cy="309600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9707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ртинки до тестів\Щебетун, Гаджик\2025-07-07_1127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14" y="2853730"/>
            <a:ext cx="1812984" cy="271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35447" y="261442"/>
            <a:ext cx="10622980" cy="155234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err="1" smtClean="0">
                <a:solidFill>
                  <a:schemeClr val="bg1"/>
                </a:solidFill>
              </a:rPr>
              <a:t>Читалочка</a:t>
            </a:r>
            <a:r>
              <a:rPr lang="uk-UA" sz="3200" b="1" dirty="0" smtClean="0">
                <a:solidFill>
                  <a:schemeClr val="bg1"/>
                </a:solidFill>
              </a:rPr>
              <a:t> </a:t>
            </a:r>
            <a:r>
              <a:rPr lang="uk-UA" sz="3200" b="1" dirty="0">
                <a:solidFill>
                  <a:schemeClr val="bg1"/>
                </a:solidFill>
              </a:rPr>
              <a:t>дізналась, що в українській мові є слова, у яких дзвінкі приголосні перед глухими вимовляються, як парні глухі.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75807" y="1779938"/>
            <a:ext cx="2448272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ВИМОВЛЯЄМО:</a:t>
            </a:r>
            <a:r>
              <a:rPr 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</a:p>
          <a:p>
            <a:r>
              <a:rPr lang="ru-RU" sz="2800" b="1" dirty="0" err="1">
                <a:cs typeface="Times New Roman" panose="02020603050405020304" pitchFamily="18" charset="0"/>
              </a:rPr>
              <a:t>ні</a:t>
            </a:r>
            <a:r>
              <a:rPr lang="ru-RU" sz="2800" b="1" dirty="0">
                <a:solidFill>
                  <a:srgbClr val="FFFF00"/>
                </a:solidFill>
                <a:cs typeface="Times New Roman" panose="02020603050405020304" pitchFamily="18" charset="0"/>
              </a:rPr>
              <a:t>[х]</a:t>
            </a:r>
            <a:r>
              <a:rPr lang="ru-RU" sz="2800" b="1" dirty="0" err="1">
                <a:cs typeface="Times New Roman" panose="02020603050405020304" pitchFamily="18" charset="0"/>
              </a:rPr>
              <a:t>ті</a:t>
            </a:r>
            <a:r>
              <a:rPr lang="ru-RU" sz="2800" b="1" dirty="0">
                <a:cs typeface="Times New Roman" panose="02020603050405020304" pitchFamily="18" charset="0"/>
              </a:rPr>
              <a:t> </a:t>
            </a:r>
          </a:p>
          <a:p>
            <a:r>
              <a:rPr lang="ru-RU" sz="2800" b="1" dirty="0" err="1">
                <a:cs typeface="Times New Roman" panose="02020603050405020304" pitchFamily="18" charset="0"/>
              </a:rPr>
              <a:t>кі</a:t>
            </a:r>
            <a:r>
              <a:rPr lang="ru-RU" sz="2800" b="1" dirty="0">
                <a:solidFill>
                  <a:srgbClr val="FFFF00"/>
                </a:solidFill>
                <a:cs typeface="Times New Roman" panose="02020603050405020304" pitchFamily="18" charset="0"/>
              </a:rPr>
              <a:t>[х]</a:t>
            </a:r>
            <a:r>
              <a:rPr lang="ru-RU" sz="2800" b="1" dirty="0" err="1">
                <a:cs typeface="Times New Roman" panose="02020603050405020304" pitchFamily="18" charset="0"/>
              </a:rPr>
              <a:t>ті</a:t>
            </a:r>
            <a:r>
              <a:rPr lang="ru-RU" sz="2800" b="1" dirty="0">
                <a:cs typeface="Times New Roman" panose="02020603050405020304" pitchFamily="18" charset="0"/>
              </a:rPr>
              <a:t>                                </a:t>
            </a:r>
          </a:p>
          <a:p>
            <a:r>
              <a:rPr lang="ru-RU" sz="2800" b="1" dirty="0" err="1">
                <a:cs typeface="Times New Roman" panose="02020603050405020304" pitchFamily="18" charset="0"/>
              </a:rPr>
              <a:t>ле</a:t>
            </a:r>
            <a:r>
              <a:rPr lang="ru-RU" sz="2800" b="1" dirty="0">
                <a:solidFill>
                  <a:srgbClr val="FFFF00"/>
                </a:solidFill>
                <a:cs typeface="Times New Roman" panose="02020603050405020304" pitchFamily="18" charset="0"/>
              </a:rPr>
              <a:t>[х]</a:t>
            </a:r>
            <a:r>
              <a:rPr lang="ru-RU" sz="2800" b="1" dirty="0">
                <a:cs typeface="Times New Roman" panose="02020603050405020304" pitchFamily="18" charset="0"/>
              </a:rPr>
              <a:t>к</a:t>
            </a:r>
            <a:r>
              <a:rPr lang="uk-UA" sz="2800" b="1" dirty="0">
                <a:cs typeface="Times New Roman" panose="02020603050405020304" pitchFamily="18" charset="0"/>
              </a:rPr>
              <a:t>и</a:t>
            </a:r>
            <a:r>
              <a:rPr lang="ru-RU" sz="2800" b="1" dirty="0">
                <a:cs typeface="Times New Roman" panose="02020603050405020304" pitchFamily="18" charset="0"/>
              </a:rPr>
              <a:t>й                          </a:t>
            </a:r>
          </a:p>
          <a:p>
            <a:r>
              <a:rPr lang="ru-RU" sz="2800" b="1" dirty="0">
                <a:cs typeface="Times New Roman" panose="02020603050405020304" pitchFamily="18" charset="0"/>
              </a:rPr>
              <a:t>в</a:t>
            </a:r>
            <a:r>
              <a:rPr lang="uk-UA" sz="2800" b="1" dirty="0">
                <a:cs typeface="Times New Roman" panose="02020603050405020304" pitchFamily="18" charset="0"/>
              </a:rPr>
              <a:t>о</a:t>
            </a:r>
            <a:r>
              <a:rPr lang="en-US" sz="2800" b="1" dirty="0">
                <a:solidFill>
                  <a:srgbClr val="FFFF00"/>
                </a:solidFill>
                <a:cs typeface="Times New Roman" panose="02020603050405020304" pitchFamily="18" charset="0"/>
              </a:rPr>
              <a:t>[</a:t>
            </a:r>
            <a:r>
              <a:rPr lang="ru-RU" sz="2800" b="1" dirty="0">
                <a:solidFill>
                  <a:srgbClr val="FFFF00"/>
                </a:solidFill>
                <a:cs typeface="Times New Roman" panose="02020603050405020304" pitchFamily="18" charset="0"/>
              </a:rPr>
              <a:t>х]</a:t>
            </a:r>
            <a:r>
              <a:rPr lang="ru-RU" sz="2800" b="1" dirty="0">
                <a:cs typeface="Times New Roman" panose="02020603050405020304" pitchFamily="18" charset="0"/>
              </a:rPr>
              <a:t> кий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60200" y="1780689"/>
            <a:ext cx="2569412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ПЕРЕВІРЯЄМО:</a:t>
            </a:r>
            <a:r>
              <a:rPr 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</a:p>
          <a:p>
            <a:r>
              <a:rPr lang="ru-RU" sz="2800" b="1" dirty="0" err="1">
                <a:cs typeface="Times New Roman" panose="02020603050405020304" pitchFamily="18" charset="0"/>
              </a:rPr>
              <a:t>ні</a:t>
            </a:r>
            <a:r>
              <a:rPr lang="ru-RU" sz="2800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г</a:t>
            </a:r>
            <a:r>
              <a:rPr lang="ru-RU" sz="2800" b="1" dirty="0" err="1">
                <a:cs typeface="Times New Roman" panose="02020603050405020304" pitchFamily="18" charset="0"/>
              </a:rPr>
              <a:t>оть</a:t>
            </a:r>
            <a:endParaRPr lang="ru-RU" sz="2800" b="1" dirty="0">
              <a:cs typeface="Times New Roman" panose="02020603050405020304" pitchFamily="18" charset="0"/>
            </a:endParaRPr>
          </a:p>
          <a:p>
            <a:r>
              <a:rPr lang="ru-RU" sz="2800" b="1" dirty="0" err="1">
                <a:cs typeface="Times New Roman" panose="02020603050405020304" pitchFamily="18" charset="0"/>
              </a:rPr>
              <a:t>кі</a:t>
            </a:r>
            <a:r>
              <a:rPr lang="ru-RU" sz="2800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г</a:t>
            </a:r>
            <a:r>
              <a:rPr lang="ru-RU" sz="2800" b="1" dirty="0" err="1">
                <a:cs typeface="Times New Roman" panose="02020603050405020304" pitchFamily="18" charset="0"/>
              </a:rPr>
              <a:t>оть</a:t>
            </a:r>
            <a:r>
              <a:rPr lang="ru-RU" sz="2800" b="1" dirty="0">
                <a:cs typeface="Times New Roman" panose="02020603050405020304" pitchFamily="18" charset="0"/>
              </a:rPr>
              <a:t>                       </a:t>
            </a:r>
          </a:p>
          <a:p>
            <a:r>
              <a:rPr lang="ru-RU" sz="2800" b="1" dirty="0" err="1">
                <a:cs typeface="Times New Roman" panose="02020603050405020304" pitchFamily="18" charset="0"/>
              </a:rPr>
              <a:t>ле</a:t>
            </a:r>
            <a:r>
              <a:rPr lang="ru-RU" sz="2800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г</a:t>
            </a:r>
            <a:r>
              <a:rPr lang="ru-RU" sz="2800" b="1" dirty="0" err="1">
                <a:cs typeface="Times New Roman" panose="02020603050405020304" pitchFamily="18" charset="0"/>
              </a:rPr>
              <a:t>енький</a:t>
            </a:r>
            <a:r>
              <a:rPr lang="ru-RU" sz="2800" b="1" dirty="0">
                <a:cs typeface="Times New Roman" panose="02020603050405020304" pitchFamily="18" charset="0"/>
              </a:rPr>
              <a:t>              </a:t>
            </a:r>
          </a:p>
          <a:p>
            <a:r>
              <a:rPr lang="ru-RU" sz="2800" b="1" dirty="0" err="1">
                <a:cs typeface="Times New Roman" panose="02020603050405020304" pitchFamily="18" charset="0"/>
              </a:rPr>
              <a:t>воло</a:t>
            </a:r>
            <a:r>
              <a:rPr lang="ru-RU" sz="2800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г</a:t>
            </a:r>
            <a:r>
              <a:rPr lang="ru-RU" sz="2800" b="1" dirty="0" err="1">
                <a:cs typeface="Times New Roman" panose="02020603050405020304" pitchFamily="18" charset="0"/>
              </a:rPr>
              <a:t>ий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88375" y="1773610"/>
            <a:ext cx="2179515" cy="22472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ПИШЕМО:</a:t>
            </a:r>
            <a:r>
              <a:rPr lang="ru-RU" sz="2400" b="1" dirty="0">
                <a:solidFill>
                  <a:srgbClr val="295FFF"/>
                </a:solidFill>
                <a:cs typeface="Times New Roman" panose="02020603050405020304" pitchFamily="18" charset="0"/>
              </a:rPr>
              <a:t> </a:t>
            </a:r>
          </a:p>
          <a:p>
            <a:r>
              <a:rPr lang="ru-RU" sz="2800" b="1" dirty="0">
                <a:cs typeface="Times New Roman" panose="02020603050405020304" pitchFamily="18" charset="0"/>
              </a:rPr>
              <a:t>ні</a:t>
            </a:r>
            <a:r>
              <a:rPr lang="ru-RU" sz="2800" b="1" dirty="0" smtClean="0">
                <a:cs typeface="Times New Roman" panose="02020603050405020304" pitchFamily="18" charset="0"/>
              </a:rPr>
              <a:t>...</a:t>
            </a:r>
            <a:r>
              <a:rPr lang="ru-RU" sz="2800" b="1" dirty="0" err="1">
                <a:cs typeface="Times New Roman" panose="02020603050405020304" pitchFamily="18" charset="0"/>
              </a:rPr>
              <a:t>ті</a:t>
            </a:r>
            <a:r>
              <a:rPr lang="ru-RU" sz="2800" b="1" dirty="0">
                <a:cs typeface="Times New Roman" panose="02020603050405020304" pitchFamily="18" charset="0"/>
              </a:rPr>
              <a:t> </a:t>
            </a:r>
          </a:p>
          <a:p>
            <a:r>
              <a:rPr lang="ru-RU" sz="2800" b="1" dirty="0" err="1">
                <a:cs typeface="Times New Roman" panose="02020603050405020304" pitchFamily="18" charset="0"/>
              </a:rPr>
              <a:t>кі</a:t>
            </a:r>
            <a:r>
              <a:rPr lang="ru-RU" sz="2800" b="1" dirty="0" smtClean="0">
                <a:cs typeface="Times New Roman" panose="02020603050405020304" pitchFamily="18" charset="0"/>
              </a:rPr>
              <a:t>...</a:t>
            </a:r>
            <a:r>
              <a:rPr lang="ru-RU" sz="2800" b="1" dirty="0" err="1">
                <a:cs typeface="Times New Roman" panose="02020603050405020304" pitchFamily="18" charset="0"/>
              </a:rPr>
              <a:t>ті</a:t>
            </a:r>
            <a:r>
              <a:rPr lang="ru-RU" sz="2800" b="1" dirty="0">
                <a:cs typeface="Times New Roman" panose="02020603050405020304" pitchFamily="18" charset="0"/>
              </a:rPr>
              <a:t> </a:t>
            </a:r>
          </a:p>
          <a:p>
            <a:r>
              <a:rPr lang="ru-RU" sz="2800" b="1" dirty="0" err="1">
                <a:cs typeface="Times New Roman" panose="02020603050405020304" pitchFamily="18" charset="0"/>
              </a:rPr>
              <a:t>ле</a:t>
            </a:r>
            <a:r>
              <a:rPr lang="ru-RU" sz="2800" b="1" dirty="0" smtClean="0">
                <a:cs typeface="Times New Roman" panose="02020603050405020304" pitchFamily="18" charset="0"/>
              </a:rPr>
              <a:t>...</a:t>
            </a:r>
            <a:r>
              <a:rPr lang="ru-RU" sz="2800" b="1" dirty="0">
                <a:cs typeface="Times New Roman" panose="02020603050405020304" pitchFamily="18" charset="0"/>
              </a:rPr>
              <a:t>к</a:t>
            </a:r>
            <a:r>
              <a:rPr lang="uk-UA" sz="2800" b="1" dirty="0">
                <a:cs typeface="Times New Roman" panose="02020603050405020304" pitchFamily="18" charset="0"/>
              </a:rPr>
              <a:t>и</a:t>
            </a:r>
            <a:r>
              <a:rPr lang="ru-RU" sz="2800" b="1" dirty="0">
                <a:cs typeface="Times New Roman" panose="02020603050405020304" pitchFamily="18" charset="0"/>
              </a:rPr>
              <a:t>й </a:t>
            </a:r>
          </a:p>
          <a:p>
            <a:r>
              <a:rPr lang="ru-RU" sz="2800" b="1" dirty="0">
                <a:cs typeface="Times New Roman" panose="02020603050405020304" pitchFamily="18" charset="0"/>
              </a:rPr>
              <a:t>в</a:t>
            </a:r>
            <a:r>
              <a:rPr lang="uk-UA" sz="2800" b="1" dirty="0">
                <a:cs typeface="Times New Roman" panose="02020603050405020304" pitchFamily="18" charset="0"/>
              </a:rPr>
              <a:t>о</a:t>
            </a:r>
            <a:r>
              <a:rPr lang="en-US" sz="2800" b="1" dirty="0" smtClean="0">
                <a:cs typeface="Times New Roman" panose="02020603050405020304" pitchFamily="18" charset="0"/>
              </a:rPr>
              <a:t>.</a:t>
            </a:r>
            <a:r>
              <a:rPr lang="uk-UA" sz="2800" b="1" dirty="0" smtClean="0">
                <a:cs typeface="Times New Roman" panose="02020603050405020304" pitchFamily="18" charset="0"/>
              </a:rPr>
              <a:t>.</a:t>
            </a:r>
            <a:r>
              <a:rPr lang="en-US" sz="2800" b="1" dirty="0" smtClean="0">
                <a:cs typeface="Times New Roman" panose="02020603050405020304" pitchFamily="18" charset="0"/>
              </a:rPr>
              <a:t>.</a:t>
            </a:r>
            <a:r>
              <a:rPr lang="ru-RU" sz="2800" b="1" dirty="0">
                <a:cs typeface="Times New Roman" panose="02020603050405020304" pitchFamily="18" charset="0"/>
              </a:rPr>
              <a:t>кий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507252" y="1989634"/>
            <a:ext cx="451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  <a:cs typeface="Times New Roman" panose="02020603050405020304" pitchFamily="18" charset="0"/>
              </a:rPr>
              <a:t>г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7903361" y="2507996"/>
            <a:ext cx="966933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7903362" y="2927017"/>
            <a:ext cx="966933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8386827" y="3302502"/>
            <a:ext cx="801548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8048997" y="3734008"/>
            <a:ext cx="966933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</a:rPr>
              <a:t>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91431" y="1864251"/>
            <a:ext cx="3298335" cy="838041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Прочитай </a:t>
            </a:r>
            <a:r>
              <a:rPr lang="uk-UA" sz="2400" b="1" dirty="0">
                <a:solidFill>
                  <a:srgbClr val="002060"/>
                </a:solidFill>
              </a:rPr>
              <a:t>ці слова в першій </a:t>
            </a:r>
            <a:r>
              <a:rPr lang="uk-UA" sz="2400" b="1" dirty="0" smtClean="0">
                <a:solidFill>
                  <a:srgbClr val="002060"/>
                </a:solidFill>
              </a:rPr>
              <a:t>колонці </a:t>
            </a:r>
            <a:endParaRPr lang="uk-UA" sz="2400" b="1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59459" y="3997696"/>
            <a:ext cx="9910429" cy="27398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FFFF00"/>
                </a:solidFill>
              </a:rPr>
              <a:t>Проведи дослідження!</a:t>
            </a:r>
            <a:endParaRPr lang="ru-RU" sz="2400" dirty="0">
              <a:solidFill>
                <a:srgbClr val="FFFF00"/>
              </a:solidFill>
            </a:endParaRPr>
          </a:p>
          <a:p>
            <a:r>
              <a:rPr lang="ru-RU" sz="2400" b="1" dirty="0">
                <a:solidFill>
                  <a:schemeClr val="bg1"/>
                </a:solidFill>
              </a:rPr>
              <a:t>1. Прочитай за </a:t>
            </a:r>
            <a:r>
              <a:rPr lang="uk-UA" sz="2400" b="1" dirty="0">
                <a:solidFill>
                  <a:schemeClr val="bg1"/>
                </a:solidFill>
              </a:rPr>
              <a:t>стрілочками пари слів із другої і третьої колонок. </a:t>
            </a:r>
          </a:p>
          <a:p>
            <a:r>
              <a:rPr lang="uk-UA" sz="2400" b="1" dirty="0">
                <a:solidFill>
                  <a:schemeClr val="bg1"/>
                </a:solidFill>
              </a:rPr>
              <a:t>2. Яку букву ти вставиш у слова третьої колонки — </a:t>
            </a:r>
            <a:r>
              <a:rPr lang="uk-UA" sz="2400" b="1" i="1" dirty="0">
                <a:solidFill>
                  <a:srgbClr val="FFFF00"/>
                </a:solidFill>
              </a:rPr>
              <a:t>г </a:t>
            </a:r>
            <a:r>
              <a:rPr lang="uk-UA" sz="2400" b="1" dirty="0">
                <a:solidFill>
                  <a:schemeClr val="bg1"/>
                </a:solidFill>
              </a:rPr>
              <a:t>чи </a:t>
            </a:r>
            <a:r>
              <a:rPr lang="uk-UA" sz="2400" b="1" i="1" dirty="0">
                <a:solidFill>
                  <a:srgbClr val="FFFF00"/>
                </a:solidFill>
              </a:rPr>
              <a:t>х</a:t>
            </a:r>
            <a:r>
              <a:rPr lang="uk-UA" sz="2400" b="1" dirty="0">
                <a:solidFill>
                  <a:schemeClr val="bg1"/>
                </a:solidFill>
              </a:rPr>
              <a:t>? Поясни чому. </a:t>
            </a:r>
          </a:p>
          <a:p>
            <a:r>
              <a:rPr lang="uk-UA" sz="2400" b="1" dirty="0">
                <a:solidFill>
                  <a:schemeClr val="bg1"/>
                </a:solidFill>
              </a:rPr>
              <a:t>3. Назви букви, які стоять після </a:t>
            </a:r>
            <a:r>
              <a:rPr lang="uk-UA" sz="2400" b="1" i="1" dirty="0">
                <a:solidFill>
                  <a:srgbClr val="FFFF00"/>
                </a:solidFill>
              </a:rPr>
              <a:t>г</a:t>
            </a:r>
            <a:r>
              <a:rPr lang="uk-UA" sz="2400" b="1" dirty="0">
                <a:solidFill>
                  <a:schemeClr val="bg1"/>
                </a:solidFill>
              </a:rPr>
              <a:t> у другій колонці. Який звук вони позначають — голосний чи приголосний? </a:t>
            </a:r>
          </a:p>
          <a:p>
            <a:r>
              <a:rPr lang="uk-UA" sz="2400" b="1" dirty="0">
                <a:solidFill>
                  <a:schemeClr val="bg1"/>
                </a:solidFill>
              </a:rPr>
              <a:t>4. Зроби висновок, що треба зробити, щоб правильно записати слово із сумнівним приголосним </a:t>
            </a:r>
            <a:r>
              <a:rPr lang="ru-RU" sz="2400" b="1" dirty="0">
                <a:solidFill>
                  <a:schemeClr val="bg1"/>
                </a:solidFill>
              </a:rPr>
              <a:t>звуком. Перевір себе за правилом.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507252" y="2421682"/>
            <a:ext cx="451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  <a:cs typeface="Times New Roman" panose="02020603050405020304" pitchFamily="18" charset="0"/>
              </a:rPr>
              <a:t>г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600791" y="2853730"/>
            <a:ext cx="451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  <a:cs typeface="Times New Roman" panose="02020603050405020304" pitchFamily="18" charset="0"/>
              </a:rPr>
              <a:t>г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620423" y="3277067"/>
            <a:ext cx="451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  <a:cs typeface="Times New Roman" panose="02020603050405020304" pitchFamily="18" charset="0"/>
              </a:rPr>
              <a:t>г</a:t>
            </a:r>
          </a:p>
        </p:txBody>
      </p:sp>
    </p:spTree>
    <p:extLst>
      <p:ext uri="{BB962C8B-B14F-4D97-AF65-F5344CB8AC3E}">
        <p14:creationId xmlns:p14="http://schemas.microsoft.com/office/powerpoint/2010/main" val="105142684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60113" y="494645"/>
            <a:ext cx="10233994" cy="6615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Запам’ятай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67495" y="1264079"/>
            <a:ext cx="7601350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     Щоб правильно написати слово із </a:t>
            </a:r>
            <a:r>
              <a:rPr lang="uk-UA" sz="3200" b="1" dirty="0">
                <a:solidFill>
                  <a:srgbClr val="FFFF00"/>
                </a:solidFill>
              </a:rPr>
              <a:t>сумнівним приголосним </a:t>
            </a:r>
            <a:r>
              <a:rPr lang="uk-UA" sz="3200" b="1" dirty="0"/>
              <a:t>звуком, треба </a:t>
            </a:r>
            <a:r>
              <a:rPr lang="uk-UA" sz="3200" b="1" dirty="0">
                <a:solidFill>
                  <a:srgbClr val="FFFF00"/>
                </a:solidFill>
              </a:rPr>
              <a:t>змінити</a:t>
            </a:r>
            <a:r>
              <a:rPr lang="uk-UA" sz="3200" b="1" dirty="0"/>
              <a:t> слово так, щоб після цього приголосного стояв </a:t>
            </a:r>
            <a:r>
              <a:rPr lang="uk-UA" sz="3200" b="1" dirty="0" smtClean="0">
                <a:solidFill>
                  <a:srgbClr val="FFFF00"/>
                </a:solidFill>
              </a:rPr>
              <a:t>голосний</a:t>
            </a:r>
            <a:r>
              <a:rPr lang="uk-UA" sz="3200" b="1" dirty="0" smtClean="0"/>
              <a:t> </a:t>
            </a:r>
            <a:r>
              <a:rPr lang="uk-UA" sz="3200" b="1" dirty="0"/>
              <a:t>звук. </a:t>
            </a:r>
          </a:p>
          <a:p>
            <a:pPr algn="ctr"/>
            <a:r>
              <a:rPr lang="uk-UA" sz="3200" b="1" dirty="0"/>
              <a:t>Наприклад: </a:t>
            </a:r>
            <a:r>
              <a:rPr lang="uk-UA" sz="3200" b="1" i="1" dirty="0"/>
              <a:t>ми</a:t>
            </a:r>
            <a:r>
              <a:rPr lang="uk-UA" sz="3200" b="1" i="1" dirty="0">
                <a:solidFill>
                  <a:schemeClr val="bg1"/>
                </a:solidFill>
              </a:rPr>
              <a:t>г</a:t>
            </a:r>
            <a:r>
              <a:rPr lang="uk-UA" sz="3200" b="1" i="1" dirty="0"/>
              <a:t>тить — ми</a:t>
            </a:r>
            <a:r>
              <a:rPr lang="uk-UA" sz="3200" b="1" i="1" dirty="0">
                <a:solidFill>
                  <a:schemeClr val="bg1"/>
                </a:solidFill>
              </a:rPr>
              <a:t>го</a:t>
            </a:r>
            <a:r>
              <a:rPr lang="uk-UA" sz="3200" b="1" i="1" dirty="0"/>
              <a:t>тить.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87975" y="4150842"/>
            <a:ext cx="539753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      Ні</a:t>
            </a:r>
            <a:r>
              <a:rPr lang="uk-UA" sz="3200" b="1" dirty="0">
                <a:solidFill>
                  <a:srgbClr val="FFFF00"/>
                </a:solidFill>
              </a:rPr>
              <a:t>г</a:t>
            </a:r>
            <a:r>
              <a:rPr lang="uk-UA" sz="3200" b="1" dirty="0">
                <a:solidFill>
                  <a:schemeClr val="bg1"/>
                </a:solidFill>
              </a:rPr>
              <a:t>ті, кі</a:t>
            </a:r>
            <a:r>
              <a:rPr lang="uk-UA" sz="3200" b="1" dirty="0">
                <a:solidFill>
                  <a:srgbClr val="FFFF00"/>
                </a:solidFill>
              </a:rPr>
              <a:t>г</a:t>
            </a:r>
            <a:r>
              <a:rPr lang="uk-UA" sz="3200" b="1" dirty="0">
                <a:solidFill>
                  <a:schemeClr val="bg1"/>
                </a:solidFill>
              </a:rPr>
              <a:t>ті, ле</a:t>
            </a:r>
            <a:r>
              <a:rPr lang="uk-UA" sz="3200" b="1" dirty="0">
                <a:solidFill>
                  <a:srgbClr val="FFFF00"/>
                </a:solidFill>
              </a:rPr>
              <a:t>г</a:t>
            </a:r>
            <a:r>
              <a:rPr lang="uk-UA" sz="3200" b="1" dirty="0">
                <a:solidFill>
                  <a:schemeClr val="bg1"/>
                </a:solidFill>
              </a:rPr>
              <a:t>кий, во</a:t>
            </a:r>
            <a:r>
              <a:rPr lang="uk-UA" sz="3200" b="1" dirty="0">
                <a:solidFill>
                  <a:srgbClr val="FFFF00"/>
                </a:solidFill>
              </a:rPr>
              <a:t>г</a:t>
            </a:r>
            <a:r>
              <a:rPr lang="uk-UA" sz="3200" b="1" dirty="0">
                <a:solidFill>
                  <a:schemeClr val="bg1"/>
                </a:solidFill>
              </a:rPr>
              <a:t>кий. </a:t>
            </a:r>
            <a:endParaRPr lang="uk-UA" sz="3200" b="1" dirty="0" smtClean="0">
              <a:solidFill>
                <a:schemeClr val="bg1"/>
              </a:solidFill>
            </a:endParaRPr>
          </a:p>
        </p:txBody>
      </p:sp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</a:rPr>
              <a:t>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33876" y="3965234"/>
            <a:ext cx="4510084" cy="1466976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Запиши слова із </a:t>
            </a:r>
            <a:r>
              <a:rPr lang="ru-RU" sz="2400" b="1" dirty="0" err="1">
                <a:solidFill>
                  <a:srgbClr val="002060"/>
                </a:solidFill>
              </a:rPr>
              <a:t>третьої</a:t>
            </a:r>
            <a:r>
              <a:rPr lang="ru-RU" sz="2400" b="1" dirty="0">
                <a:solidFill>
                  <a:srgbClr val="002060"/>
                </a:solidFill>
              </a:rPr>
              <a:t> колонки в рядок. </a:t>
            </a:r>
            <a:r>
              <a:rPr lang="ru-RU" sz="2400" b="1" dirty="0" err="1">
                <a:solidFill>
                  <a:srgbClr val="002060"/>
                </a:solidFill>
              </a:rPr>
              <a:t>Підкресли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вставлені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букви</a:t>
            </a:r>
            <a:r>
              <a:rPr lang="ru-RU" sz="2400" b="1" dirty="0">
                <a:solidFill>
                  <a:srgbClr val="002060"/>
                </a:solidFill>
              </a:rPr>
              <a:t>. Склади речення зі словом </a:t>
            </a:r>
            <a:r>
              <a:rPr lang="ru-RU" sz="2400" b="1" dirty="0" err="1">
                <a:solidFill>
                  <a:srgbClr val="FF0000"/>
                </a:solidFill>
              </a:rPr>
              <a:t>вогкий</a:t>
            </a:r>
            <a:r>
              <a:rPr lang="ru-RU" sz="2400" b="1" dirty="0">
                <a:solidFill>
                  <a:srgbClr val="002060"/>
                </a:solidFill>
              </a:rPr>
              <a:t> і запиши</a:t>
            </a:r>
            <a:endParaRPr lang="uk-UA" sz="24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7975" y="4843148"/>
            <a:ext cx="539753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У звірів – кігті, у людей - нігті. 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556" y="1292671"/>
            <a:ext cx="1682917" cy="252595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81564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Картинки до тестів\Тварини\Кі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351" y="5129897"/>
            <a:ext cx="2962275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55227" y="477150"/>
            <a:ext cx="9921309" cy="6788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</a:t>
            </a:r>
            <a:r>
              <a:rPr lang="uk-UA" sz="4000" b="1" dirty="0">
                <a:solidFill>
                  <a:schemeClr val="bg1"/>
                </a:solidFill>
              </a:rPr>
              <a:t>інформацію </a:t>
            </a:r>
            <a:r>
              <a:rPr lang="uk-UA" sz="4000" b="1" dirty="0" smtClean="0">
                <a:solidFill>
                  <a:schemeClr val="bg1"/>
                </a:solidFill>
              </a:rPr>
              <a:t>Родзинки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75607" y="1912473"/>
            <a:ext cx="8352928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3600" b="1" dirty="0"/>
              <a:t>      У Львові є незвичне кафе. Там можна не тільки смачно поїсти, а й побавитися із тваринками. Назва цих тваринок захована в загадці. Відгадай її. </a:t>
            </a:r>
            <a:endParaRPr lang="uk-UA" sz="3600" b="1" dirty="0" smtClean="0"/>
          </a:p>
          <a:p>
            <a:pPr algn="just"/>
            <a:r>
              <a:rPr lang="uk-UA" sz="3600" b="1" dirty="0" smtClean="0">
                <a:solidFill>
                  <a:srgbClr val="FFFF00"/>
                </a:solidFill>
              </a:rPr>
              <a:t>Лапки </a:t>
            </a:r>
            <a:r>
              <a:rPr lang="uk-UA" sz="3600" b="1" dirty="0">
                <a:solidFill>
                  <a:srgbClr val="FFFF00"/>
                </a:solidFill>
              </a:rPr>
              <a:t>м’якенькі, </a:t>
            </a:r>
            <a:r>
              <a:rPr lang="uk-UA" sz="3600" b="1" dirty="0" err="1">
                <a:solidFill>
                  <a:srgbClr val="FFFF00"/>
                </a:solidFill>
              </a:rPr>
              <a:t>кі</a:t>
            </a:r>
            <a:r>
              <a:rPr lang="uk-UA" sz="3600" b="1" dirty="0">
                <a:solidFill>
                  <a:srgbClr val="FFFF00"/>
                </a:solidFill>
              </a:rPr>
              <a:t>..тики гостренькі. </a:t>
            </a:r>
            <a:r>
              <a:rPr lang="uk-UA" sz="3600" b="1" dirty="0" err="1">
                <a:solidFill>
                  <a:srgbClr val="FFFF00"/>
                </a:solidFill>
              </a:rPr>
              <a:t>Ле</a:t>
            </a:r>
            <a:r>
              <a:rPr lang="uk-UA" sz="3600" b="1" dirty="0">
                <a:solidFill>
                  <a:srgbClr val="FFFF00"/>
                </a:solidFill>
              </a:rPr>
              <a:t>..ку ходу має, муркоче, як дрімає.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18" b="99133" l="1103" r="4537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510" r="54310"/>
          <a:stretch/>
        </p:blipFill>
        <p:spPr>
          <a:xfrm>
            <a:off x="269565" y="1639371"/>
            <a:ext cx="2103201" cy="295139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740103" y="4041688"/>
            <a:ext cx="414406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г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51671" y="4583663"/>
            <a:ext cx="414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г</a:t>
            </a:r>
            <a:endParaRPr lang="ru-RU" sz="36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317631" y="1197546"/>
            <a:ext cx="8421578" cy="678821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Спиши </a:t>
            </a:r>
            <a:r>
              <a:rPr lang="uk-UA" sz="2800" b="1" dirty="0">
                <a:solidFill>
                  <a:srgbClr val="002060"/>
                </a:solidFill>
              </a:rPr>
              <a:t>загадку. Встав пропущені букви в словах</a:t>
            </a:r>
            <a:r>
              <a:rPr lang="ru-RU" sz="2800" b="1" dirty="0">
                <a:solidFill>
                  <a:srgbClr val="002060"/>
                </a:solidFill>
              </a:rPr>
              <a:t>.</a:t>
            </a:r>
            <a:r>
              <a:rPr lang="uk-UA" sz="2800" b="1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3342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3439" y="520189"/>
            <a:ext cx="10441160" cy="88409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Чи </a:t>
            </a:r>
            <a:r>
              <a:rPr lang="uk-UA" sz="3600" b="1" dirty="0">
                <a:solidFill>
                  <a:schemeClr val="bg1"/>
                </a:solidFill>
              </a:rPr>
              <a:t>хотілося б тобі відвідати кафе з кішками? Чому?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1125" y="2232776"/>
            <a:ext cx="574094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FF00"/>
                </a:solidFill>
              </a:rPr>
              <a:t>      </a:t>
            </a:r>
            <a:r>
              <a:rPr lang="uk-UA" sz="3600" b="1" dirty="0">
                <a:solidFill>
                  <a:srgbClr val="FFFF00"/>
                </a:solidFill>
              </a:rPr>
              <a:t>Мені дуже хотілося …  </a:t>
            </a:r>
            <a:r>
              <a:rPr lang="uk-UA" sz="2800" b="1" dirty="0" smtClean="0">
                <a:solidFill>
                  <a:srgbClr val="FFFF00"/>
                </a:solidFill>
              </a:rPr>
              <a:t>  </a:t>
            </a:r>
            <a:endParaRPr lang="uk-UA" sz="2800" b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Львов на выходные - Форум onliner.b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071" y="1512460"/>
            <a:ext cx="5110537" cy="5115050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at Cafe Lviv - обзор, фото и отзывы на Гид Каф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75" y="3202423"/>
            <a:ext cx="5298015" cy="3425087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63439" y="1522535"/>
            <a:ext cx="5688632" cy="683124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Склади </a:t>
            </a:r>
            <a:r>
              <a:rPr lang="uk-UA" sz="2800" b="1" dirty="0">
                <a:solidFill>
                  <a:srgbClr val="002060"/>
                </a:solidFill>
              </a:rPr>
              <a:t>про це текст (3–4 речення</a:t>
            </a:r>
            <a:r>
              <a:rPr lang="uk-UA" sz="2800" b="1" dirty="0" smtClean="0">
                <a:solidFill>
                  <a:srgbClr val="002060"/>
                </a:solidFill>
              </a:rPr>
              <a:t>)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0311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3802" t="4220" r="4673" b="3952"/>
          <a:stretch/>
        </p:blipFill>
        <p:spPr>
          <a:xfrm flipH="1">
            <a:off x="467141" y="1557586"/>
            <a:ext cx="2349305" cy="25543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07455" y="405458"/>
            <a:ext cx="10225136" cy="11521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Ґаджик </a:t>
            </a:r>
            <a:r>
              <a:rPr lang="uk-UA" sz="3600" b="1" dirty="0">
                <a:solidFill>
                  <a:schemeClr val="bg1"/>
                </a:solidFill>
              </a:rPr>
              <a:t>знайшов в інтернеті цікаву інформацію. Прочитай її.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70083" y="1557586"/>
            <a:ext cx="8262508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0070C0"/>
                </a:solidFill>
              </a:rPr>
              <a:t>  </a:t>
            </a:r>
            <a:r>
              <a:rPr lang="uk-UA" sz="2800" b="1" dirty="0" smtClean="0">
                <a:solidFill>
                  <a:srgbClr val="0070C0"/>
                </a:solidFill>
              </a:rPr>
              <a:t>  В </a:t>
            </a:r>
            <a:r>
              <a:rPr lang="uk-UA" sz="2800" b="1" dirty="0">
                <a:solidFill>
                  <a:srgbClr val="0070C0"/>
                </a:solidFill>
              </a:rPr>
              <a:t>українській мові є слова, у яких глухі приголосні вимовляються, як парні їм дзвінкі.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17076" y="2493690"/>
            <a:ext cx="2238851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 </a:t>
            </a:r>
            <a:r>
              <a:rPr lang="ru-RU" sz="2800" b="1" dirty="0" smtClean="0">
                <a:solidFill>
                  <a:srgbClr val="FFFF00"/>
                </a:solidFill>
              </a:rPr>
              <a:t>ПИШЕМО:</a:t>
            </a:r>
            <a:r>
              <a:rPr lang="ru-RU" sz="2800" b="1" dirty="0" smtClean="0">
                <a:solidFill>
                  <a:srgbClr val="295FFF"/>
                </a:solidFill>
              </a:rPr>
              <a:t> </a:t>
            </a:r>
            <a:r>
              <a:rPr lang="ru-RU" sz="2800" b="1" dirty="0"/>
              <a:t>про</a:t>
            </a:r>
            <a:r>
              <a:rPr lang="ru-RU" sz="2800" b="1" dirty="0">
                <a:solidFill>
                  <a:srgbClr val="FFFF00"/>
                </a:solidFill>
              </a:rPr>
              <a:t>сь</a:t>
            </a:r>
            <a:r>
              <a:rPr lang="ru-RU" sz="2800" b="1" dirty="0"/>
              <a:t>ба </a:t>
            </a:r>
          </a:p>
          <a:p>
            <a:pPr algn="ctr"/>
            <a:r>
              <a:rPr lang="uk-UA" sz="2800" b="1" dirty="0" smtClean="0"/>
              <a:t>боро</a:t>
            </a:r>
            <a:r>
              <a:rPr lang="uk-UA" sz="2800" b="1" dirty="0" smtClean="0">
                <a:solidFill>
                  <a:srgbClr val="FFFF00"/>
                </a:solidFill>
              </a:rPr>
              <a:t>ть</a:t>
            </a:r>
            <a:r>
              <a:rPr lang="uk-UA" sz="2800" b="1" dirty="0" smtClean="0"/>
              <a:t>ба</a:t>
            </a:r>
            <a:endParaRPr lang="ru-RU" sz="2800" b="1" dirty="0"/>
          </a:p>
          <a:p>
            <a:pPr algn="ctr"/>
            <a:r>
              <a:rPr lang="ru-RU" sz="2800" b="1" dirty="0" smtClean="0"/>
              <a:t>во</a:t>
            </a:r>
            <a:r>
              <a:rPr lang="ru-RU" sz="2800" b="1" dirty="0" smtClean="0">
                <a:solidFill>
                  <a:srgbClr val="FFFF00"/>
                </a:solidFill>
              </a:rPr>
              <a:t>к</a:t>
            </a:r>
            <a:r>
              <a:rPr lang="ru-RU" sz="2800" b="1" dirty="0" smtClean="0"/>
              <a:t>зал</a:t>
            </a:r>
            <a:endParaRPr lang="uk-UA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155927" y="2477789"/>
            <a:ext cx="3116772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/>
              <a:t> </a:t>
            </a:r>
            <a:r>
              <a:rPr lang="ru-RU" sz="2800" b="1" dirty="0" smtClean="0">
                <a:solidFill>
                  <a:srgbClr val="FFFF00"/>
                </a:solidFill>
              </a:rPr>
              <a:t>ВИМОВЛЯЄМО</a:t>
            </a:r>
            <a:r>
              <a:rPr lang="ru-RU" sz="2800" b="1" dirty="0">
                <a:solidFill>
                  <a:srgbClr val="FFFF00"/>
                </a:solidFill>
              </a:rPr>
              <a:t>:</a:t>
            </a:r>
          </a:p>
          <a:p>
            <a:pPr algn="ctr"/>
            <a:r>
              <a:rPr lang="ru-RU" sz="2800" b="1" dirty="0"/>
              <a:t>    про</a:t>
            </a:r>
            <a:r>
              <a:rPr lang="ru-RU" sz="2800" b="1" dirty="0">
                <a:solidFill>
                  <a:srgbClr val="FFFF00"/>
                </a:solidFill>
              </a:rPr>
              <a:t>[з</a:t>
            </a:r>
            <a:r>
              <a:rPr lang="en-US" sz="2800" b="1" dirty="0">
                <a:solidFill>
                  <a:srgbClr val="FFFF00"/>
                </a:solidFill>
              </a:rPr>
              <a:t>’</a:t>
            </a:r>
            <a:r>
              <a:rPr lang="ru-RU" sz="2800" b="1" dirty="0">
                <a:solidFill>
                  <a:srgbClr val="FFFF00"/>
                </a:solidFill>
              </a:rPr>
              <a:t>]</a:t>
            </a:r>
            <a:r>
              <a:rPr lang="ru-RU" sz="2800" b="1" dirty="0"/>
              <a:t>ба</a:t>
            </a:r>
          </a:p>
          <a:p>
            <a:pPr algn="ctr"/>
            <a:r>
              <a:rPr lang="ru-RU" sz="2800" b="1" dirty="0"/>
              <a:t>    </a:t>
            </a:r>
            <a:r>
              <a:rPr lang="ru-RU" sz="2800" b="1" dirty="0" err="1"/>
              <a:t>боро</a:t>
            </a:r>
            <a:r>
              <a:rPr lang="ru-RU" sz="2800" b="1" dirty="0">
                <a:solidFill>
                  <a:srgbClr val="FFFF00"/>
                </a:solidFill>
              </a:rPr>
              <a:t>[д</a:t>
            </a:r>
            <a:r>
              <a:rPr lang="en-US" sz="2800" b="1" dirty="0">
                <a:solidFill>
                  <a:srgbClr val="FFFF00"/>
                </a:solidFill>
              </a:rPr>
              <a:t>’</a:t>
            </a:r>
            <a:r>
              <a:rPr lang="ru-RU" sz="2800" b="1" dirty="0">
                <a:solidFill>
                  <a:srgbClr val="FFFF00"/>
                </a:solidFill>
              </a:rPr>
              <a:t>]</a:t>
            </a:r>
            <a:r>
              <a:rPr lang="ru-RU" sz="2800" b="1" dirty="0"/>
              <a:t>ба </a:t>
            </a:r>
          </a:p>
          <a:p>
            <a:pPr algn="ctr"/>
            <a:r>
              <a:rPr lang="ru-RU" sz="2800" b="1" dirty="0"/>
              <a:t>    во</a:t>
            </a:r>
            <a:r>
              <a:rPr lang="ru-RU" sz="2800" b="1" dirty="0">
                <a:solidFill>
                  <a:srgbClr val="FFFF00"/>
                </a:solidFill>
              </a:rPr>
              <a:t>[ґ]</a:t>
            </a:r>
            <a:r>
              <a:rPr lang="ru-RU" sz="2800" b="1" dirty="0"/>
              <a:t>зал </a:t>
            </a:r>
            <a:endParaRPr lang="uk-UA" sz="2800" b="1" dirty="0"/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70083" y="4272051"/>
            <a:ext cx="8334516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</a:rPr>
              <a:t>Проведи </a:t>
            </a:r>
            <a:r>
              <a:rPr lang="uk-UA" sz="3200" b="1" dirty="0">
                <a:solidFill>
                  <a:srgbClr val="FFFF00"/>
                </a:solidFill>
              </a:rPr>
              <a:t>дослідження</a:t>
            </a:r>
            <a:r>
              <a:rPr lang="ru-RU" sz="3200" b="1" dirty="0">
                <a:solidFill>
                  <a:srgbClr val="FFFF00"/>
                </a:solidFill>
              </a:rPr>
              <a:t>! </a:t>
            </a:r>
            <a:endParaRPr lang="en-US" sz="3200" b="1" dirty="0">
              <a:solidFill>
                <a:srgbClr val="FFFF00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1</a:t>
            </a:r>
            <a:r>
              <a:rPr lang="uk-UA" sz="2800" b="1" dirty="0">
                <a:solidFill>
                  <a:schemeClr val="bg1"/>
                </a:solidFill>
              </a:rPr>
              <a:t>. </a:t>
            </a:r>
            <a:r>
              <a:rPr lang="ru-RU" sz="2800" b="1" dirty="0">
                <a:solidFill>
                  <a:schemeClr val="bg1"/>
                </a:solidFill>
              </a:rPr>
              <a:t>Добери слова, </a:t>
            </a:r>
            <a:r>
              <a:rPr lang="uk-UA" sz="2800" b="1" dirty="0">
                <a:solidFill>
                  <a:schemeClr val="bg1"/>
                </a:solidFill>
              </a:rPr>
              <a:t>якими можна перевірити написання слів першої колонки. </a:t>
            </a:r>
            <a:endParaRPr lang="en-US" sz="2800" b="1" dirty="0">
              <a:solidFill>
                <a:schemeClr val="bg1"/>
              </a:solidFill>
            </a:endParaRPr>
          </a:p>
          <a:p>
            <a:r>
              <a:rPr lang="uk-UA" sz="2800" b="1" dirty="0">
                <a:solidFill>
                  <a:schemeClr val="bg1"/>
                </a:solidFill>
              </a:rPr>
              <a:t>2. Чи всі слова вдалося перевірити</a:t>
            </a:r>
            <a:r>
              <a:rPr lang="ru-RU" sz="2800" b="1" dirty="0">
                <a:solidFill>
                  <a:schemeClr val="bg1"/>
                </a:solidFill>
              </a:rPr>
              <a:t>? </a:t>
            </a:r>
            <a:endParaRPr lang="en-US" sz="2800" b="1" dirty="0">
              <a:solidFill>
                <a:schemeClr val="bg1"/>
              </a:solidFill>
            </a:endParaRPr>
          </a:p>
          <a:p>
            <a:r>
              <a:rPr lang="ru-RU" sz="2800" b="1" dirty="0">
                <a:solidFill>
                  <a:schemeClr val="bg1"/>
                </a:solidFill>
              </a:rPr>
              <a:t>3. </a:t>
            </a:r>
            <a:r>
              <a:rPr lang="uk-UA" sz="2800" b="1" dirty="0">
                <a:solidFill>
                  <a:schemeClr val="bg1"/>
                </a:solidFill>
              </a:rPr>
              <a:t>Написання якого слова треба запам’ятати</a:t>
            </a:r>
            <a:r>
              <a:rPr lang="ru-RU" sz="28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84319" y="3062564"/>
            <a:ext cx="223885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во</a:t>
            </a:r>
            <a:r>
              <a:rPr lang="ru-RU" sz="3600" b="1" dirty="0" smtClean="0">
                <a:solidFill>
                  <a:srgbClr val="FFFF00"/>
                </a:solidFill>
              </a:rPr>
              <a:t>к</a:t>
            </a:r>
            <a:r>
              <a:rPr lang="ru-RU" sz="3600" b="1" dirty="0" smtClean="0"/>
              <a:t>зал</a:t>
            </a:r>
            <a:endParaRPr lang="uk-UA" sz="3600" b="1" dirty="0"/>
          </a:p>
        </p:txBody>
      </p:sp>
    </p:spTree>
    <p:extLst>
      <p:ext uri="{BB962C8B-B14F-4D97-AF65-F5344CB8AC3E}">
        <p14:creationId xmlns:p14="http://schemas.microsoft.com/office/powerpoint/2010/main" val="232068808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9399" y="522634"/>
            <a:ext cx="10205587" cy="7077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Пояснення домашнього завдання. Вправа </a:t>
            </a:r>
            <a:r>
              <a:rPr lang="uk-UA" sz="3600" b="1" dirty="0" smtClean="0">
                <a:solidFill>
                  <a:schemeClr val="bg1"/>
                </a:solidFill>
              </a:rPr>
              <a:t>8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3 клас\01 УКР МОВА\1 Пономарьова\1 Звуки алфавіт склади\007-Слова із сумн пригол звуками\2025-09-06_2325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52" y="1402105"/>
            <a:ext cx="10155224" cy="2636992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398" y="3608943"/>
            <a:ext cx="3081698" cy="3081698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23679" y="2101663"/>
            <a:ext cx="414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б</a:t>
            </a:r>
            <a:endParaRPr lang="ru-RU" sz="36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15767" y="2074270"/>
            <a:ext cx="414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б</a:t>
            </a:r>
            <a:endParaRPr lang="ru-RU" sz="36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8564" y="2466024"/>
            <a:ext cx="414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д</a:t>
            </a:r>
            <a:endParaRPr lang="ru-RU" sz="36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9863" y="2548501"/>
            <a:ext cx="414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д</a:t>
            </a:r>
            <a:endParaRPr lang="ru-RU" sz="36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1711" y="2873001"/>
            <a:ext cx="414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г</a:t>
            </a:r>
            <a:endParaRPr lang="ru-RU" sz="36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2573" y="2962612"/>
            <a:ext cx="414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г</a:t>
            </a:r>
            <a:endParaRPr lang="ru-RU" sz="36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699543" y="2637706"/>
            <a:ext cx="216024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959955" y="3084833"/>
            <a:ext cx="216024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699543" y="3519331"/>
            <a:ext cx="216024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79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9463" y="477466"/>
            <a:ext cx="10127146" cy="79227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Підсумок </a:t>
            </a:r>
            <a:r>
              <a:rPr lang="uk-UA" sz="4000" b="1" dirty="0" smtClean="0">
                <a:solidFill>
                  <a:schemeClr val="bg1"/>
                </a:solidFill>
              </a:rPr>
              <a:t>уроку. 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29872" y="1480837"/>
            <a:ext cx="7062360" cy="230088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>
                <a:solidFill>
                  <a:srgbClr val="0070C0"/>
                </a:solidFill>
              </a:rPr>
              <a:t>Що нового ми дізналися </a:t>
            </a:r>
            <a:r>
              <a:rPr lang="uk-UA" sz="3200" b="1" dirty="0" smtClean="0">
                <a:solidFill>
                  <a:srgbClr val="0070C0"/>
                </a:solidFill>
              </a:rPr>
              <a:t>на </a:t>
            </a:r>
            <a:r>
              <a:rPr lang="uk-UA" sz="3200" b="1" dirty="0">
                <a:solidFill>
                  <a:srgbClr val="0070C0"/>
                </a:solidFill>
              </a:rPr>
              <a:t>уроці про </a:t>
            </a:r>
            <a:r>
              <a:rPr lang="uk-UA" sz="3200" b="1" dirty="0" smtClean="0">
                <a:solidFill>
                  <a:srgbClr val="0070C0"/>
                </a:solidFill>
              </a:rPr>
              <a:t>львівське кафе?</a:t>
            </a:r>
            <a:endParaRPr lang="uk-UA" sz="3200" b="1" dirty="0">
              <a:solidFill>
                <a:srgbClr val="0070C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>
                <a:solidFill>
                  <a:srgbClr val="0070C0"/>
                </a:solidFill>
              </a:rPr>
              <a:t>Які знання пригадали?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>
                <a:solidFill>
                  <a:srgbClr val="0070C0"/>
                </a:solidFill>
              </a:rPr>
              <a:t>Яке завдання було найцікавішим?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9872" y="4596661"/>
            <a:ext cx="10415366" cy="15517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Закінчуємо роботу виміром вашого настрою на «</a:t>
            </a:r>
            <a:r>
              <a:rPr lang="uk-UA" sz="2800" b="1" dirty="0" smtClean="0">
                <a:solidFill>
                  <a:schemeClr val="bg1"/>
                </a:solidFill>
              </a:rPr>
              <a:t>Пульті кольорів». </a:t>
            </a:r>
            <a:r>
              <a:rPr lang="uk-UA" sz="2800" b="1" dirty="0">
                <a:solidFill>
                  <a:schemeClr val="bg1"/>
                </a:solidFill>
              </a:rPr>
              <a:t>Намалюйте кружечок того кольору, який передає ваш настрій в кінці уроку  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392555" y="3861842"/>
            <a:ext cx="792088" cy="7200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304873" y="3861842"/>
            <a:ext cx="792088" cy="7200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209516" y="3861842"/>
            <a:ext cx="792088" cy="7200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4075807" y="3861842"/>
            <a:ext cx="792088" cy="7200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endParaRPr lang="ru-RU" dirty="0"/>
          </a:p>
        </p:txBody>
      </p:sp>
      <p:pic>
        <p:nvPicPr>
          <p:cNvPr id="10" name="Picture 2" descr="Путівник по Львову - вся необхідна інформація для туриста!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98" y="1480837"/>
            <a:ext cx="3888433" cy="2569537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59875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461154" y="1558969"/>
            <a:ext cx="6386855" cy="3356494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088136" fontAlgn="base">
              <a:spcBef>
                <a:spcPct val="0"/>
              </a:spcBef>
              <a:spcAft>
                <a:spcPct val="0"/>
              </a:spcAft>
            </a:pPr>
            <a:r>
              <a:rPr lang="ru-RU" sz="3800" b="1" dirty="0">
                <a:solidFill>
                  <a:srgbClr val="0070C0"/>
                </a:solidFill>
                <a:ea typeface="Times New Roman" pitchFamily="18" charset="0"/>
              </a:rPr>
              <a:t>Ми </a:t>
            </a:r>
            <a:r>
              <a:rPr lang="ru-RU" sz="3800" b="1" dirty="0" err="1">
                <a:solidFill>
                  <a:srgbClr val="0070C0"/>
                </a:solidFill>
                <a:ea typeface="Times New Roman" pitchFamily="18" charset="0"/>
              </a:rPr>
              <a:t>сюди</a:t>
            </a:r>
            <a:r>
              <a:rPr lang="ru-RU" sz="3800" b="1" dirty="0">
                <a:solidFill>
                  <a:srgbClr val="0070C0"/>
                </a:solidFill>
                <a:ea typeface="Times New Roman" pitchFamily="18" charset="0"/>
              </a:rPr>
              <a:t> </a:t>
            </a:r>
            <a:r>
              <a:rPr lang="ru-RU" sz="3800" b="1" dirty="0" err="1">
                <a:solidFill>
                  <a:srgbClr val="0070C0"/>
                </a:solidFill>
                <a:ea typeface="Times New Roman" pitchFamily="18" charset="0"/>
              </a:rPr>
              <a:t>прийшли</a:t>
            </a:r>
            <a:r>
              <a:rPr lang="ru-RU" sz="3800" b="1" dirty="0">
                <a:solidFill>
                  <a:srgbClr val="0070C0"/>
                </a:solidFill>
                <a:ea typeface="Times New Roman" pitchFamily="18" charset="0"/>
              </a:rPr>
              <a:t> </a:t>
            </a:r>
            <a:r>
              <a:rPr lang="ru-RU" sz="3800" b="1" dirty="0" err="1">
                <a:solidFill>
                  <a:srgbClr val="0070C0"/>
                </a:solidFill>
                <a:ea typeface="Times New Roman" pitchFamily="18" charset="0"/>
              </a:rPr>
              <a:t>учитись</a:t>
            </a:r>
            <a:r>
              <a:rPr lang="ru-RU" sz="3800" b="1" dirty="0">
                <a:solidFill>
                  <a:srgbClr val="0070C0"/>
                </a:solidFill>
                <a:ea typeface="Times New Roman" pitchFamily="18" charset="0"/>
              </a:rPr>
              <a:t>,</a:t>
            </a:r>
          </a:p>
          <a:p>
            <a:pPr algn="ctr" defTabSz="108813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800" b="1" dirty="0">
                <a:solidFill>
                  <a:srgbClr val="0070C0"/>
                </a:solidFill>
                <a:ea typeface="Times New Roman" pitchFamily="18" charset="0"/>
              </a:rPr>
              <a:t>Не </a:t>
            </a:r>
            <a:r>
              <a:rPr lang="ru-RU" sz="3800" b="1" dirty="0" err="1">
                <a:solidFill>
                  <a:srgbClr val="0070C0"/>
                </a:solidFill>
                <a:ea typeface="Times New Roman" pitchFamily="18" charset="0"/>
              </a:rPr>
              <a:t>лінитись</a:t>
            </a:r>
            <a:r>
              <a:rPr lang="ru-RU" sz="3800" b="1" dirty="0">
                <a:solidFill>
                  <a:srgbClr val="0070C0"/>
                </a:solidFill>
                <a:ea typeface="Times New Roman" pitchFamily="18" charset="0"/>
              </a:rPr>
              <a:t>, а </a:t>
            </a:r>
            <a:r>
              <a:rPr lang="ru-RU" sz="3800" b="1" dirty="0" err="1">
                <a:solidFill>
                  <a:srgbClr val="0070C0"/>
                </a:solidFill>
                <a:ea typeface="Times New Roman" pitchFamily="18" charset="0"/>
              </a:rPr>
              <a:t>трудитись</a:t>
            </a:r>
            <a:r>
              <a:rPr lang="ru-RU" sz="3800" b="1" dirty="0">
                <a:solidFill>
                  <a:srgbClr val="0070C0"/>
                </a:solidFill>
                <a:ea typeface="Times New Roman" pitchFamily="18" charset="0"/>
              </a:rPr>
              <a:t>.</a:t>
            </a:r>
          </a:p>
          <a:p>
            <a:pPr algn="ctr" defTabSz="108813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3800" b="1" dirty="0">
                <a:solidFill>
                  <a:srgbClr val="0070C0"/>
                </a:solidFill>
                <a:ea typeface="Times New Roman" pitchFamily="18" charset="0"/>
              </a:rPr>
              <a:t>П</a:t>
            </a:r>
            <a:r>
              <a:rPr lang="ru-RU" sz="3800" b="1" dirty="0" err="1">
                <a:solidFill>
                  <a:srgbClr val="0070C0"/>
                </a:solidFill>
                <a:ea typeface="Times New Roman" pitchFamily="18" charset="0"/>
              </a:rPr>
              <a:t>рацюємо</a:t>
            </a:r>
            <a:r>
              <a:rPr lang="ru-RU" sz="3800" b="1" dirty="0">
                <a:solidFill>
                  <a:srgbClr val="0070C0"/>
                </a:solidFill>
                <a:ea typeface="Times New Roman" pitchFamily="18" charset="0"/>
              </a:rPr>
              <a:t> </a:t>
            </a:r>
            <a:r>
              <a:rPr lang="ru-RU" sz="3800" b="1" dirty="0" err="1">
                <a:solidFill>
                  <a:srgbClr val="0070C0"/>
                </a:solidFill>
                <a:ea typeface="Times New Roman" pitchFamily="18" charset="0"/>
              </a:rPr>
              <a:t>старанно</a:t>
            </a:r>
            <a:r>
              <a:rPr lang="ru-RU" sz="3800" b="1" dirty="0">
                <a:solidFill>
                  <a:srgbClr val="0070C0"/>
                </a:solidFill>
                <a:ea typeface="Times New Roman" pitchFamily="18" charset="0"/>
              </a:rPr>
              <a:t>,</a:t>
            </a:r>
          </a:p>
          <a:p>
            <a:pPr algn="ctr" defTabSz="108813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800" b="1" dirty="0" err="1">
                <a:solidFill>
                  <a:srgbClr val="0070C0"/>
                </a:solidFill>
                <a:ea typeface="Times New Roman" pitchFamily="18" charset="0"/>
              </a:rPr>
              <a:t>Завдання</a:t>
            </a:r>
            <a:r>
              <a:rPr lang="ru-RU" sz="3800" b="1" dirty="0">
                <a:solidFill>
                  <a:srgbClr val="0070C0"/>
                </a:solidFill>
                <a:ea typeface="Times New Roman" pitchFamily="18" charset="0"/>
              </a:rPr>
              <a:t> </a:t>
            </a:r>
            <a:r>
              <a:rPr lang="ru-RU" sz="3800" b="1" dirty="0" err="1">
                <a:solidFill>
                  <a:srgbClr val="0070C0"/>
                </a:solidFill>
                <a:ea typeface="Times New Roman" pitchFamily="18" charset="0"/>
              </a:rPr>
              <a:t>виконуємо</a:t>
            </a:r>
            <a:r>
              <a:rPr lang="ru-RU" sz="3800" b="1" dirty="0">
                <a:solidFill>
                  <a:srgbClr val="0070C0"/>
                </a:solidFill>
                <a:ea typeface="Times New Roman" pitchFamily="18" charset="0"/>
              </a:rPr>
              <a:t> </a:t>
            </a:r>
          </a:p>
          <a:p>
            <a:pPr algn="ctr" defTabSz="108813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800" b="1" dirty="0">
                <a:solidFill>
                  <a:srgbClr val="0070C0"/>
                </a:solidFill>
                <a:ea typeface="Times New Roman" pitchFamily="18" charset="0"/>
              </a:rPr>
              <a:t>ми </a:t>
            </a:r>
            <a:r>
              <a:rPr lang="ru-RU" sz="3800" b="1" dirty="0" err="1">
                <a:solidFill>
                  <a:srgbClr val="0070C0"/>
                </a:solidFill>
                <a:ea typeface="Times New Roman" pitchFamily="18" charset="0"/>
              </a:rPr>
              <a:t>бездоганно</a:t>
            </a:r>
            <a:r>
              <a:rPr lang="ru-RU" sz="3800" b="1" dirty="0">
                <a:solidFill>
                  <a:srgbClr val="0070C0"/>
                </a:solidFill>
                <a:ea typeface="Times New Roman" pitchFamily="18" charset="0"/>
              </a:rPr>
              <a:t>!</a:t>
            </a:r>
            <a:endParaRPr lang="ru-RU" sz="3800" b="1" dirty="0">
              <a:solidFill>
                <a:srgbClr val="0070C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95487" y="387693"/>
            <a:ext cx="9652522" cy="72024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800" b="1" dirty="0">
                <a:solidFill>
                  <a:schemeClr val="bg1"/>
                </a:solidFill>
              </a:rPr>
              <a:t>Налаштування на урок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Людина\Учні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3" y="2133350"/>
            <a:ext cx="3168352" cy="2601983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913086102"/>
              </p:ext>
            </p:extLst>
          </p:nvPr>
        </p:nvGraphicFramePr>
        <p:xfrm>
          <a:off x="1378382" y="1823736"/>
          <a:ext cx="9594816" cy="3694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Заголовок 4"/>
          <p:cNvSpPr txBox="1">
            <a:spLocks/>
          </p:cNvSpPr>
          <p:nvPr/>
        </p:nvSpPr>
        <p:spPr>
          <a:xfrm>
            <a:off x="1195487" y="387694"/>
            <a:ext cx="9652522" cy="72024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err="1" smtClean="0">
                <a:solidFill>
                  <a:schemeClr val="bg1"/>
                </a:solidFill>
              </a:rPr>
              <a:t>Колір</a:t>
            </a:r>
            <a:r>
              <a:rPr lang="ru-RU" b="1" dirty="0" smtClean="0">
                <a:solidFill>
                  <a:schemeClr val="bg1"/>
                </a:solidFill>
              </a:rPr>
              <a:t> настрою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27038" y="5518510"/>
            <a:ext cx="10557352" cy="938811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r>
              <a:rPr lang="uk-UA" sz="2400" b="1" dirty="0">
                <a:solidFill>
                  <a:srgbClr val="0070C0"/>
                </a:solidFill>
              </a:rPr>
              <a:t>Починаємо роботу виміром вашого настрою на «Пульті». Намалюйте кружечок того кольору, який передає ваш настрій на початку уроку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195486" y="1161664"/>
            <a:ext cx="1088371" cy="93612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297589" y="1159283"/>
            <a:ext cx="1088371" cy="936121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499604" y="1197228"/>
            <a:ext cx="1088371" cy="936121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402295" y="1174363"/>
            <a:ext cx="1088371" cy="93612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29086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 animBg="1"/>
      <p:bldGraphic spid="8" grpId="0">
        <p:bldAsOne/>
      </p:bldGraphic>
      <p:bldP spid="9" grpId="0" animBg="1"/>
      <p:bldP spid="2" grpId="0" animBg="1"/>
      <p:bldP spid="5" grpId="0" animBg="1"/>
      <p:bldP spid="13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3 клас\01 УКР МОВА\1 Пономарьова\1 Звуки алфавіт склади\006 - Дзвінкі пригол звуки в кінці слова і складу\2025-09-06_2303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899" y="1421478"/>
            <a:ext cx="8320255" cy="193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44976"/>
            <a:ext cx="1055227" cy="9146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err="1" smtClean="0">
                <a:solidFill>
                  <a:schemeClr val="bg1"/>
                </a:solidFill>
              </a:rPr>
              <a:t>Стор</a:t>
            </a:r>
            <a:r>
              <a:rPr lang="uk-UA" sz="2000" b="1" dirty="0" smtClean="0">
                <a:solidFill>
                  <a:schemeClr val="bg1"/>
                </a:solidFill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</a:rPr>
              <a:t>11</a:t>
            </a:r>
            <a:r>
              <a:rPr lang="uk-UA" sz="2800" b="1" dirty="0" smtClean="0">
                <a:solidFill>
                  <a:schemeClr val="bg1"/>
                </a:solidFill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</a:rPr>
              <a:t>№10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90900" y="494644"/>
            <a:ext cx="9753659" cy="7357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Перевіримо домашнє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090900" y="5735886"/>
            <a:ext cx="2088232" cy="666396"/>
          </a:xfrm>
          <a:prstGeom prst="round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87518" algn="l"/>
                <a:tab pos="7069106" algn="l"/>
              </a:tabLst>
            </a:pPr>
            <a:r>
              <a:rPr lang="uk-UA" sz="3200" b="1" dirty="0" smtClean="0">
                <a:solidFill>
                  <a:srgbClr val="002060"/>
                </a:solidFill>
                <a:ea typeface="Times New Roman" pitchFamily="18" charset="0"/>
              </a:rPr>
              <a:t> </a:t>
            </a:r>
            <a:r>
              <a:rPr lang="uk-UA" sz="3200" b="1" dirty="0">
                <a:solidFill>
                  <a:srgbClr val="002060"/>
                </a:solidFill>
                <a:ea typeface="Times New Roman" pitchFamily="18" charset="0"/>
              </a:rPr>
              <a:t>– </a:t>
            </a:r>
            <a:r>
              <a:rPr lang="uk-UA" sz="3200" b="1" dirty="0" smtClean="0">
                <a:solidFill>
                  <a:srgbClr val="002060"/>
                </a:solidFill>
                <a:ea typeface="Times New Roman" pitchFamily="18" charset="0"/>
              </a:rPr>
              <a:t>–</a:t>
            </a:r>
            <a:r>
              <a:rPr lang="uk-UA" sz="3200" b="1" dirty="0" smtClean="0">
                <a:solidFill>
                  <a:srgbClr val="FF0000"/>
                </a:solidFill>
                <a:ea typeface="Times New Roman" pitchFamily="18" charset="0"/>
              </a:rPr>
              <a:t> </a:t>
            </a:r>
            <a:r>
              <a:rPr lang="uk-UA" sz="3200" b="1" dirty="0">
                <a:solidFill>
                  <a:srgbClr val="FF0000"/>
                </a:solidFill>
                <a:ea typeface="Times New Roman" pitchFamily="18" charset="0"/>
              </a:rPr>
              <a:t>о </a:t>
            </a:r>
            <a:r>
              <a:rPr lang="uk-UA" sz="3200" b="1" dirty="0">
                <a:solidFill>
                  <a:srgbClr val="002060"/>
                </a:solidFill>
                <a:ea typeface="Times New Roman" pitchFamily="18" charset="0"/>
              </a:rPr>
              <a:t>– </a:t>
            </a:r>
            <a:r>
              <a:rPr lang="uk-UA" sz="3200" b="1" dirty="0" smtClean="0">
                <a:solidFill>
                  <a:srgbClr val="002060"/>
                </a:solidFill>
                <a:ea typeface="Times New Roman" pitchFamily="18" charset="0"/>
              </a:rPr>
              <a:t>–</a:t>
            </a:r>
            <a:r>
              <a:rPr lang="uk-UA" sz="3200" b="1" dirty="0" smtClean="0">
                <a:solidFill>
                  <a:schemeClr val="bg1"/>
                </a:solidFill>
                <a:ea typeface="Times New Roman" pitchFamily="18" charset="0"/>
              </a:rPr>
              <a:t> </a:t>
            </a:r>
            <a:r>
              <a:rPr lang="uk-UA" sz="3200" b="1" dirty="0" smtClean="0">
                <a:solidFill>
                  <a:srgbClr val="FF0000"/>
                </a:solidFill>
                <a:ea typeface="Times New Roman" pitchFamily="18" charset="0"/>
              </a:rPr>
              <a:t>о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837" y="2951731"/>
            <a:ext cx="3297722" cy="3297722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3117875" y="5735886"/>
            <a:ext cx="2840892" cy="666396"/>
          </a:xfrm>
          <a:prstGeom prst="round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87518" algn="l"/>
                <a:tab pos="7069106" algn="l"/>
              </a:tabLst>
            </a:pPr>
            <a:r>
              <a:rPr lang="uk-UA" sz="3200" b="1" dirty="0" smtClean="0">
                <a:solidFill>
                  <a:srgbClr val="002060"/>
                </a:solidFill>
                <a:ea typeface="Times New Roman" pitchFamily="18" charset="0"/>
              </a:rPr>
              <a:t> –  </a:t>
            </a:r>
            <a:r>
              <a:rPr lang="uk-UA" sz="3200" b="1" dirty="0" smtClean="0">
                <a:solidFill>
                  <a:srgbClr val="FF0000"/>
                </a:solidFill>
                <a:ea typeface="Times New Roman" pitchFamily="18" charset="0"/>
              </a:rPr>
              <a:t>о </a:t>
            </a:r>
            <a:r>
              <a:rPr lang="uk-UA" sz="3200" b="1" dirty="0">
                <a:solidFill>
                  <a:srgbClr val="002060"/>
                </a:solidFill>
                <a:ea typeface="Times New Roman" pitchFamily="18" charset="0"/>
              </a:rPr>
              <a:t>–</a:t>
            </a:r>
            <a:r>
              <a:rPr lang="uk-UA" sz="3200" b="1" dirty="0">
                <a:solidFill>
                  <a:srgbClr val="FF0000"/>
                </a:solidFill>
                <a:ea typeface="Times New Roman" pitchFamily="18" charset="0"/>
              </a:rPr>
              <a:t> </a:t>
            </a:r>
            <a:r>
              <a:rPr lang="uk-UA" sz="3200" b="1" dirty="0" smtClean="0">
                <a:solidFill>
                  <a:srgbClr val="FF0000"/>
                </a:solidFill>
                <a:ea typeface="Times New Roman" pitchFamily="18" charset="0"/>
              </a:rPr>
              <a:t>о </a:t>
            </a:r>
            <a:r>
              <a:rPr lang="uk-UA" sz="3200" b="1" dirty="0" smtClean="0">
                <a:solidFill>
                  <a:srgbClr val="002060"/>
                </a:solidFill>
                <a:ea typeface="Times New Roman" pitchFamily="18" charset="0"/>
              </a:rPr>
              <a:t>=</a:t>
            </a:r>
            <a:r>
              <a:rPr lang="uk-UA" sz="3200" b="1" dirty="0" smtClean="0">
                <a:solidFill>
                  <a:srgbClr val="FF0000"/>
                </a:solidFill>
                <a:ea typeface="Times New Roman" pitchFamily="18" charset="0"/>
              </a:rPr>
              <a:t>   </a:t>
            </a:r>
            <a:r>
              <a:rPr lang="uk-UA" sz="3200" b="1" dirty="0" smtClean="0">
                <a:solidFill>
                  <a:srgbClr val="002060"/>
                </a:solidFill>
                <a:ea typeface="Times New Roman" pitchFamily="18" charset="0"/>
              </a:rPr>
              <a:t>–</a:t>
            </a:r>
            <a:r>
              <a:rPr lang="uk-UA" sz="3200" b="1" dirty="0" smtClean="0">
                <a:solidFill>
                  <a:schemeClr val="bg1"/>
                </a:solidFill>
                <a:ea typeface="Times New Roman" pitchFamily="18" charset="0"/>
              </a:rPr>
              <a:t> </a:t>
            </a:r>
            <a:r>
              <a:rPr lang="uk-UA" sz="3200" b="1" dirty="0" smtClean="0">
                <a:solidFill>
                  <a:srgbClr val="FF0000"/>
                </a:solidFill>
                <a:ea typeface="Times New Roman" pitchFamily="18" charset="0"/>
              </a:rPr>
              <a:t>о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91101" y="3789834"/>
            <a:ext cx="5576994" cy="1347433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Прочитай свої складені речення. 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Пригадай, як вимовляються дзвінкі приголосні в кінці слова та складу?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13660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9308" y="477465"/>
            <a:ext cx="10116698" cy="76716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Мікрофон</a:t>
            </a:r>
            <a:endParaRPr lang="ru-RU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23233" name="Rectangle 1"/>
          <p:cNvSpPr>
            <a:spLocks noChangeArrowheads="1"/>
          </p:cNvSpPr>
          <p:nvPr/>
        </p:nvSpPr>
        <p:spPr bwMode="auto">
          <a:xfrm>
            <a:off x="849308" y="1312612"/>
            <a:ext cx="3650930" cy="1109070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088136" eaLnBrk="0" fontAlgn="base" hangingPunct="0">
              <a:spcBef>
                <a:spcPct val="0"/>
              </a:spcBef>
              <a:spcAft>
                <a:spcPct val="0"/>
              </a:spcAft>
              <a:tabLst>
                <a:tab pos="587518" algn="l"/>
                <a:tab pos="7069106" algn="l"/>
              </a:tabLst>
            </a:pPr>
            <a:r>
              <a:rPr lang="uk-UA" sz="2800" b="1" dirty="0">
                <a:solidFill>
                  <a:schemeClr val="bg1"/>
                </a:solidFill>
                <a:ea typeface="Times New Roman" pitchFamily="18" charset="0"/>
              </a:rPr>
              <a:t>Чим відрізняється звук від букви?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49308" y="2516740"/>
            <a:ext cx="5889314" cy="615318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088136" eaLnBrk="0" fontAlgn="base" hangingPunct="0">
              <a:spcBef>
                <a:spcPct val="0"/>
              </a:spcBef>
              <a:spcAft>
                <a:spcPct val="0"/>
              </a:spcAft>
              <a:tabLst>
                <a:tab pos="587518" algn="l"/>
                <a:tab pos="7069106" algn="l"/>
              </a:tabLst>
            </a:pPr>
            <a:r>
              <a:rPr lang="uk-UA" sz="2900" b="1" dirty="0">
                <a:solidFill>
                  <a:schemeClr val="bg1"/>
                </a:solidFill>
                <a:ea typeface="Times New Roman" pitchFamily="18" charset="0"/>
              </a:rPr>
              <a:t>Скільки букв в українській абетці? 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49308" y="3222172"/>
            <a:ext cx="4849962" cy="1109070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tabLst>
                <a:tab pos="587518" algn="l"/>
                <a:tab pos="7069106" algn="l"/>
              </a:tabLst>
            </a:pPr>
            <a:r>
              <a:rPr lang="uk-UA" sz="2900" b="1" dirty="0">
                <a:solidFill>
                  <a:schemeClr val="bg1"/>
                </a:solidFill>
              </a:rPr>
              <a:t>На які дві групи ділять звуки за способом вимови? 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771176" y="1312612"/>
            <a:ext cx="5285896" cy="1109070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088136" eaLnBrk="0" fontAlgn="base" hangingPunct="0">
              <a:spcBef>
                <a:spcPct val="0"/>
              </a:spcBef>
              <a:spcAft>
                <a:spcPct val="0"/>
              </a:spcAft>
              <a:tabLst>
                <a:tab pos="587518" algn="l"/>
                <a:tab pos="7069106" algn="l"/>
              </a:tabLst>
            </a:pPr>
            <a:r>
              <a:rPr lang="uk-UA" sz="2900" b="1" dirty="0">
                <a:solidFill>
                  <a:schemeClr val="bg1"/>
                </a:solidFill>
                <a:ea typeface="Times New Roman" pitchFamily="18" charset="0"/>
              </a:rPr>
              <a:t>Звук ми вимовляємо і чуємо. Букву читаємо і бачимо.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7229116" y="2493690"/>
            <a:ext cx="1759582" cy="615318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088136" eaLnBrk="0" fontAlgn="base" hangingPunct="0">
              <a:spcBef>
                <a:spcPct val="0"/>
              </a:spcBef>
              <a:spcAft>
                <a:spcPct val="0"/>
              </a:spcAft>
              <a:tabLst>
                <a:tab pos="587518" algn="l"/>
                <a:tab pos="7069106" algn="l"/>
              </a:tabLst>
            </a:pPr>
            <a:r>
              <a:rPr lang="uk-UA" sz="2900" b="1" dirty="0">
                <a:solidFill>
                  <a:schemeClr val="bg1"/>
                </a:solidFill>
                <a:ea typeface="Times New Roman" pitchFamily="18" charset="0"/>
              </a:rPr>
              <a:t>33 букви 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786224" y="3231655"/>
            <a:ext cx="4342542" cy="615318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tabLst>
                <a:tab pos="587518" algn="l"/>
                <a:tab pos="7069106" algn="l"/>
              </a:tabLst>
            </a:pPr>
            <a:r>
              <a:rPr lang="uk-UA" sz="2900" b="1" dirty="0">
                <a:solidFill>
                  <a:schemeClr val="bg1"/>
                </a:solidFill>
              </a:rPr>
              <a:t>Голосні і приголосні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847581" y="4418542"/>
            <a:ext cx="4849962" cy="1602822"/>
          </a:xfrm>
          <a:prstGeom prst="round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tabLst>
                <a:tab pos="587518" algn="l"/>
                <a:tab pos="7069106" algn="l"/>
              </a:tabLst>
            </a:pPr>
            <a:r>
              <a:rPr lang="uk-UA" sz="2900" b="1" dirty="0">
                <a:solidFill>
                  <a:schemeClr val="bg1"/>
                </a:solidFill>
              </a:rPr>
              <a:t>Чим </a:t>
            </a:r>
            <a:r>
              <a:rPr lang="uk-UA" sz="2900" b="1" dirty="0" smtClean="0">
                <a:solidFill>
                  <a:schemeClr val="bg1"/>
                </a:solidFill>
              </a:rPr>
              <a:t>відрізняються </a:t>
            </a:r>
            <a:r>
              <a:rPr lang="uk-UA" sz="2900" b="1" dirty="0">
                <a:solidFill>
                  <a:schemeClr val="bg1"/>
                </a:solidFill>
              </a:rPr>
              <a:t>вимови голосних і приголосних звуків? 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5771175" y="4171666"/>
            <a:ext cx="5649447" cy="2096574"/>
          </a:xfrm>
          <a:prstGeom prst="round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tabLst>
                <a:tab pos="587518" algn="l"/>
                <a:tab pos="7069106" algn="l"/>
              </a:tabLst>
            </a:pPr>
            <a:r>
              <a:rPr lang="uk-UA" sz="2900" b="1" dirty="0">
                <a:solidFill>
                  <a:schemeClr val="bg1"/>
                </a:solidFill>
              </a:rPr>
              <a:t>Голосні звуки творяться за допомогою голосу, а приголосні за допомогою голосу і шуму або тільки шуму</a:t>
            </a:r>
          </a:p>
        </p:txBody>
      </p:sp>
    </p:spTree>
    <p:extLst>
      <p:ext uri="{BB962C8B-B14F-4D97-AF65-F5344CB8AC3E}">
        <p14:creationId xmlns:p14="http://schemas.microsoft.com/office/powerpoint/2010/main" val="113342720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Картинки до тестів\!!! Учні\925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630" y="2043785"/>
            <a:ext cx="3573868" cy="238108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3233" name="Rectangle 1"/>
          <p:cNvSpPr>
            <a:spLocks noChangeArrowheads="1"/>
          </p:cNvSpPr>
          <p:nvPr/>
        </p:nvSpPr>
        <p:spPr bwMode="auto">
          <a:xfrm>
            <a:off x="829694" y="1197546"/>
            <a:ext cx="6816172" cy="598292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088136" eaLnBrk="0" fontAlgn="base" hangingPunct="0">
              <a:spcBef>
                <a:spcPct val="0"/>
              </a:spcBef>
              <a:spcAft>
                <a:spcPct val="0"/>
              </a:spcAft>
              <a:tabLst>
                <a:tab pos="587518" algn="l"/>
                <a:tab pos="7069106" algn="l"/>
              </a:tabLst>
            </a:pPr>
            <a:r>
              <a:rPr lang="uk-UA" sz="2800" b="1" dirty="0">
                <a:solidFill>
                  <a:schemeClr val="bg1"/>
                </a:solidFill>
                <a:ea typeface="Times New Roman" pitchFamily="18" charset="0"/>
              </a:rPr>
              <a:t>Які букви позначають завжди два звуки?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04357" y="1895398"/>
            <a:ext cx="6153251" cy="598292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088136" eaLnBrk="0" fontAlgn="base" hangingPunct="0">
              <a:spcBef>
                <a:spcPct val="0"/>
              </a:spcBef>
              <a:spcAft>
                <a:spcPct val="0"/>
              </a:spcAft>
              <a:tabLst>
                <a:tab pos="587518" algn="l"/>
                <a:tab pos="7069106" algn="l"/>
              </a:tabLst>
            </a:pPr>
            <a:r>
              <a:rPr lang="uk-UA" sz="2800" b="1" dirty="0">
                <a:solidFill>
                  <a:schemeClr val="bg1"/>
                </a:solidFill>
                <a:ea typeface="Times New Roman" pitchFamily="18" charset="0"/>
              </a:rPr>
              <a:t>Яка буква зовсім не позначає звуку? 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03874" y="3717826"/>
            <a:ext cx="5785024" cy="598292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tabLst>
                <a:tab pos="587518" algn="l"/>
                <a:tab pos="7069106" algn="l"/>
              </a:tabLst>
            </a:pPr>
            <a:r>
              <a:rPr lang="uk-UA" sz="2800" b="1" dirty="0">
                <a:solidFill>
                  <a:schemeClr val="bg1"/>
                </a:solidFill>
                <a:ea typeface="Times New Roman" pitchFamily="18" charset="0"/>
              </a:rPr>
              <a:t>Який приголосний завжди м’який?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7892231" y="1197546"/>
            <a:ext cx="2376264" cy="598292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088136" eaLnBrk="0" fontAlgn="base" hangingPunct="0">
              <a:spcBef>
                <a:spcPct val="0"/>
              </a:spcBef>
              <a:spcAft>
                <a:spcPct val="0"/>
              </a:spcAft>
              <a:tabLst>
                <a:tab pos="587518" algn="l"/>
                <a:tab pos="7069106" algn="l"/>
              </a:tabLst>
            </a:pPr>
            <a:r>
              <a:rPr lang="uk-UA" sz="2800" b="1" dirty="0">
                <a:solidFill>
                  <a:schemeClr val="bg1"/>
                </a:solidFill>
                <a:ea typeface="Times New Roman" pitchFamily="18" charset="0"/>
              </a:rPr>
              <a:t>Букви </a:t>
            </a:r>
            <a:r>
              <a:rPr lang="uk-UA" sz="2800" b="1" dirty="0">
                <a:solidFill>
                  <a:srgbClr val="FFFF00"/>
                </a:solidFill>
                <a:ea typeface="Times New Roman" pitchFamily="18" charset="0"/>
              </a:rPr>
              <a:t>Ї</a:t>
            </a:r>
            <a:r>
              <a:rPr lang="uk-UA" sz="2800" b="1" dirty="0">
                <a:solidFill>
                  <a:schemeClr val="bg1"/>
                </a:solidFill>
                <a:ea typeface="Times New Roman" pitchFamily="18" charset="0"/>
              </a:rPr>
              <a:t> та </a:t>
            </a:r>
            <a:r>
              <a:rPr lang="uk-UA" sz="2800" b="1" dirty="0">
                <a:solidFill>
                  <a:srgbClr val="FFFF00"/>
                </a:solidFill>
                <a:ea typeface="Times New Roman" pitchFamily="18" charset="0"/>
              </a:rPr>
              <a:t>Щ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7098737" y="1911088"/>
            <a:ext cx="463050" cy="582602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088136" eaLnBrk="0" fontAlgn="base" hangingPunct="0">
              <a:spcBef>
                <a:spcPct val="0"/>
              </a:spcBef>
              <a:spcAft>
                <a:spcPct val="0"/>
              </a:spcAft>
              <a:tabLst>
                <a:tab pos="587518" algn="l"/>
                <a:tab pos="7069106" algn="l"/>
              </a:tabLst>
            </a:pPr>
            <a:r>
              <a:rPr lang="uk-UA" sz="2800" b="1" dirty="0">
                <a:solidFill>
                  <a:schemeClr val="bg1"/>
                </a:solidFill>
                <a:ea typeface="Times New Roman" pitchFamily="18" charset="0"/>
              </a:rPr>
              <a:t>Ь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739055" y="2570800"/>
            <a:ext cx="4920928" cy="1075018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587518" algn="l"/>
                <a:tab pos="7069106" algn="l"/>
              </a:tabLst>
            </a:pPr>
            <a:r>
              <a:rPr lang="uk-UA" sz="2800" b="1" dirty="0">
                <a:solidFill>
                  <a:schemeClr val="bg1"/>
                </a:solidFill>
                <a:ea typeface="Times New Roman" pitchFamily="18" charset="0"/>
              </a:rPr>
              <a:t>Які букви вказують м’якість попереднього приголосного?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5659983" y="2853775"/>
            <a:ext cx="2016224" cy="598292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87518" algn="l"/>
                <a:tab pos="7069106" algn="l"/>
              </a:tabLst>
            </a:pPr>
            <a:r>
              <a:rPr lang="uk-UA" sz="2800" b="1" dirty="0" smtClean="0">
                <a:solidFill>
                  <a:schemeClr val="bg1"/>
                </a:solidFill>
                <a:ea typeface="Times New Roman" pitchFamily="18" charset="0"/>
              </a:rPr>
              <a:t> </a:t>
            </a:r>
            <a:r>
              <a:rPr lang="uk-UA" sz="2800" b="1" dirty="0">
                <a:solidFill>
                  <a:schemeClr val="bg1"/>
                </a:solidFill>
                <a:ea typeface="Times New Roman" pitchFamily="18" charset="0"/>
              </a:rPr>
              <a:t>є  ю  </a:t>
            </a:r>
            <a:r>
              <a:rPr lang="uk-UA" sz="2800" b="1" dirty="0" smtClean="0">
                <a:solidFill>
                  <a:schemeClr val="bg1"/>
                </a:solidFill>
                <a:ea typeface="Times New Roman" pitchFamily="18" charset="0"/>
              </a:rPr>
              <a:t>я  і  ь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6539926" y="3717826"/>
            <a:ext cx="1296269" cy="598292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tabLst>
                <a:tab pos="587518" algn="l"/>
                <a:tab pos="7069106" algn="l"/>
              </a:tabLst>
            </a:pPr>
            <a:r>
              <a:rPr lang="uk-UA" sz="2800" b="1" dirty="0">
                <a:solidFill>
                  <a:schemeClr val="bg1"/>
                </a:solidFill>
                <a:ea typeface="Times New Roman" pitchFamily="18" charset="0"/>
              </a:rPr>
              <a:t>Звук </a:t>
            </a:r>
            <a:r>
              <a:rPr lang="uk-UA" sz="2800" b="1" dirty="0">
                <a:solidFill>
                  <a:srgbClr val="FFFF00"/>
                </a:solidFill>
                <a:ea typeface="Times New Roman" pitchFamily="18" charset="0"/>
              </a:rPr>
              <a:t>й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849308" y="477466"/>
            <a:ext cx="10116698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Мікрофон</a:t>
            </a:r>
            <a:endParaRPr lang="ru-RU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703874" y="4447965"/>
            <a:ext cx="5280968" cy="598292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tabLst>
                <a:tab pos="587518" algn="l"/>
                <a:tab pos="7069106" algn="l"/>
              </a:tabLst>
            </a:pPr>
            <a:r>
              <a:rPr lang="uk-UA" sz="2800" b="1" dirty="0" smtClean="0">
                <a:solidFill>
                  <a:schemeClr val="bg1"/>
                </a:solidFill>
                <a:ea typeface="Times New Roman" pitchFamily="18" charset="0"/>
              </a:rPr>
              <a:t>Коли ставимо апостроф у слові?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6049440" y="4463588"/>
            <a:ext cx="5040560" cy="1551744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2800" b="1" dirty="0"/>
              <a:t>Апостроф ставимо після твердого приголосного звука </a:t>
            </a:r>
          </a:p>
          <a:p>
            <a:pPr algn="ctr"/>
            <a:r>
              <a:rPr lang="uk-UA" sz="2800" b="1" dirty="0"/>
              <a:t>перед </a:t>
            </a:r>
            <a:r>
              <a:rPr lang="uk-UA" sz="2800" b="1" dirty="0" smtClean="0"/>
              <a:t>буквами</a:t>
            </a:r>
            <a:r>
              <a:rPr lang="uk-UA" sz="2800" b="1" dirty="0">
                <a:solidFill>
                  <a:srgbClr val="FFFF00"/>
                </a:solidFill>
              </a:rPr>
              <a:t> </a:t>
            </a:r>
            <a:r>
              <a:rPr lang="uk-UA" sz="2800" b="1" dirty="0" smtClean="0">
                <a:solidFill>
                  <a:srgbClr val="FFFF00"/>
                </a:solidFill>
              </a:rPr>
              <a:t>я ю є ї</a:t>
            </a:r>
            <a:endParaRPr lang="uk-UA" sz="2800" b="1" dirty="0" smtClean="0"/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725139" y="5157986"/>
            <a:ext cx="5280968" cy="1075018"/>
          </a:xfrm>
          <a:prstGeom prst="round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tabLst>
                <a:tab pos="587518" algn="l"/>
                <a:tab pos="7069106" algn="l"/>
              </a:tabLst>
            </a:pPr>
            <a:r>
              <a:rPr lang="uk-UA" sz="2800" b="1" dirty="0" smtClean="0">
                <a:solidFill>
                  <a:schemeClr val="bg1"/>
                </a:solidFill>
                <a:ea typeface="Times New Roman" pitchFamily="18" charset="0"/>
              </a:rPr>
              <a:t>Які звуки позначаємо буквами </a:t>
            </a:r>
            <a:r>
              <a:rPr lang="uk-UA" sz="2800" b="1" dirty="0" err="1" smtClean="0">
                <a:solidFill>
                  <a:srgbClr val="FFFF00"/>
                </a:solidFill>
                <a:ea typeface="Times New Roman" pitchFamily="18" charset="0"/>
              </a:rPr>
              <a:t>дж</a:t>
            </a:r>
            <a:r>
              <a:rPr lang="uk-UA" sz="2800" b="1" dirty="0" smtClean="0">
                <a:solidFill>
                  <a:schemeClr val="bg1"/>
                </a:solidFill>
                <a:ea typeface="Times New Roman" pitchFamily="18" charset="0"/>
              </a:rPr>
              <a:t>, </a:t>
            </a:r>
            <a:r>
              <a:rPr lang="uk-UA" sz="2800" b="1" dirty="0" err="1" smtClean="0">
                <a:solidFill>
                  <a:srgbClr val="FFFF00"/>
                </a:solidFill>
                <a:ea typeface="Times New Roman" pitchFamily="18" charset="0"/>
              </a:rPr>
              <a:t>дз</a:t>
            </a:r>
            <a:r>
              <a:rPr lang="uk-UA" sz="2800" b="1" dirty="0" smtClean="0">
                <a:solidFill>
                  <a:schemeClr val="bg1"/>
                </a:solidFill>
                <a:ea typeface="Times New Roman" pitchFamily="18" charset="0"/>
              </a:rPr>
              <a:t>?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07813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37684" y="494645"/>
            <a:ext cx="9922899" cy="117125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Відгадай мовні загадки Родзинки, правильно вимовляючи слова.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66106" y="1944749"/>
            <a:ext cx="4914536" cy="17547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/>
              <a:t>З</a:t>
            </a:r>
            <a:r>
              <a:rPr lang="uk-UA" sz="3600" b="1" dirty="0">
                <a:solidFill>
                  <a:srgbClr val="FF0000"/>
                </a:solidFill>
              </a:rPr>
              <a:t> </a:t>
            </a:r>
            <a:r>
              <a:rPr lang="uk-UA" sz="3600" b="1" dirty="0">
                <a:solidFill>
                  <a:srgbClr val="FFFF00"/>
                </a:solidFill>
              </a:rPr>
              <a:t>б</a:t>
            </a:r>
            <a:r>
              <a:rPr lang="uk-UA" sz="3600" b="1" dirty="0">
                <a:solidFill>
                  <a:srgbClr val="FF0000"/>
                </a:solidFill>
              </a:rPr>
              <a:t> </a:t>
            </a:r>
            <a:r>
              <a:rPr lang="uk-UA" sz="3600" b="1" dirty="0"/>
              <a:t>у лісі виростаю.</a:t>
            </a:r>
          </a:p>
          <a:p>
            <a:pPr algn="ctr"/>
            <a:endParaRPr lang="uk-UA" sz="3600" b="1" dirty="0"/>
          </a:p>
          <a:p>
            <a:r>
              <a:rPr lang="uk-UA" sz="3600" b="1" dirty="0"/>
              <a:t>З </a:t>
            </a:r>
            <a:r>
              <a:rPr lang="uk-UA" sz="3600" b="1" dirty="0">
                <a:solidFill>
                  <a:srgbClr val="FFFF00"/>
                </a:solidFill>
              </a:rPr>
              <a:t>п</a:t>
            </a:r>
            <a:r>
              <a:rPr lang="uk-UA" sz="3600" b="1" dirty="0"/>
              <a:t> – хворобу називаю.</a:t>
            </a:r>
            <a:endParaRPr lang="ru-RU" sz="3600" b="1" dirty="0"/>
          </a:p>
        </p:txBody>
      </p:sp>
      <p:pic>
        <p:nvPicPr>
          <p:cNvPr id="1026" name="Picture 2" descr="ÐÐ°ÑÑÐ¸Ð½ÐºÐ¸ Ð¿Ð¾ Ð·Ð°Ð¿ÑÐ¾ÑÑ ÐºÐ»Ð¸Ð¿Ð°ÑÑ Ð³ÑÐ¸Ð±Ð¾Ð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762" y="3865549"/>
            <a:ext cx="2052333" cy="227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808" y="3881440"/>
            <a:ext cx="2979461" cy="228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090204" y="1961202"/>
            <a:ext cx="1484977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FFFF00"/>
                </a:solidFill>
              </a:rPr>
              <a:t>Гриб.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718" b="99133" l="1103" r="4537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510" r="54310"/>
          <a:stretch/>
        </p:blipFill>
        <p:spPr>
          <a:xfrm>
            <a:off x="431637" y="1961202"/>
            <a:ext cx="2734469" cy="383724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087765" y="2964894"/>
            <a:ext cx="1484977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FFFF00"/>
                </a:solidFill>
              </a:rPr>
              <a:t>Грип.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69999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2622" y="549474"/>
            <a:ext cx="10345879" cy="652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</a:t>
            </a:r>
            <a:r>
              <a:rPr lang="uk-UA" sz="4000" b="1" dirty="0" smtClean="0">
                <a:solidFill>
                  <a:schemeClr val="bg1"/>
                </a:solidFill>
              </a:rPr>
              <a:t>уроку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99943" y="1402139"/>
            <a:ext cx="5876550" cy="2246769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Сьогодні на уроці ми продовжимо подорож містом Лева.</a:t>
            </a:r>
          </a:p>
          <a:p>
            <a:pPr algn="ctr"/>
            <a:r>
              <a:rPr lang="uk-UA" sz="2800" b="1" dirty="0">
                <a:solidFill>
                  <a:srgbClr val="002060"/>
                </a:solidFill>
              </a:rPr>
              <a:t> Також навчимося правильно записувати слова із сумнівними приголосними звуками.</a:t>
            </a:r>
          </a:p>
        </p:txBody>
      </p:sp>
      <p:pic>
        <p:nvPicPr>
          <p:cNvPr id="4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" b="1690"/>
          <a:stretch/>
        </p:blipFill>
        <p:spPr bwMode="auto">
          <a:xfrm>
            <a:off x="923099" y="1402139"/>
            <a:ext cx="3992761" cy="385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at Cafe Lviv - обзор, фото и отзывы на Гид Каф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015" y="3789834"/>
            <a:ext cx="4232587" cy="2736304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03121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" t="1684" r="43789" b="58116"/>
          <a:stretch/>
        </p:blipFill>
        <p:spPr>
          <a:xfrm>
            <a:off x="612000" y="1044000"/>
            <a:ext cx="10931248" cy="4932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883624" y="444877"/>
            <a:ext cx="10356454" cy="6232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Хвилинка </a:t>
            </a:r>
            <a:r>
              <a:rPr lang="uk-UA" sz="4000" b="1" dirty="0" smtClean="0">
                <a:solidFill>
                  <a:schemeClr val="bg1"/>
                </a:solidFill>
              </a:rPr>
              <a:t>каліграфії  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1425" r="16950" b="31937"/>
          <a:stretch/>
        </p:blipFill>
        <p:spPr>
          <a:xfrm>
            <a:off x="4262731" y="1618407"/>
            <a:ext cx="5049936" cy="155343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7344" y="-721742"/>
            <a:ext cx="578025" cy="72176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0917" y="-726347"/>
            <a:ext cx="578025" cy="7217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7507" y="-745347"/>
            <a:ext cx="578025" cy="7217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474" y="-712868"/>
            <a:ext cx="578025" cy="72176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297" y="-684537"/>
            <a:ext cx="578025" cy="7217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2803" y="-705329"/>
            <a:ext cx="578025" cy="7217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3163" y="-684309"/>
            <a:ext cx="534586" cy="67972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0022" y="-726347"/>
            <a:ext cx="578025" cy="72176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2360" y="-745347"/>
            <a:ext cx="578025" cy="72176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521351" y="-721760"/>
            <a:ext cx="578025" cy="72176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3" t="45740" r="69320" b="31307"/>
          <a:stretch/>
        </p:blipFill>
        <p:spPr>
          <a:xfrm>
            <a:off x="6228560" y="931065"/>
            <a:ext cx="2168537" cy="13295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5" t="29487" r="51564" b="54792"/>
          <a:stretch/>
        </p:blipFill>
        <p:spPr>
          <a:xfrm>
            <a:off x="1375251" y="2783419"/>
            <a:ext cx="2032194" cy="107842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5" t="14527" r="73750" b="72737"/>
          <a:stretch/>
        </p:blipFill>
        <p:spPr>
          <a:xfrm>
            <a:off x="9869615" y="2898589"/>
            <a:ext cx="817962" cy="81526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7" t="29960" r="33883" b="55911"/>
          <a:stretch/>
        </p:blipFill>
        <p:spPr>
          <a:xfrm>
            <a:off x="3205104" y="2909590"/>
            <a:ext cx="1746546" cy="88024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" t="62311" r="52177" b="21968"/>
          <a:stretch/>
        </p:blipFill>
        <p:spPr>
          <a:xfrm>
            <a:off x="8222394" y="2925738"/>
            <a:ext cx="1801921" cy="97587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5" t="30158" r="8832" b="54519"/>
          <a:stretch/>
        </p:blipFill>
        <p:spPr>
          <a:xfrm>
            <a:off x="4702162" y="2925097"/>
            <a:ext cx="1122536" cy="92033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4" t="48864" r="78445" b="35813"/>
          <a:stretch/>
        </p:blipFill>
        <p:spPr>
          <a:xfrm>
            <a:off x="5683139" y="2996321"/>
            <a:ext cx="717814" cy="105112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38" t="46720" r="29340" b="40146"/>
          <a:stretch/>
        </p:blipFill>
        <p:spPr>
          <a:xfrm>
            <a:off x="7518726" y="2945898"/>
            <a:ext cx="683902" cy="77892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7" t="47562" r="73098" b="39502"/>
          <a:stretch/>
        </p:blipFill>
        <p:spPr>
          <a:xfrm>
            <a:off x="6384210" y="2961342"/>
            <a:ext cx="858645" cy="82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22141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9722" y="430565"/>
            <a:ext cx="9920866" cy="6229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Малюнковий диктант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7344" y="-721742"/>
            <a:ext cx="578025" cy="72176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0917" y="-726347"/>
            <a:ext cx="578025" cy="7217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7507" y="-745347"/>
            <a:ext cx="578025" cy="7217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474" y="-712868"/>
            <a:ext cx="578025" cy="72176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297" y="-684537"/>
            <a:ext cx="578025" cy="7217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2803" y="-705329"/>
            <a:ext cx="578025" cy="7217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3163" y="-684309"/>
            <a:ext cx="534586" cy="67972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0022" y="-726347"/>
            <a:ext cx="578025" cy="72176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2360" y="-745347"/>
            <a:ext cx="578025" cy="72176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521351" y="-721760"/>
            <a:ext cx="578025" cy="7217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43001" y="3200414"/>
            <a:ext cx="2289521" cy="6464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600" b="1" dirty="0" err="1" smtClean="0">
                <a:solidFill>
                  <a:schemeClr val="bg1"/>
                </a:solidFill>
              </a:rPr>
              <a:t>Виногра</a:t>
            </a:r>
            <a:r>
              <a:rPr lang="uk-UA" sz="3600" b="1" dirty="0" smtClean="0">
                <a:solidFill>
                  <a:schemeClr val="bg1"/>
                </a:solidFill>
              </a:rPr>
              <a:t>_ ,</a:t>
            </a:r>
            <a:endParaRPr lang="ru-RU" sz="36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3269740" y="3213770"/>
            <a:ext cx="234237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600" b="1" dirty="0" err="1" smtClean="0">
                <a:solidFill>
                  <a:schemeClr val="bg1"/>
                </a:solidFill>
              </a:rPr>
              <a:t>кукуру</a:t>
            </a:r>
            <a:r>
              <a:rPr lang="uk-UA" sz="3600" b="1" dirty="0" smtClean="0">
                <a:solidFill>
                  <a:schemeClr val="bg1"/>
                </a:solidFill>
              </a:rPr>
              <a:t>__а,</a:t>
            </a:r>
            <a:endParaRPr lang="ru-RU" sz="36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5809243" y="3160737"/>
            <a:ext cx="1459054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600" b="1" dirty="0" err="1" smtClean="0">
                <a:solidFill>
                  <a:schemeClr val="bg1"/>
                </a:solidFill>
              </a:rPr>
              <a:t>за_ць</a:t>
            </a:r>
            <a:r>
              <a:rPr lang="uk-UA" sz="4000" b="1" dirty="0" smtClean="0">
                <a:solidFill>
                  <a:schemeClr val="bg1"/>
                </a:solidFill>
              </a:rPr>
              <a:t>,</a:t>
            </a:r>
            <a:endParaRPr lang="ru-RU" sz="40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7438507" y="3153956"/>
            <a:ext cx="213404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600" b="1" dirty="0" err="1" smtClean="0">
                <a:solidFill>
                  <a:schemeClr val="bg1"/>
                </a:solidFill>
              </a:rPr>
              <a:t>абрико</a:t>
            </a:r>
            <a:r>
              <a:rPr lang="uk-UA" sz="4000" b="1" dirty="0" smtClean="0">
                <a:solidFill>
                  <a:schemeClr val="bg1"/>
                </a:solidFill>
              </a:rPr>
              <a:t>_ ,</a:t>
            </a:r>
            <a:endParaRPr lang="ru-RU" sz="4000" dirty="0"/>
          </a:p>
        </p:txBody>
      </p:sp>
      <p:pic>
        <p:nvPicPr>
          <p:cNvPr id="38" name="Picture 2" descr="Нарисованный синий виноград, гроздь с листьями PNG на прозрачном фоне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26" y="1240746"/>
            <a:ext cx="1418082" cy="152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Lenagold - Клипарт - Кукуруза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306" y="1055073"/>
            <a:ext cx="1078367" cy="147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499" y="1159079"/>
            <a:ext cx="1077620" cy="154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815" y="1357643"/>
            <a:ext cx="1355266" cy="1208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14" descr="Лимонный фрукт, Один Лимон PNG | Hot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4875" y1="14951" x2="14875" y2="14951"/>
                        <a14:foregroundMark x1="26125" y1="10971" x2="26125" y2="10971"/>
                        <a14:foregroundMark x1="10625" y1="19806" x2="10625" y2="19806"/>
                        <a14:foregroundMark x1="7875" y1="24272" x2="7875" y2="24272"/>
                        <a14:foregroundMark x1="13875" y1="21456" x2="13875" y2="21456"/>
                        <a14:foregroundMark x1="33125" y1="9903" x2="33125" y2="9903"/>
                        <a14:foregroundMark x1="42250" y1="10000" x2="42250" y2="10000"/>
                        <a14:foregroundMark x1="46500" y1="8738" x2="46500" y2="8738"/>
                        <a14:foregroundMark x1="48250" y1="7184" x2="48250" y2="7184"/>
                        <a14:foregroundMark x1="51000" y1="4369" x2="51000" y2="4369"/>
                        <a14:foregroundMark x1="51000" y1="874" x2="51000" y2="874"/>
                        <a14:foregroundMark x1="50500" y1="291" x2="50500" y2="291"/>
                        <a14:foregroundMark x1="61875" y1="8350" x2="61875" y2="8350"/>
                        <a14:foregroundMark x1="625" y1="35534" x2="625" y2="35534"/>
                        <a14:foregroundMark x1="53625" y1="99320" x2="53625" y2="99320"/>
                        <a14:foregroundMark x1="27807" y1="21992" x2="27807" y2="21992"/>
                        <a14:foregroundMark x1="69519" y1="7469" x2="69519" y2="7469"/>
                        <a14:foregroundMark x1="63102" y1="3320" x2="63102" y2="33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1456" y="1390676"/>
            <a:ext cx="886184" cy="114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Прямоугольник 52"/>
          <p:cNvSpPr/>
          <p:nvPr/>
        </p:nvSpPr>
        <p:spPr>
          <a:xfrm>
            <a:off x="9740482" y="3141762"/>
            <a:ext cx="160813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600" b="1" dirty="0" err="1" smtClean="0">
                <a:solidFill>
                  <a:schemeClr val="bg1"/>
                </a:solidFill>
              </a:rPr>
              <a:t>л_мон</a:t>
            </a:r>
            <a:r>
              <a:rPr lang="uk-UA" sz="3600" b="1" dirty="0" smtClean="0">
                <a:solidFill>
                  <a:schemeClr val="bg1"/>
                </a:solidFill>
              </a:rPr>
              <a:t>.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62838" y="5229994"/>
            <a:ext cx="578347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Побудуй звукову схему слова, в якому звуків і букв неоднаково.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320304" y="2707268"/>
            <a:ext cx="2326278" cy="52322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</a:rPr>
              <a:t>–</a:t>
            </a:r>
            <a:r>
              <a:rPr lang="uk-UA" sz="2800" b="1" dirty="0">
                <a:solidFill>
                  <a:srgbClr val="FF0000"/>
                </a:solidFill>
              </a:rPr>
              <a:t> </a:t>
            </a:r>
            <a:r>
              <a:rPr lang="uk-UA" sz="2800" b="1" dirty="0" smtClean="0">
                <a:solidFill>
                  <a:srgbClr val="FF0000"/>
                </a:solidFill>
              </a:rPr>
              <a:t>о </a:t>
            </a:r>
            <a:r>
              <a:rPr lang="uk-UA" sz="2800" b="1" dirty="0" smtClean="0">
                <a:solidFill>
                  <a:srgbClr val="002060"/>
                </a:solidFill>
              </a:rPr>
              <a:t>–</a:t>
            </a:r>
            <a:r>
              <a:rPr lang="uk-UA" sz="2800" b="1" dirty="0" smtClean="0">
                <a:solidFill>
                  <a:srgbClr val="FF0000"/>
                </a:solidFill>
              </a:rPr>
              <a:t> о </a:t>
            </a:r>
            <a:r>
              <a:rPr lang="uk-UA" sz="2800" b="1" dirty="0" smtClean="0">
                <a:solidFill>
                  <a:srgbClr val="002060"/>
                </a:solidFill>
              </a:rPr>
              <a:t>–</a:t>
            </a:r>
            <a:r>
              <a:rPr lang="uk-UA" sz="2800" b="1" dirty="0" smtClean="0">
                <a:solidFill>
                  <a:srgbClr val="FF0000"/>
                </a:solidFill>
              </a:rPr>
              <a:t> о </a:t>
            </a:r>
            <a:r>
              <a:rPr lang="uk-UA" sz="2800" b="1" dirty="0" smtClean="0">
                <a:solidFill>
                  <a:srgbClr val="002060"/>
                </a:solidFill>
              </a:rPr>
              <a:t>–</a:t>
            </a:r>
            <a:r>
              <a:rPr lang="uk-UA" sz="2800" b="1" dirty="0" smtClean="0">
                <a:solidFill>
                  <a:srgbClr val="FF0000"/>
                </a:solidFill>
              </a:rPr>
              <a:t> о 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974178" y="4149874"/>
            <a:ext cx="439130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Прочитай слова з пропущеними голосними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036534" y="5229993"/>
            <a:ext cx="4324477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Які орфограми зустрілись у словах?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62839" y="4149874"/>
            <a:ext cx="5751794" cy="951310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Яке зображення «зайве»? Чому? </a:t>
            </a:r>
          </a:p>
          <a:p>
            <a:r>
              <a:rPr lang="uk-UA" sz="2800" b="1" dirty="0" smtClean="0">
                <a:solidFill>
                  <a:srgbClr val="002060"/>
                </a:solidFill>
              </a:rPr>
              <a:t>Побудуй </a:t>
            </a:r>
            <a:r>
              <a:rPr lang="uk-UA" sz="2800" b="1" dirty="0">
                <a:solidFill>
                  <a:srgbClr val="002060"/>
                </a:solidFill>
              </a:rPr>
              <a:t>звукову схему </a:t>
            </a:r>
            <a:r>
              <a:rPr lang="uk-UA" sz="2800" b="1" dirty="0" smtClean="0">
                <a:solidFill>
                  <a:srgbClr val="002060"/>
                </a:solidFill>
              </a:rPr>
              <a:t>цього слова</a:t>
            </a:r>
            <a:endParaRPr lang="uk-UA" sz="2800" b="1" dirty="0">
              <a:solidFill>
                <a:srgbClr val="00206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515769" y="3141762"/>
            <a:ext cx="453970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</a:rPr>
              <a:t>д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604001" y="3172058"/>
            <a:ext cx="651140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600" b="1" dirty="0" err="1" smtClean="0">
                <a:solidFill>
                  <a:srgbClr val="FFFF00"/>
                </a:solidFill>
              </a:rPr>
              <a:t>дз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211775" y="3215511"/>
            <a:ext cx="386644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</a:rPr>
              <a:t>є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8870089" y="3215511"/>
            <a:ext cx="378630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</a:rPr>
              <a:t>с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9993326" y="3141762"/>
            <a:ext cx="453970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</a:rPr>
              <a:t>и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809243" y="2707268"/>
            <a:ext cx="1435008" cy="52322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</a:rPr>
              <a:t>–</a:t>
            </a:r>
            <a:r>
              <a:rPr lang="uk-UA" sz="2800" b="1" dirty="0">
                <a:solidFill>
                  <a:srgbClr val="FF0000"/>
                </a:solidFill>
              </a:rPr>
              <a:t> </a:t>
            </a:r>
            <a:r>
              <a:rPr lang="uk-UA" sz="2800" b="1" dirty="0" smtClean="0">
                <a:solidFill>
                  <a:srgbClr val="FF0000"/>
                </a:solidFill>
              </a:rPr>
              <a:t>о </a:t>
            </a:r>
            <a:r>
              <a:rPr lang="uk-UA" sz="2800" b="1" dirty="0" smtClean="0">
                <a:solidFill>
                  <a:srgbClr val="002060"/>
                </a:solidFill>
              </a:rPr>
              <a:t>= </a:t>
            </a:r>
            <a:r>
              <a:rPr lang="uk-UA" sz="2800" b="1" dirty="0" smtClean="0">
                <a:solidFill>
                  <a:srgbClr val="FF0000"/>
                </a:solidFill>
              </a:rPr>
              <a:t>о </a:t>
            </a:r>
            <a:r>
              <a:rPr lang="uk-UA" sz="2800" b="1" dirty="0" smtClean="0">
                <a:solidFill>
                  <a:srgbClr val="002060"/>
                </a:solidFill>
              </a:rPr>
              <a:t>=</a:t>
            </a:r>
            <a:endParaRPr lang="uk-UA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43724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5" grpId="0" animBg="1"/>
      <p:bldP spid="36" grpId="0" animBg="1"/>
      <p:bldP spid="37" grpId="0" animBg="1"/>
      <p:bldP spid="53" grpId="0" animBg="1"/>
      <p:bldP spid="7" grpId="0" animBg="1"/>
      <p:bldP spid="54" grpId="0" animBg="1"/>
      <p:bldP spid="55" grpId="0" animBg="1"/>
      <p:bldP spid="59" grpId="0" animBg="1"/>
      <p:bldP spid="41" grpId="0" animBg="1"/>
      <p:bldP spid="31" grpId="0"/>
      <p:bldP spid="32" grpId="0"/>
      <p:bldP spid="33" grpId="0"/>
      <p:bldP spid="40" grpId="0"/>
      <p:bldP spid="42" grpId="0"/>
      <p:bldP spid="4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664</TotalTime>
  <Words>841</Words>
  <Application>Microsoft Office PowerPoint</Application>
  <PresentationFormat>Произвольный</PresentationFormat>
  <Paragraphs>162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Правильно записую слова із сумнівними приголосними звуками </vt:lpstr>
      <vt:lpstr>Налаштування на урок</vt:lpstr>
      <vt:lpstr>Презентация PowerPoint</vt:lpstr>
      <vt:lpstr>Мікрофон</vt:lpstr>
      <vt:lpstr>Мікрофон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Підсумок уроку. Рефлексія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47</cp:revision>
  <dcterms:created xsi:type="dcterms:W3CDTF">2025-08-27T14:01:18Z</dcterms:created>
  <dcterms:modified xsi:type="dcterms:W3CDTF">2025-09-08T19:03:53Z</dcterms:modified>
</cp:coreProperties>
</file>