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283" r:id="rId3"/>
    <p:sldId id="284" r:id="rId4"/>
    <p:sldId id="285" r:id="rId5"/>
    <p:sldId id="286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2" r:id="rId15"/>
    <p:sldId id="313" r:id="rId16"/>
    <p:sldId id="301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Обчислює-</a:t>
          </a:r>
          <a:r>
            <a:rPr lang="uk-UA" sz="3200" b="1" dirty="0" err="1" smtClean="0"/>
            <a:t>мо</a:t>
          </a:r>
          <a:r>
            <a:rPr lang="uk-UA" sz="3200" b="1" dirty="0" smtClean="0"/>
            <a:t> числові </a:t>
          </a:r>
          <a:r>
            <a:rPr lang="uk-UA" sz="3200" b="1" smtClean="0"/>
            <a:t>й буквені вирази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Матема-тичний</a:t>
          </a:r>
          <a:r>
            <a:rPr lang="uk-UA" sz="3200" b="1" dirty="0" smtClean="0">
              <a:solidFill>
                <a:schemeClr val="bg1"/>
              </a:solidFill>
            </a:rPr>
            <a:t> диктант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Порівня-ння</a:t>
          </a:r>
          <a:r>
            <a:rPr lang="uk-UA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Знаходимо периметр прямокутника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6656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2588" custLinFactX="78443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02042" custLinFactX="-118243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0750" custLinFactX="-363221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090049" y="585043"/>
          <a:ext cx="4273486" cy="310339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Знаходимо периметр прямокутника</a:t>
          </a:r>
          <a:endParaRPr lang="ru-RU" sz="3200" b="1" kern="1200" dirty="0"/>
        </a:p>
      </dsp:txBody>
      <dsp:txXfrm rot="5400000">
        <a:off x="7675093" y="854696"/>
        <a:ext cx="310339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254562" y="971878"/>
          <a:ext cx="4273486" cy="232972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Порівня-ння</a:t>
          </a:r>
          <a:r>
            <a:rPr lang="uk-UA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40" y="854697"/>
        <a:ext cx="232972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70794" y="978078"/>
          <a:ext cx="4273486" cy="231732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Обчислює-</a:t>
          </a:r>
          <a:r>
            <a:rPr lang="uk-UA" sz="3200" b="1" kern="1200" dirty="0" err="1" smtClean="0"/>
            <a:t>мо</a:t>
          </a:r>
          <a:r>
            <a:rPr lang="uk-UA" sz="3200" b="1" kern="1200" dirty="0" smtClean="0"/>
            <a:t> числові </a:t>
          </a:r>
          <a:r>
            <a:rPr lang="uk-UA" sz="3200" b="1" kern="1200" smtClean="0"/>
            <a:t>й буквені вирази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48872" y="854697"/>
        <a:ext cx="231732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9200" y="879200"/>
          <a:ext cx="4273486" cy="2515084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Матема-тичний</a:t>
          </a:r>
          <a:r>
            <a:rPr lang="uk-UA" sz="3200" b="1" kern="1200" dirty="0" smtClean="0">
              <a:solidFill>
                <a:schemeClr val="bg1"/>
              </a:solidFill>
            </a:rPr>
            <a:t> диктант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1508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5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4095" y="894398"/>
            <a:ext cx="8548281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Буквені та числові вирази. </a:t>
            </a:r>
            <a:r>
              <a:rPr lang="uk-UA" sz="4400" b="1" smtClean="0">
                <a:solidFill>
                  <a:srgbClr val="7030A0"/>
                </a:solidFill>
              </a:rPr>
              <a:t>Порівняння задач. Периметр</a:t>
            </a:r>
            <a:r>
              <a:rPr lang="uk-UA" sz="4400" dirty="0">
                <a:solidFill>
                  <a:srgbClr val="7030A0"/>
                </a:solidFill>
              </a:rPr>
              <a:t>. 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7848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6" y="2563394"/>
            <a:ext cx="3096344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1214154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26455" y="473835"/>
            <a:ext cx="10020751" cy="6014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вирази. </a:t>
            </a:r>
            <a:r>
              <a:rPr lang="uk-UA" sz="3600" b="1" dirty="0">
                <a:solidFill>
                  <a:schemeClr val="bg1"/>
                </a:solidFill>
              </a:rPr>
              <a:t>Обчисли </a:t>
            </a:r>
            <a:r>
              <a:rPr lang="ru-RU" sz="3600" b="1" dirty="0" smtClean="0">
                <a:solidFill>
                  <a:schemeClr val="bg1"/>
                </a:solidFill>
              </a:rPr>
              <a:t>їх</a:t>
            </a:r>
            <a:r>
              <a:rPr lang="uk-UA" sz="3600" b="1" dirty="0" smtClean="0">
                <a:solidFill>
                  <a:schemeClr val="bg1"/>
                </a:solidFill>
              </a:rPr>
              <a:t> значення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3830" y="2416883"/>
            <a:ext cx="393805" cy="35513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1672" y="2396223"/>
            <a:ext cx="393805" cy="3551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6602" y="2413626"/>
            <a:ext cx="393805" cy="35513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19863" y="2331731"/>
            <a:ext cx="14639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185247" y="2298502"/>
            <a:ext cx="86677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4088664" y="2285958"/>
            <a:ext cx="120152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b+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8BE1DB45-A2EA-4438-9F78-9E875670D4C2}"/>
              </a:ext>
            </a:extLst>
          </p:cNvPr>
          <p:cNvSpPr txBox="1"/>
          <p:nvPr/>
        </p:nvSpPr>
        <p:spPr>
          <a:xfrm>
            <a:off x="611924" y="3081734"/>
            <a:ext cx="14639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400869" y="2318566"/>
            <a:ext cx="854079" cy="581262"/>
            <a:chOff x="7629113" y="1552228"/>
            <a:chExt cx="854635" cy="581127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629113" y="1552228"/>
              <a:ext cx="455016" cy="567661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28732" y="1565694"/>
              <a:ext cx="455016" cy="56766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46851" y="3070584"/>
            <a:ext cx="854138" cy="567792"/>
            <a:chOff x="7672333" y="3863258"/>
            <a:chExt cx="854694" cy="567661"/>
          </a:xfrm>
        </p:grpSpPr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72333" y="3863258"/>
              <a:ext cx="455016" cy="567661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4684858" y="2298502"/>
            <a:ext cx="821414" cy="567793"/>
            <a:chOff x="7265500" y="3104112"/>
            <a:chExt cx="821949" cy="567662"/>
          </a:xfrm>
        </p:grpSpPr>
        <p:pic>
          <p:nvPicPr>
            <p:cNvPr id="74" name="Рисунок 73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5821072" y="2318566"/>
            <a:ext cx="854079" cy="581262"/>
            <a:chOff x="7629113" y="1552228"/>
            <a:chExt cx="854635" cy="581127"/>
          </a:xfrm>
        </p:grpSpPr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629113" y="1552228"/>
              <a:ext cx="455016" cy="567661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28732" y="1565694"/>
              <a:ext cx="455016" cy="567661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6968961" y="2342121"/>
            <a:ext cx="821414" cy="567793"/>
            <a:chOff x="7265500" y="3104112"/>
            <a:chExt cx="821949" cy="567662"/>
          </a:xfrm>
        </p:grpSpPr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6533828" y="2332036"/>
            <a:ext cx="45341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+</a:t>
            </a:r>
            <a:endParaRPr lang="uk-UA" sz="3600" b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8085418" y="2332043"/>
            <a:ext cx="692941" cy="577871"/>
            <a:chOff x="3222595" y="2540884"/>
            <a:chExt cx="693392" cy="577737"/>
          </a:xfrm>
        </p:grpSpPr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222595" y="2550960"/>
              <a:ext cx="455016" cy="567661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52895" y="2540884"/>
              <a:ext cx="463092" cy="577737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990673" y="3116392"/>
            <a:ext cx="393805" cy="35513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10194" y="3146663"/>
            <a:ext cx="393805" cy="35513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23446" y="3113135"/>
            <a:ext cx="393805" cy="355139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526707" y="3031240"/>
            <a:ext cx="14639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173688" y="3081734"/>
            <a:ext cx="86677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4013210" y="3087979"/>
            <a:ext cx="120152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+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4689426" y="3069754"/>
            <a:ext cx="821414" cy="567793"/>
            <a:chOff x="7265500" y="3104112"/>
            <a:chExt cx="821949" cy="567662"/>
          </a:xfrm>
        </p:grpSpPr>
        <p:pic>
          <p:nvPicPr>
            <p:cNvPr id="125" name="Рисунок 124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grpSp>
        <p:nvGrpSpPr>
          <p:cNvPr id="131" name="Группа 130"/>
          <p:cNvGrpSpPr/>
          <p:nvPr/>
        </p:nvGrpSpPr>
        <p:grpSpPr>
          <a:xfrm>
            <a:off x="6875804" y="3041630"/>
            <a:ext cx="821414" cy="567793"/>
            <a:chOff x="7265500" y="3104112"/>
            <a:chExt cx="821949" cy="567662"/>
          </a:xfrm>
        </p:grpSpPr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6440671" y="3031545"/>
            <a:ext cx="45341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+</a:t>
            </a:r>
            <a:endParaRPr lang="uk-UA" sz="3600" b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5744094" y="3068135"/>
            <a:ext cx="854138" cy="567792"/>
            <a:chOff x="7672333" y="3863258"/>
            <a:chExt cx="854694" cy="567661"/>
          </a:xfrm>
        </p:grpSpPr>
        <p:pic>
          <p:nvPicPr>
            <p:cNvPr id="143" name="Рисунок 142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72333" y="3863258"/>
              <a:ext cx="455016" cy="567661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146" name="Группа 145"/>
          <p:cNvGrpSpPr/>
          <p:nvPr/>
        </p:nvGrpSpPr>
        <p:grpSpPr>
          <a:xfrm>
            <a:off x="8056548" y="3076614"/>
            <a:ext cx="788118" cy="598078"/>
            <a:chOff x="2802052" y="2310097"/>
            <a:chExt cx="788631" cy="597940"/>
          </a:xfrm>
        </p:grpSpPr>
        <p:pic>
          <p:nvPicPr>
            <p:cNvPr id="147" name="Рисунок 14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02052" y="2340376"/>
              <a:ext cx="455016" cy="567661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5667" y="2310097"/>
              <a:ext cx="455016" cy="567661"/>
            </a:xfrm>
            <a:prstGeom prst="rect">
              <a:avLst/>
            </a:prstGeom>
          </p:spPr>
        </p:pic>
      </p:grpSp>
      <p:sp>
        <p:nvSpPr>
          <p:cNvPr id="6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1198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 №48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19609" y="3910878"/>
            <a:ext cx="393805" cy="35513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07451" y="3890218"/>
            <a:ext cx="393805" cy="35513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52381" y="3907621"/>
            <a:ext cx="393805" cy="355139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555642" y="3825726"/>
            <a:ext cx="14639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121026" y="3792497"/>
            <a:ext cx="86677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4024442" y="3779952"/>
            <a:ext cx="138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78</a:t>
            </a:r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-</a:t>
            </a:r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6469606" y="3826031"/>
            <a:ext cx="45341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-</a:t>
            </a:r>
            <a:endParaRPr lang="uk-UA" sz="3600" b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926452" y="4610387"/>
            <a:ext cx="393805" cy="35513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14294" y="4589727"/>
            <a:ext cx="393805" cy="3551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18022" y="4637676"/>
            <a:ext cx="393805" cy="3551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462486" y="4525235"/>
            <a:ext cx="14639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027870" y="4492006"/>
            <a:ext cx="86677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3988599" y="4546680"/>
            <a:ext cx="14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78</a:t>
            </a:r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-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6545032" y="4511568"/>
            <a:ext cx="45341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-</a:t>
            </a:r>
            <a:endParaRPr lang="uk-UA" sz="3600" b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2386990" y="4578764"/>
            <a:ext cx="876209" cy="592952"/>
            <a:chOff x="-2778594" y="158994"/>
            <a:chExt cx="876780" cy="592815"/>
          </a:xfrm>
        </p:grpSpPr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356830" y="158994"/>
              <a:ext cx="455016" cy="567661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399800" y="3821570"/>
            <a:ext cx="848525" cy="567792"/>
            <a:chOff x="4223046" y="4693827"/>
            <a:chExt cx="849078" cy="567661"/>
          </a:xfrm>
        </p:grpSpPr>
        <p:pic>
          <p:nvPicPr>
            <p:cNvPr id="121" name="Рисунок 120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4223046" y="4712791"/>
              <a:ext cx="420821" cy="534599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617108" y="4693827"/>
              <a:ext cx="455016" cy="567661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6875204" y="4553710"/>
            <a:ext cx="885371" cy="592846"/>
            <a:chOff x="-2778594" y="159100"/>
            <a:chExt cx="885948" cy="592709"/>
          </a:xfrm>
        </p:grpSpPr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347662" y="159100"/>
              <a:ext cx="455016" cy="567661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6950029" y="3821569"/>
            <a:ext cx="806099" cy="567792"/>
            <a:chOff x="4223046" y="4704777"/>
            <a:chExt cx="806624" cy="567661"/>
          </a:xfrm>
        </p:grpSpPr>
        <p:pic>
          <p:nvPicPr>
            <p:cNvPr id="138" name="Рисунок 137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4223046" y="4712791"/>
              <a:ext cx="420821" cy="534599"/>
            </a:xfrm>
            <a:prstGeom prst="rect">
              <a:avLst/>
            </a:prstGeom>
          </p:spPr>
        </p:pic>
        <p:pic>
          <p:nvPicPr>
            <p:cNvPr id="139" name="Рисунок 138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74654" y="4704777"/>
              <a:ext cx="455016" cy="567661"/>
            </a:xfrm>
            <a:prstGeom prst="rect">
              <a:avLst/>
            </a:prstGeom>
          </p:spPr>
        </p:pic>
      </p:grpSp>
      <p:grpSp>
        <p:nvGrpSpPr>
          <p:cNvPr id="140" name="Группа 139"/>
          <p:cNvGrpSpPr/>
          <p:nvPr/>
        </p:nvGrpSpPr>
        <p:grpSpPr>
          <a:xfrm>
            <a:off x="5851564" y="3828673"/>
            <a:ext cx="782799" cy="567792"/>
            <a:chOff x="9418673" y="4613565"/>
            <a:chExt cx="783309" cy="567661"/>
          </a:xfrm>
        </p:grpSpPr>
        <p:pic>
          <p:nvPicPr>
            <p:cNvPr id="141" name="Рисунок 140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9418673" y="4639956"/>
              <a:ext cx="420821" cy="534599"/>
            </a:xfrm>
            <a:prstGeom prst="rect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746966" y="4613565"/>
              <a:ext cx="455016" cy="567661"/>
            </a:xfrm>
            <a:prstGeom prst="rect">
              <a:avLst/>
            </a:prstGeom>
          </p:spPr>
        </p:pic>
      </p:grpSp>
      <p:grpSp>
        <p:nvGrpSpPr>
          <p:cNvPr id="149" name="Группа 148"/>
          <p:cNvGrpSpPr/>
          <p:nvPr/>
        </p:nvGrpSpPr>
        <p:grpSpPr>
          <a:xfrm>
            <a:off x="5858275" y="4553710"/>
            <a:ext cx="763183" cy="567792"/>
            <a:chOff x="9418673" y="4609731"/>
            <a:chExt cx="763680" cy="567661"/>
          </a:xfrm>
        </p:grpSpPr>
        <p:pic>
          <p:nvPicPr>
            <p:cNvPr id="150" name="Рисунок 149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9418673" y="4639956"/>
              <a:ext cx="420821" cy="534599"/>
            </a:xfrm>
            <a:prstGeom prst="rect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727337" y="4609731"/>
              <a:ext cx="455016" cy="567661"/>
            </a:xfrm>
            <a:prstGeom prst="rect">
              <a:avLst/>
            </a:prstGeom>
          </p:spPr>
        </p:pic>
      </p:grpSp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978312" y="3814916"/>
            <a:ext cx="454720" cy="567792"/>
          </a:xfrm>
          <a:prstGeom prst="rect">
            <a:avLst/>
          </a:prstGeom>
        </p:spPr>
      </p:pic>
      <p:grpSp>
        <p:nvGrpSpPr>
          <p:cNvPr id="153" name="Группа 152"/>
          <p:cNvGrpSpPr/>
          <p:nvPr/>
        </p:nvGrpSpPr>
        <p:grpSpPr>
          <a:xfrm>
            <a:off x="8040639" y="4572777"/>
            <a:ext cx="746729" cy="568628"/>
            <a:chOff x="4263678" y="2540005"/>
            <a:chExt cx="747215" cy="568496"/>
          </a:xfrm>
        </p:grpSpPr>
        <p:pic>
          <p:nvPicPr>
            <p:cNvPr id="154" name="Рисунок 153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263678" y="2540840"/>
              <a:ext cx="455016" cy="567661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55877" y="2540005"/>
              <a:ext cx="455016" cy="567661"/>
            </a:xfrm>
            <a:prstGeom prst="rect">
              <a:avLst/>
            </a:prstGeom>
          </p:spPr>
        </p:pic>
      </p:grpSp>
      <p:pic>
        <p:nvPicPr>
          <p:cNvPr id="15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1512471"/>
            <a:ext cx="1987622" cy="31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78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37" grpId="0"/>
      <p:bldP spid="85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809761" y="1341562"/>
            <a:ext cx="4296767" cy="1872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</a:t>
            </a:r>
            <a:r>
              <a:rPr lang="uk-UA" sz="2800" b="1" dirty="0" smtClean="0">
                <a:solidFill>
                  <a:srgbClr val="7030A0"/>
                </a:solidFill>
              </a:rPr>
              <a:t>рочитай </a:t>
            </a:r>
            <a:r>
              <a:rPr lang="uk-UA" sz="2800" b="1" dirty="0">
                <a:solidFill>
                  <a:srgbClr val="7030A0"/>
                </a:solidFill>
              </a:rPr>
              <a:t>назви латинських букв, які в підручнику будуть уживатися найчастіше.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42926" y="3357786"/>
            <a:ext cx="4321158" cy="2664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Числа, величини, геометричні фігури часто позначають  буквами латинського алфавіту.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26455" y="473835"/>
            <a:ext cx="10020751" cy="7074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на форзаці  таблицю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1198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 №49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3 клас\03 МАТЕМ\Листопад\01 Повторення вивченого в 2 кл\№006 - Задачі на різницеве порівняння. Буквені та числові вирази. Периметр\2025-08-23_1804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5" y="1181255"/>
            <a:ext cx="5795345" cy="48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878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1655" r="65308" b="59634"/>
          <a:stretch/>
        </p:blipFill>
        <p:spPr>
          <a:xfrm>
            <a:off x="1694402" y="1608741"/>
            <a:ext cx="5360508" cy="5035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 descr="C:\Users\user\Downloads\pngwing.com (6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t="26451" r="28063" b="7517"/>
          <a:stretch/>
        </p:blipFill>
        <p:spPr bwMode="auto">
          <a:xfrm>
            <a:off x="314095" y="1976671"/>
            <a:ext cx="2149525" cy="28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6454" y="1138698"/>
            <a:ext cx="8726381" cy="5389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малюнку зображено точки </a:t>
            </a:r>
            <a:r>
              <a:rPr lang="en-US" sz="2000" b="1" dirty="0">
                <a:solidFill>
                  <a:srgbClr val="7030A0"/>
                </a:solidFill>
              </a:rPr>
              <a:t>X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Y,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T</a:t>
            </a:r>
            <a:r>
              <a:rPr lang="uk-UA" sz="2000" b="1" dirty="0" smtClean="0">
                <a:solidFill>
                  <a:srgbClr val="7030A0"/>
                </a:solidFill>
              </a:rPr>
              <a:t>, </a:t>
            </a:r>
            <a:r>
              <a:rPr lang="uk-UA" sz="2000" b="1" dirty="0">
                <a:solidFill>
                  <a:srgbClr val="7030A0"/>
                </a:solidFill>
              </a:rPr>
              <a:t>відрізки </a:t>
            </a:r>
            <a:r>
              <a:rPr lang="en-US" sz="2000" b="1" dirty="0" smtClean="0">
                <a:solidFill>
                  <a:srgbClr val="7030A0"/>
                </a:solidFill>
              </a:rPr>
              <a:t>OP</a:t>
            </a:r>
            <a:r>
              <a:rPr lang="uk-UA" sz="2000" b="1" dirty="0" smtClean="0">
                <a:solidFill>
                  <a:srgbClr val="7030A0"/>
                </a:solidFill>
              </a:rPr>
              <a:t> і </a:t>
            </a:r>
            <a:r>
              <a:rPr lang="en-US" sz="2000" b="1" dirty="0">
                <a:solidFill>
                  <a:srgbClr val="7030A0"/>
                </a:solidFill>
              </a:rPr>
              <a:t>KM</a:t>
            </a:r>
            <a:r>
              <a:rPr lang="uk-UA" sz="2000" b="1" dirty="0">
                <a:solidFill>
                  <a:srgbClr val="7030A0"/>
                </a:solidFill>
              </a:rPr>
              <a:t>, прямокутник </a:t>
            </a:r>
            <a:r>
              <a:rPr lang="en-US" sz="2000" b="1" dirty="0">
                <a:solidFill>
                  <a:srgbClr val="7030A0"/>
                </a:solidFill>
              </a:rPr>
              <a:t> ABCD</a:t>
            </a:r>
            <a:endParaRPr lang="uk-UA" sz="2000" b="1" dirty="0">
              <a:solidFill>
                <a:srgbClr val="7030A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709276" y="2448747"/>
            <a:ext cx="3009378" cy="203164"/>
            <a:chOff x="4973319" y="5865592"/>
            <a:chExt cx="3151503" cy="82638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8076975" y="5865592"/>
              <a:ext cx="47847" cy="62809"/>
            </a:xfrm>
            <a:prstGeom prst="ellipse">
              <a:avLst/>
            </a:prstGeom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105017" y="1943861"/>
            <a:ext cx="639502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O 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05782" y="1710505"/>
            <a:ext cx="66513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  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45795" y="2572970"/>
            <a:ext cx="695571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X  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94745" y="1818408"/>
            <a:ext cx="685959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  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4165767" y="2857435"/>
            <a:ext cx="80028" cy="80921"/>
          </a:xfrm>
          <a:prstGeom prst="ellipse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65767" y="2131972"/>
            <a:ext cx="80028" cy="80921"/>
          </a:xfrm>
          <a:prstGeom prst="ellipse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907" y="3981783"/>
            <a:ext cx="2907336" cy="749474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8883" y="4179083"/>
            <a:ext cx="711590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  </a:t>
            </a:r>
            <a:endParaRPr lang="ru-RU" sz="4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74306" y="3471034"/>
            <a:ext cx="578628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 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99680" y="4179083"/>
            <a:ext cx="7308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D  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95809" y="3435861"/>
            <a:ext cx="689163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  </a:t>
            </a:r>
            <a:endParaRPr lang="ru-RU" sz="4000" dirty="0"/>
          </a:p>
        </p:txBody>
      </p:sp>
      <p:sp>
        <p:nvSpPr>
          <p:cNvPr id="35" name="Овал 34"/>
          <p:cNvSpPr/>
          <p:nvPr/>
        </p:nvSpPr>
        <p:spPr>
          <a:xfrm>
            <a:off x="4172935" y="3603321"/>
            <a:ext cx="80028" cy="80921"/>
          </a:xfrm>
          <a:prstGeom prst="ellipse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76233" y="3218729"/>
            <a:ext cx="66513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  </a:t>
            </a:r>
            <a:endParaRPr lang="ru-RU" sz="4000" dirty="0"/>
          </a:p>
        </p:txBody>
      </p:sp>
      <p:grpSp>
        <p:nvGrpSpPr>
          <p:cNvPr id="42" name="Группа 41"/>
          <p:cNvGrpSpPr/>
          <p:nvPr/>
        </p:nvGrpSpPr>
        <p:grpSpPr>
          <a:xfrm rot="1178912">
            <a:off x="3003966" y="5489505"/>
            <a:ext cx="3098720" cy="154952"/>
            <a:chOff x="4973318" y="5865592"/>
            <a:chExt cx="3151504" cy="62809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4973318" y="5870354"/>
              <a:ext cx="47847" cy="39437"/>
            </a:xfrm>
            <a:prstGeom prst="ellips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8076975" y="5865592"/>
              <a:ext cx="47847" cy="62809"/>
            </a:xfrm>
            <a:prstGeom prst="ellips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703165" y="4797947"/>
            <a:ext cx="681153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K  </a:t>
            </a:r>
            <a:endParaRPr lang="ru-RU" sz="4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994745" y="5839207"/>
            <a:ext cx="854165" cy="7080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dirty="0"/>
              <a:t>M  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26455" y="473835"/>
            <a:ext cx="10020751" cy="6014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</a:t>
            </a:r>
            <a:r>
              <a:rPr lang="uk-UA" sz="3600" b="1" dirty="0" smtClean="0">
                <a:solidFill>
                  <a:schemeClr val="bg1"/>
                </a:solidFill>
              </a:rPr>
              <a:t>малюнок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1198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 №50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14440" y="1775336"/>
            <a:ext cx="4277090" cy="1122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bg1"/>
                </a:solidFill>
              </a:rPr>
              <a:t>Запиши</a:t>
            </a:r>
            <a:r>
              <a:rPr lang="uk-UA" sz="2400" b="1" dirty="0">
                <a:solidFill>
                  <a:schemeClr val="bg1"/>
                </a:solidFill>
              </a:rPr>
              <a:t> в зошит ширину і довжину  прямокутника, скориставшись зразком.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1655" r="65153" b="71961"/>
          <a:stretch/>
        </p:blipFill>
        <p:spPr>
          <a:xfrm>
            <a:off x="7183017" y="2946913"/>
            <a:ext cx="4716000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4" name="Прямоугольник 63"/>
          <p:cNvSpPr/>
          <p:nvPr/>
        </p:nvSpPr>
        <p:spPr>
          <a:xfrm>
            <a:off x="7320861" y="2857435"/>
            <a:ext cx="13536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AB</a:t>
            </a:r>
            <a:r>
              <a:rPr lang="uk-UA" sz="4800" dirty="0" smtClean="0"/>
              <a:t> </a:t>
            </a:r>
            <a:r>
              <a:rPr lang="en-US" sz="4800" dirty="0" smtClean="0"/>
              <a:t>=</a:t>
            </a:r>
            <a:r>
              <a:rPr lang="en-US" sz="6600" dirty="0" smtClean="0"/>
              <a:t>  </a:t>
            </a:r>
            <a:endParaRPr lang="ru-RU" sz="6600" dirty="0"/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38080" y="3306022"/>
            <a:ext cx="333876" cy="416899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7301516" y="3357786"/>
            <a:ext cx="1358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BC</a:t>
            </a:r>
            <a:r>
              <a:rPr lang="uk-UA" sz="4800" dirty="0" smtClean="0"/>
              <a:t> </a:t>
            </a:r>
            <a:r>
              <a:rPr lang="en-US" sz="4800" dirty="0" smtClean="0"/>
              <a:t>=</a:t>
            </a:r>
            <a:r>
              <a:rPr lang="en-US" sz="6600" dirty="0" smtClean="0"/>
              <a:t>  </a:t>
            </a:r>
            <a:endParaRPr lang="ru-RU" sz="6600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8567950" y="3643781"/>
            <a:ext cx="88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4400" dirty="0">
                <a:latin typeface="Monotype Corsiva" panose="03010101010201010101" pitchFamily="66" charset="0"/>
              </a:rPr>
              <a:t>см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01334" y="3778949"/>
            <a:ext cx="425624" cy="53146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8650466" y="3141762"/>
            <a:ext cx="87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Monotype Corsiva" panose="03010101010201010101" pitchFamily="66" charset="0"/>
              </a:rPr>
              <a:t>см</a:t>
            </a:r>
            <a:r>
              <a:rPr lang="uk-UA" sz="4400" dirty="0">
                <a:latin typeface="Monotype Corsiva" panose="03010101010201010101" pitchFamily="66" charset="0"/>
              </a:rPr>
              <a:t>, 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87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4" grpId="0"/>
      <p:bldP spid="67" grpId="0"/>
      <p:bldP spid="68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0447" r="58457" b="59634"/>
          <a:stretch/>
        </p:blipFill>
        <p:spPr>
          <a:xfrm>
            <a:off x="4013210" y="2671789"/>
            <a:ext cx="7892361" cy="3891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Прямоугольник 34"/>
          <p:cNvSpPr/>
          <p:nvPr/>
        </p:nvSpPr>
        <p:spPr>
          <a:xfrm>
            <a:off x="4962642" y="3173814"/>
            <a:ext cx="2871762" cy="749474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78615" y="3379838"/>
            <a:ext cx="711590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  </a:t>
            </a:r>
            <a:endParaRPr lang="ru-RU" sz="4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224038" y="2671788"/>
            <a:ext cx="578628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 </a:t>
            </a:r>
            <a:endParaRPr lang="ru-RU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49412" y="3379838"/>
            <a:ext cx="7308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D  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745540" y="2636616"/>
            <a:ext cx="689163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  </a:t>
            </a:r>
            <a:endParaRPr lang="ru-RU" sz="4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178615" y="3769675"/>
            <a:ext cx="49039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P=AB+BC+CD+AD</a:t>
            </a:r>
            <a:r>
              <a:rPr lang="en-US" sz="6600" dirty="0" smtClean="0"/>
              <a:t>  </a:t>
            </a:r>
            <a:endParaRPr lang="ru-RU" sz="660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02452" y="5235706"/>
            <a:ext cx="454720" cy="5677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5186978" y="5131793"/>
            <a:ext cx="1463966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4400" dirty="0">
                <a:latin typeface="Monotype Corsiva" panose="03010101010201010101" pitchFamily="66" charset="0"/>
              </a:rPr>
              <a:t>см 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52245" y="5791392"/>
            <a:ext cx="375180" cy="1108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 </a:t>
            </a:r>
            <a:endParaRPr lang="ru-RU" sz="66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423584" y="5226088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4038" y="5104007"/>
            <a:ext cx="808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P=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0468" y="5061410"/>
            <a:ext cx="490520" cy="83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+</a:t>
            </a:r>
            <a:endParaRPr lang="ru-RU" sz="4800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641954" y="5165577"/>
            <a:ext cx="888685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4400" dirty="0">
                <a:latin typeface="Monotype Corsiva" panose="03010101010201010101" pitchFamily="66" charset="0"/>
              </a:rPr>
              <a:t>см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32523" y="5223601"/>
            <a:ext cx="454720" cy="56779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8117050" y="5119688"/>
            <a:ext cx="1463966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4400" dirty="0">
                <a:latin typeface="Monotype Corsiva" panose="03010101010201010101" pitchFamily="66" charset="0"/>
              </a:rPr>
              <a:t>см 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344666" y="5174553"/>
            <a:ext cx="454720" cy="567792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8960539" y="5049306"/>
            <a:ext cx="490520" cy="83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+</a:t>
            </a:r>
            <a:endParaRPr lang="ru-RU" sz="4800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9572026" y="5153473"/>
            <a:ext cx="1463966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4400" dirty="0">
                <a:latin typeface="Monotype Corsiva" panose="03010101010201010101" pitchFamily="66" charset="0"/>
              </a:rPr>
              <a:t>см 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3125" y="5094388"/>
            <a:ext cx="490520" cy="83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+</a:t>
            </a:r>
            <a:endParaRPr lang="ru-RU" sz="4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0304009" y="5084654"/>
            <a:ext cx="490520" cy="83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=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1371" y="1269554"/>
            <a:ext cx="9839976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Периметр </a:t>
            </a:r>
            <a:r>
              <a:rPr lang="ru-RU" sz="3200" b="1" dirty="0" err="1">
                <a:solidFill>
                  <a:srgbClr val="7030A0"/>
                </a:solidFill>
              </a:rPr>
              <a:t>позначають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латинською</a:t>
            </a:r>
            <a:r>
              <a:rPr lang="ru-RU" sz="3200" b="1" dirty="0">
                <a:solidFill>
                  <a:srgbClr val="7030A0"/>
                </a:solidFill>
              </a:rPr>
              <a:t>  буквою </a:t>
            </a:r>
            <a:r>
              <a:rPr lang="ru-RU" sz="3200" b="1" i="1" dirty="0">
                <a:solidFill>
                  <a:srgbClr val="7030A0"/>
                </a:solidFill>
              </a:rPr>
              <a:t>Р.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0636627" y="5203532"/>
            <a:ext cx="737562" cy="576338"/>
            <a:chOff x="2831396" y="3805726"/>
            <a:chExt cx="738042" cy="576205"/>
          </a:xfrm>
        </p:grpSpPr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11105776" y="5157246"/>
            <a:ext cx="1463966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4400" dirty="0">
                <a:latin typeface="Monotype Corsiva" panose="03010101010201010101" pitchFamily="66" charset="0"/>
              </a:rPr>
              <a:t>см </a:t>
            </a:r>
            <a:endParaRPr lang="uk-UA" sz="44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26455" y="473835"/>
            <a:ext cx="10020751" cy="6014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периметр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1198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 №50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63" y="2013299"/>
            <a:ext cx="2753629" cy="3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04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2" grpId="0"/>
      <p:bldP spid="5" grpId="0"/>
      <p:bldP spid="54" grpId="0"/>
      <p:bldP spid="56" grpId="0"/>
      <p:bldP spid="58" grpId="0"/>
      <p:bldP spid="59" grpId="0"/>
      <p:bldP spid="60" grpId="0"/>
      <p:bldP spid="61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373073" y="1341562"/>
            <a:ext cx="5429116" cy="1337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10 </a:t>
            </a:r>
            <a:r>
              <a:rPr lang="uk-UA" sz="3200" b="1" dirty="0">
                <a:solidFill>
                  <a:schemeClr val="bg1"/>
                </a:solidFill>
              </a:rPr>
              <a:t>розв’язати </a:t>
            </a:r>
            <a:r>
              <a:rPr lang="uk-UA" sz="3200" b="1" dirty="0" smtClean="0">
                <a:solidFill>
                  <a:schemeClr val="bg1"/>
                </a:solidFill>
              </a:rPr>
              <a:t>вирази № </a:t>
            </a:r>
            <a:r>
              <a:rPr lang="uk-UA" sz="3200" b="1" dirty="0">
                <a:solidFill>
                  <a:schemeClr val="bg1"/>
                </a:solidFill>
              </a:rPr>
              <a:t>51 та задачу № </a:t>
            </a:r>
            <a:r>
              <a:rPr lang="uk-UA" sz="3200" b="1" dirty="0" smtClean="0">
                <a:solidFill>
                  <a:schemeClr val="bg1"/>
                </a:solidFill>
              </a:rPr>
              <a:t>52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Листопад\01 Повторення вивченого в 2 кл\№006 - Задачі на різницеве порівняння. Буквені та числові вирази. Периметр\2025-08-23_18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2727905"/>
            <a:ext cx="8061912" cy="36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32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32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знайти </a:t>
            </a:r>
            <a:r>
              <a:rPr lang="uk-UA" sz="3200" b="1" dirty="0" smtClean="0"/>
              <a:t>периметр прямокутника?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79" y="4293891"/>
            <a:ext cx="151673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564369" y="4149874"/>
            <a:ext cx="7121833" cy="1536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Букви якого алфавіту використовують в позначанні чисел, величин, геометричних фігур?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96"/>
            <a:ext cx="3363027" cy="3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6579" y="879708"/>
            <a:ext cx="3391236" cy="34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20223" y="815676"/>
            <a:ext cx="3456384" cy="35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951674" y="3158538"/>
            <a:ext cx="3619195" cy="3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194173" y="4605498"/>
            <a:ext cx="224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 </a:t>
            </a:r>
            <a:r>
              <a:rPr lang="uk-UA" sz="28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навчилася…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545485" y="2139310"/>
            <a:ext cx="1815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7030A0"/>
                </a:solidFill>
              </a:rPr>
              <a:t>Найкраще 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мені вдалося…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775170" y="4475795"/>
            <a:ext cx="206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B050"/>
                </a:solidFill>
              </a:rPr>
              <a:t>Урок </a:t>
            </a:r>
          </a:p>
          <a:p>
            <a:r>
              <a:rPr lang="uk-UA" sz="2800" dirty="0">
                <a:solidFill>
                  <a:srgbClr val="00B050"/>
                </a:solidFill>
              </a:rPr>
              <a:t>завершую з настроєм…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566749" y="2069701"/>
            <a:ext cx="196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2060"/>
                </a:solidFill>
              </a:rPr>
              <a:t>Я хотів би дізнатися про…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7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979463" y="1413570"/>
            <a:ext cx="640871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Добрий день, малече щира, 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Хай </a:t>
            </a:r>
            <a:r>
              <a:rPr lang="uk-UA" sz="3600" b="1" dirty="0" err="1">
                <a:solidFill>
                  <a:schemeClr val="bg1"/>
                </a:solidFill>
              </a:rPr>
              <a:t>живеться</a:t>
            </a:r>
            <a:r>
              <a:rPr lang="uk-UA" sz="3600" b="1" dirty="0">
                <a:solidFill>
                  <a:schemeClr val="bg1"/>
                </a:solidFill>
              </a:rPr>
              <a:t> вам у мирі. 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Хай луна дитячий сміх! 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Почнемо урок для всіх!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8407" y="570861"/>
            <a:ext cx="9671100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026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83" y="3213770"/>
            <a:ext cx="4603579" cy="30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16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3164284" y="1375529"/>
            <a:ext cx="5788827" cy="12006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2592" y="529047"/>
            <a:ext cx="10020320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356" y="26606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574" y="3234450"/>
            <a:ext cx="3504356" cy="3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5024"/>
            <a:ext cx="4057728" cy="38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0393" y="912373"/>
            <a:ext cx="3467988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87006" y="3454693"/>
            <a:ext cx="3339739" cy="34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022592" y="4572198"/>
            <a:ext cx="196209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42994" y="2367542"/>
            <a:ext cx="2321290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693587" y="4753998"/>
            <a:ext cx="172657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1579" y="1975832"/>
            <a:ext cx="2132211" cy="181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570861"/>
            <a:ext cx="10044966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9783" y="3741870"/>
            <a:ext cx="748883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№ 44. Прочитайте </a:t>
            </a:r>
            <a:r>
              <a:rPr lang="uk-UA" sz="3200" b="1" dirty="0" err="1"/>
              <a:t>розв</a:t>
            </a:r>
            <a:r>
              <a:rPr lang="ru-RU" sz="3200" b="1" dirty="0"/>
              <a:t>’</a:t>
            </a:r>
            <a:r>
              <a:rPr lang="uk-UA" sz="3200" b="1" dirty="0" err="1"/>
              <a:t>язок</a:t>
            </a:r>
            <a:r>
              <a:rPr lang="uk-UA" sz="3200" b="1" dirty="0"/>
              <a:t> задачі і </a:t>
            </a:r>
            <a:r>
              <a:rPr lang="uk-UA" sz="3200" b="1" dirty="0" smtClean="0"/>
              <a:t>відповідь</a:t>
            </a:r>
          </a:p>
          <a:p>
            <a:r>
              <a:rPr lang="uk-UA" sz="3200" b="1" dirty="0"/>
              <a:t>№ 45. Прочитайте вираз і його значення</a:t>
            </a:r>
            <a:r>
              <a:rPr lang="uk-UA" sz="3200" b="1" dirty="0" smtClean="0"/>
              <a:t>.</a:t>
            </a:r>
            <a:endParaRPr lang="ru-RU" sz="3200" b="1" dirty="0"/>
          </a:p>
        </p:txBody>
      </p:sp>
      <p:pic>
        <p:nvPicPr>
          <p:cNvPr id="10" name="Picture 2" descr="D:\3 клас\03 МАТЕМ\Листопад\01 Повторення вивченого в 2 кл\№005 -Арифметичні дії та їхні компоненти.  Відрізок\2025-08-23_1445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"/>
          <a:stretch/>
        </p:blipFill>
        <p:spPr bwMode="auto">
          <a:xfrm>
            <a:off x="1353023" y="1292374"/>
            <a:ext cx="9234046" cy="22814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786259" y="3646114"/>
            <a:ext cx="28575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766077" y="4005858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77148422"/>
              </p:ext>
            </p:extLst>
          </p:nvPr>
        </p:nvGraphicFramePr>
        <p:xfrm>
          <a:off x="649571" y="1577825"/>
          <a:ext cx="1077849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57284" y="4040809"/>
            <a:ext cx="45860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/>
              <a:t>Число 56 </a:t>
            </a:r>
            <a:r>
              <a:rPr lang="uk-UA" sz="3200" b="1" dirty="0" smtClean="0"/>
              <a:t>збільште </a:t>
            </a:r>
            <a:r>
              <a:rPr lang="uk-UA" sz="3200" b="1" dirty="0"/>
              <a:t>на </a:t>
            </a:r>
            <a:r>
              <a:rPr lang="uk-UA" sz="3200" b="1" dirty="0" smtClean="0"/>
              <a:t>10</a:t>
            </a:r>
            <a:endParaRPr lang="ru-RU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57284" y="3379005"/>
            <a:ext cx="45860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Число </a:t>
            </a:r>
            <a:r>
              <a:rPr lang="uk-UA" sz="3200" b="1" dirty="0" smtClean="0"/>
              <a:t>78 зменште </a:t>
            </a:r>
            <a:r>
              <a:rPr lang="uk-UA" sz="3200" b="1" dirty="0"/>
              <a:t>на 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07124" y="5878066"/>
            <a:ext cx="73462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/>
              <a:t>Доданки 15 і 24. Якою буде суму чисел?</a:t>
            </a:r>
            <a:endParaRPr lang="ru-RU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57284" y="4725938"/>
            <a:ext cx="56561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/>
              <a:t>Зменшуване 64, від’ємник 24. </a:t>
            </a:r>
          </a:p>
          <a:p>
            <a:pPr lvl="0"/>
            <a:r>
              <a:rPr lang="uk-UA" sz="3200" b="1" dirty="0" smtClean="0"/>
              <a:t>Яка різниця?</a:t>
            </a:r>
            <a:endParaRPr lang="ru-RU" sz="32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796040" y="2642109"/>
            <a:ext cx="685354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79338" y="2659446"/>
            <a:ext cx="669035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075123" y="2642108"/>
            <a:ext cx="669035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959357" y="2659446"/>
            <a:ext cx="669035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524078" y="3675160"/>
            <a:ext cx="51716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/>
              <a:t>Обчисліть суму останніх двох результатів</a:t>
            </a:r>
            <a:endParaRPr lang="ru-RU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575204" y="4787493"/>
            <a:ext cx="5120543" cy="1077218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/>
              <a:t>Обчисліть різницю перших двох результатів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214664" y="2642106"/>
            <a:ext cx="669035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156400" y="2659445"/>
            <a:ext cx="469484" cy="584910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1052961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72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5" grpId="0" animBg="1"/>
      <p:bldP spid="89" grpId="0" animBg="1"/>
      <p:bldP spid="9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6054" y="2480314"/>
            <a:ext cx="328478" cy="21582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73671" y="328848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13213" y="2480314"/>
            <a:ext cx="328478" cy="21582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65484" y="3288480"/>
            <a:ext cx="328478" cy="2158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66333" y="3991017"/>
            <a:ext cx="328478" cy="215820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63113" y="3251891"/>
            <a:ext cx="439856" cy="288999"/>
          </a:xfrm>
          <a:prstGeom prst="rect">
            <a:avLst/>
          </a:prstGeom>
        </p:spPr>
      </p:pic>
      <p:grpSp>
        <p:nvGrpSpPr>
          <p:cNvPr id="110" name="Группа 109"/>
          <p:cNvGrpSpPr/>
          <p:nvPr/>
        </p:nvGrpSpPr>
        <p:grpSpPr>
          <a:xfrm>
            <a:off x="1676668" y="2322689"/>
            <a:ext cx="838436" cy="567792"/>
            <a:chOff x="6570603" y="4679648"/>
            <a:chExt cx="838982" cy="567661"/>
          </a:xfrm>
        </p:grpSpPr>
        <p:pic>
          <p:nvPicPr>
            <p:cNvPr id="113" name="Рисунок 112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6570603" y="4705746"/>
              <a:ext cx="420821" cy="534599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954569" y="4679648"/>
              <a:ext cx="455016" cy="567661"/>
            </a:xfrm>
            <a:prstGeom prst="rect">
              <a:avLst/>
            </a:prstGeom>
          </p:spPr>
        </p:pic>
      </p:grpSp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50036" y="3162036"/>
            <a:ext cx="393805" cy="35513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28793" y="2429015"/>
            <a:ext cx="393805" cy="355139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01438" y="2345680"/>
            <a:ext cx="454720" cy="567792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679288" y="3046141"/>
            <a:ext cx="838436" cy="567792"/>
            <a:chOff x="6570603" y="4679648"/>
            <a:chExt cx="838982" cy="567661"/>
          </a:xfrm>
        </p:grpSpPr>
        <p:pic>
          <p:nvPicPr>
            <p:cNvPr id="171" name="Рисунок 170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6570603" y="4705746"/>
              <a:ext cx="420821" cy="534599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954569" y="4679648"/>
              <a:ext cx="455016" cy="567661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2856528" y="3776936"/>
            <a:ext cx="755570" cy="609296"/>
            <a:chOff x="2851034" y="5286754"/>
            <a:chExt cx="756062" cy="609155"/>
          </a:xfrm>
        </p:grpSpPr>
        <p:pic>
          <p:nvPicPr>
            <p:cNvPr id="174" name="Рисунок 173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851034" y="5328248"/>
              <a:ext cx="455016" cy="567661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52080" y="5286754"/>
              <a:ext cx="455016" cy="567661"/>
            </a:xfrm>
            <a:prstGeom prst="rect">
              <a:avLst/>
            </a:prstGeom>
          </p:spPr>
        </p:pic>
      </p:grpSp>
      <p:grpSp>
        <p:nvGrpSpPr>
          <p:cNvPr id="181" name="Группа 180"/>
          <p:cNvGrpSpPr/>
          <p:nvPr/>
        </p:nvGrpSpPr>
        <p:grpSpPr>
          <a:xfrm>
            <a:off x="2822599" y="3055523"/>
            <a:ext cx="741832" cy="587196"/>
            <a:chOff x="9525464" y="2516785"/>
            <a:chExt cx="742315" cy="587060"/>
          </a:xfrm>
        </p:grpSpPr>
        <p:pic>
          <p:nvPicPr>
            <p:cNvPr id="183" name="Рисунок 182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9525464" y="2516785"/>
              <a:ext cx="455016" cy="567661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812763" y="2536184"/>
              <a:ext cx="455016" cy="567661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1676668" y="3800416"/>
            <a:ext cx="709153" cy="589256"/>
            <a:chOff x="4178857" y="5329384"/>
            <a:chExt cx="709615" cy="589120"/>
          </a:xfrm>
        </p:grpSpPr>
        <p:pic>
          <p:nvPicPr>
            <p:cNvPr id="187" name="Рисунок 186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4178857" y="5350843"/>
              <a:ext cx="455016" cy="567661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433456" y="5329384"/>
              <a:ext cx="455016" cy="567661"/>
            </a:xfrm>
            <a:prstGeom prst="rect">
              <a:avLst/>
            </a:prstGeom>
          </p:spPr>
        </p:pic>
      </p:grpSp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43014" y="3906742"/>
            <a:ext cx="393805" cy="355139"/>
          </a:xfrm>
          <a:prstGeom prst="rect">
            <a:avLst/>
          </a:prstGeom>
        </p:spPr>
      </p:pic>
      <p:grpSp>
        <p:nvGrpSpPr>
          <p:cNvPr id="190" name="Группа 189"/>
          <p:cNvGrpSpPr/>
          <p:nvPr/>
        </p:nvGrpSpPr>
        <p:grpSpPr>
          <a:xfrm>
            <a:off x="5883700" y="2311217"/>
            <a:ext cx="750774" cy="579264"/>
            <a:chOff x="4178857" y="5339374"/>
            <a:chExt cx="751263" cy="579130"/>
          </a:xfrm>
        </p:grpSpPr>
        <p:pic>
          <p:nvPicPr>
            <p:cNvPr id="194" name="Рисунок 193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4178857" y="5350843"/>
              <a:ext cx="455016" cy="567661"/>
            </a:xfrm>
            <a:prstGeom prst="rect">
              <a:avLst/>
            </a:prstGeom>
          </p:spPr>
        </p:pic>
        <p:pic>
          <p:nvPicPr>
            <p:cNvPr id="195" name="Рисунок 19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475104" y="5339374"/>
              <a:ext cx="455016" cy="567661"/>
            </a:xfrm>
            <a:prstGeom prst="rect">
              <a:avLst/>
            </a:prstGeom>
          </p:spPr>
        </p:pic>
      </p:grpSp>
      <p:grpSp>
        <p:nvGrpSpPr>
          <p:cNvPr id="196" name="Группа 195"/>
          <p:cNvGrpSpPr/>
          <p:nvPr/>
        </p:nvGrpSpPr>
        <p:grpSpPr>
          <a:xfrm>
            <a:off x="6938420" y="3062760"/>
            <a:ext cx="817629" cy="567792"/>
            <a:chOff x="1733068" y="3839768"/>
            <a:chExt cx="818162" cy="567661"/>
          </a:xfrm>
        </p:grpSpPr>
        <p:pic>
          <p:nvPicPr>
            <p:cNvPr id="197" name="Рисунок 196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30409" y="3869334"/>
              <a:ext cx="420821" cy="534599"/>
            </a:xfrm>
            <a:prstGeom prst="rect">
              <a:avLst/>
            </a:prstGeom>
          </p:spPr>
        </p:pic>
        <p:pic>
          <p:nvPicPr>
            <p:cNvPr id="198" name="Рисунок 197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grpSp>
        <p:nvGrpSpPr>
          <p:cNvPr id="199" name="Группа 198"/>
          <p:cNvGrpSpPr/>
          <p:nvPr/>
        </p:nvGrpSpPr>
        <p:grpSpPr>
          <a:xfrm>
            <a:off x="6972094" y="2320959"/>
            <a:ext cx="833186" cy="569522"/>
            <a:chOff x="7732180" y="4561801"/>
            <a:chExt cx="833729" cy="569390"/>
          </a:xfrm>
        </p:grpSpPr>
        <p:pic>
          <p:nvPicPr>
            <p:cNvPr id="202" name="Рисунок 201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32180" y="4563530"/>
              <a:ext cx="455016" cy="567661"/>
            </a:xfrm>
            <a:prstGeom prst="rect">
              <a:avLst/>
            </a:prstGeom>
          </p:spPr>
        </p:pic>
        <p:pic>
          <p:nvPicPr>
            <p:cNvPr id="203" name="Рисунок 202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110893" y="4561801"/>
              <a:ext cx="455016" cy="567661"/>
            </a:xfrm>
            <a:prstGeom prst="rect">
              <a:avLst/>
            </a:prstGeom>
          </p:spPr>
        </p:pic>
      </p:grpSp>
      <p:grpSp>
        <p:nvGrpSpPr>
          <p:cNvPr id="204" name="Группа 203"/>
          <p:cNvGrpSpPr/>
          <p:nvPr/>
        </p:nvGrpSpPr>
        <p:grpSpPr>
          <a:xfrm>
            <a:off x="5822202" y="3046140"/>
            <a:ext cx="816532" cy="607901"/>
            <a:chOff x="600255" y="3074460"/>
            <a:chExt cx="817064" cy="607760"/>
          </a:xfrm>
        </p:grpSpPr>
        <p:pic>
          <p:nvPicPr>
            <p:cNvPr id="205" name="Рисунок 20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600255" y="3074460"/>
              <a:ext cx="481653" cy="600893"/>
            </a:xfrm>
            <a:prstGeom prst="rect">
              <a:avLst/>
            </a:prstGeom>
          </p:spPr>
        </p:pic>
        <p:pic>
          <p:nvPicPr>
            <p:cNvPr id="206" name="Рисунок 205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35666" y="3081327"/>
              <a:ext cx="481653" cy="60089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8042098" y="3072245"/>
            <a:ext cx="773816" cy="577500"/>
            <a:chOff x="9483415" y="2052742"/>
            <a:chExt cx="774320" cy="577366"/>
          </a:xfrm>
        </p:grpSpPr>
        <p:pic>
          <p:nvPicPr>
            <p:cNvPr id="210" name="Рисунок 20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483415" y="2052742"/>
              <a:ext cx="455016" cy="567661"/>
            </a:xfrm>
            <a:prstGeom prst="rect">
              <a:avLst/>
            </a:prstGeom>
          </p:spPr>
        </p:pic>
        <p:pic>
          <p:nvPicPr>
            <p:cNvPr id="211" name="Рисунок 210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802719" y="2062447"/>
              <a:ext cx="455016" cy="567661"/>
            </a:xfrm>
            <a:prstGeom prst="rect">
              <a:avLst/>
            </a:prstGeom>
          </p:spPr>
        </p:pic>
      </p:grpSp>
      <p:pic>
        <p:nvPicPr>
          <p:cNvPr id="212" name="Рисунок 211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37163" y="3162036"/>
            <a:ext cx="393805" cy="355139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20396" y="2415537"/>
            <a:ext cx="393805" cy="355139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65484" y="4040470"/>
            <a:ext cx="328478" cy="215820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57524" y="4003881"/>
            <a:ext cx="439856" cy="288999"/>
          </a:xfrm>
          <a:prstGeom prst="rect">
            <a:avLst/>
          </a:prstGeom>
        </p:spPr>
      </p:pic>
      <p:grpSp>
        <p:nvGrpSpPr>
          <p:cNvPr id="217" name="Группа 216"/>
          <p:cNvGrpSpPr/>
          <p:nvPr/>
        </p:nvGrpSpPr>
        <p:grpSpPr>
          <a:xfrm>
            <a:off x="6938420" y="3814750"/>
            <a:ext cx="817629" cy="567792"/>
            <a:chOff x="1733068" y="3839768"/>
            <a:chExt cx="818162" cy="567661"/>
          </a:xfrm>
        </p:grpSpPr>
        <p:pic>
          <p:nvPicPr>
            <p:cNvPr id="219" name="Рисунок 218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30409" y="3869334"/>
              <a:ext cx="420821" cy="534599"/>
            </a:xfrm>
            <a:prstGeom prst="rect">
              <a:avLst/>
            </a:prstGeom>
          </p:spPr>
        </p:pic>
        <p:pic>
          <p:nvPicPr>
            <p:cNvPr id="220" name="Рисунок 21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grpSp>
        <p:nvGrpSpPr>
          <p:cNvPr id="222" name="Группа 221"/>
          <p:cNvGrpSpPr/>
          <p:nvPr/>
        </p:nvGrpSpPr>
        <p:grpSpPr>
          <a:xfrm>
            <a:off x="5822202" y="3798130"/>
            <a:ext cx="816532" cy="607901"/>
            <a:chOff x="600255" y="3074460"/>
            <a:chExt cx="817064" cy="607760"/>
          </a:xfrm>
        </p:grpSpPr>
        <p:pic>
          <p:nvPicPr>
            <p:cNvPr id="223" name="Рисунок 222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600255" y="3074460"/>
              <a:ext cx="481653" cy="600893"/>
            </a:xfrm>
            <a:prstGeom prst="rect">
              <a:avLst/>
            </a:prstGeom>
          </p:spPr>
        </p:pic>
        <p:pic>
          <p:nvPicPr>
            <p:cNvPr id="227" name="Рисунок 22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35666" y="3081327"/>
              <a:ext cx="481653" cy="600893"/>
            </a:xfrm>
            <a:prstGeom prst="rect">
              <a:avLst/>
            </a:prstGeom>
          </p:spPr>
        </p:pic>
      </p:grpSp>
      <p:grpSp>
        <p:nvGrpSpPr>
          <p:cNvPr id="228" name="Группа 227"/>
          <p:cNvGrpSpPr/>
          <p:nvPr/>
        </p:nvGrpSpPr>
        <p:grpSpPr>
          <a:xfrm>
            <a:off x="8082942" y="3824235"/>
            <a:ext cx="798094" cy="567793"/>
            <a:chOff x="9483415" y="2052741"/>
            <a:chExt cx="798614" cy="567662"/>
          </a:xfrm>
        </p:grpSpPr>
        <p:pic>
          <p:nvPicPr>
            <p:cNvPr id="229" name="Рисунок 228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483415" y="2052742"/>
              <a:ext cx="455016" cy="567661"/>
            </a:xfrm>
            <a:prstGeom prst="rect">
              <a:avLst/>
            </a:prstGeom>
          </p:spPr>
        </p:pic>
        <p:pic>
          <p:nvPicPr>
            <p:cNvPr id="230" name="Рисунок 229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827013" y="2052741"/>
              <a:ext cx="455016" cy="567661"/>
            </a:xfrm>
            <a:prstGeom prst="rect">
              <a:avLst/>
            </a:prstGeom>
          </p:spPr>
        </p:pic>
      </p:grpSp>
      <p:pic>
        <p:nvPicPr>
          <p:cNvPr id="231" name="Рисунок 230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26229" y="3883262"/>
            <a:ext cx="393805" cy="35513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3970050" y="3062760"/>
            <a:ext cx="834093" cy="567792"/>
            <a:chOff x="5471033" y="3097017"/>
            <a:chExt cx="834636" cy="567661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71033" y="3097017"/>
              <a:ext cx="455016" cy="567661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84848" y="3097017"/>
              <a:ext cx="420821" cy="5345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586488" y="2345679"/>
            <a:ext cx="780315" cy="567792"/>
            <a:chOff x="8621295" y="4170430"/>
            <a:chExt cx="780823" cy="567661"/>
          </a:xfrm>
        </p:grpSpPr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621295" y="4170430"/>
              <a:ext cx="455016" cy="567661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981297" y="4186961"/>
              <a:ext cx="420821" cy="534599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8064352" y="2338837"/>
            <a:ext cx="844174" cy="581058"/>
            <a:chOff x="6536077" y="4521487"/>
            <a:chExt cx="844724" cy="580923"/>
          </a:xfrm>
        </p:grpSpPr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925785" y="4521487"/>
              <a:ext cx="455016" cy="567661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3956269" y="3830824"/>
            <a:ext cx="746729" cy="568628"/>
            <a:chOff x="4263678" y="2540005"/>
            <a:chExt cx="747215" cy="568496"/>
          </a:xfrm>
        </p:grpSpPr>
        <p:pic>
          <p:nvPicPr>
            <p:cNvPr id="94" name="Рисунок 93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263678" y="2540840"/>
              <a:ext cx="455016" cy="567661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55877" y="2540005"/>
              <a:ext cx="455016" cy="567661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9198703" y="3810284"/>
            <a:ext cx="836615" cy="584101"/>
            <a:chOff x="-2778594" y="167843"/>
            <a:chExt cx="837160" cy="583966"/>
          </a:xfrm>
        </p:grpSpPr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396450" y="167843"/>
              <a:ext cx="455016" cy="567661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9206462" y="3041215"/>
            <a:ext cx="846241" cy="624618"/>
            <a:chOff x="4301599" y="1947194"/>
            <a:chExt cx="846792" cy="624473"/>
          </a:xfrm>
        </p:grpSpPr>
        <p:pic>
          <p:nvPicPr>
            <p:cNvPr id="122" name="Рисунок 121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4301599" y="1947194"/>
              <a:ext cx="500554" cy="624473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693375" y="1991501"/>
              <a:ext cx="455016" cy="567661"/>
            </a:xfrm>
            <a:prstGeom prst="rect">
              <a:avLst/>
            </a:prstGeom>
          </p:spPr>
        </p:pic>
      </p:grpSp>
      <p:sp>
        <p:nvSpPr>
          <p:cNvPr id="99" name="Прямоугольник 98"/>
          <p:cNvSpPr/>
          <p:nvPr/>
        </p:nvSpPr>
        <p:spPr>
          <a:xfrm>
            <a:off x="1234901" y="391977"/>
            <a:ext cx="9861299" cy="72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 №46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90" y="1169391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311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6931" y="494644"/>
            <a:ext cx="10051852" cy="6898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947678" y="1956593"/>
            <a:ext cx="5823285" cy="20103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1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r>
              <a:rPr lang="uk-UA" sz="2800" dirty="0">
                <a:solidFill>
                  <a:schemeClr val="bg1"/>
                </a:solidFill>
              </a:rPr>
              <a:t> У морозильній камері  міститься 7 кг фруктів і 5 кг овочів. Скільки всього  кілограмів овочів і фруктів міститься у морозильній камері?</a:t>
            </a:r>
          </a:p>
        </p:txBody>
      </p:sp>
      <p:pic>
        <p:nvPicPr>
          <p:cNvPr id="1028" name="Picture 4" descr="https://www.volynpost.com/img/modules/news/f/28/2e798f4dc594be6e506478e579d9228f/original-pasted_image_0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1" y="4031144"/>
            <a:ext cx="2459324" cy="16409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0434" y="4005858"/>
            <a:ext cx="2677112" cy="166628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Задача на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знаходження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суми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27712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Ст.9-10 №47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233370" y="1967428"/>
            <a:ext cx="4029549" cy="1867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2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r>
              <a:rPr lang="uk-UA" sz="2800" dirty="0">
                <a:solidFill>
                  <a:schemeClr val="bg1"/>
                </a:solidFill>
              </a:rPr>
              <a:t> Купили 10 бананів. На полуденок діти з’їли 6 бананів. Скільки бананів залишилося?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36979" y="3965410"/>
            <a:ext cx="2807473" cy="166628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Задача на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знаходження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різниці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01025" y="1233681"/>
            <a:ext cx="8026070" cy="6898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Визнач </a:t>
            </a:r>
            <a:r>
              <a:rPr lang="uk-UA" sz="2000" b="1" dirty="0">
                <a:solidFill>
                  <a:srgbClr val="7030A0"/>
                </a:solidFill>
              </a:rPr>
              <a:t>у яких задачах потрібно знаходити суму, а  в яких різницю? </a:t>
            </a:r>
            <a:r>
              <a:rPr lang="uk-UA" sz="2000" b="1" dirty="0" smtClean="0">
                <a:solidFill>
                  <a:srgbClr val="7030A0"/>
                </a:solidFill>
              </a:rPr>
              <a:t>Запиши розв’язання задачі </a:t>
            </a:r>
            <a:r>
              <a:rPr lang="uk-UA" sz="2000" b="1" dirty="0">
                <a:solidFill>
                  <a:srgbClr val="7030A0"/>
                </a:solidFill>
              </a:rPr>
              <a:t>на знаходження </a:t>
            </a:r>
            <a:r>
              <a:rPr lang="uk-UA" sz="2000" b="1" dirty="0" smtClean="0">
                <a:solidFill>
                  <a:srgbClr val="7030A0"/>
                </a:solidFill>
              </a:rPr>
              <a:t>суми.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C:\Users\user\Downloads\pngwing.com (3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72" y="3904400"/>
            <a:ext cx="2301025" cy="17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59255" y="5728654"/>
            <a:ext cx="2677112" cy="6317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7 + 5 = 12 (кг)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00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6931" y="494644"/>
            <a:ext cx="10051852" cy="6898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89961" y="1956593"/>
            <a:ext cx="4854430" cy="16908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3.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У парку на деревах сиділо 40 сорок. 30 сорок полетіло. Скільки сорок залишилося на деревах?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53507" y="3831593"/>
            <a:ext cx="2677112" cy="166628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Задача на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знаходження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суми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27712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Ст.9-10 №47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528751" y="1945355"/>
            <a:ext cx="4580033" cy="1867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4.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Ціна  батона – 13 грн, а ціна калача – 19грн. Скільки всього коштують калач і батон?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5864" y="3812432"/>
            <a:ext cx="2653336" cy="166628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Задача на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знаходження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різниці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79005" y="1184497"/>
            <a:ext cx="6473701" cy="6898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Визнач </a:t>
            </a:r>
            <a:r>
              <a:rPr lang="uk-UA" sz="2000" b="1" dirty="0">
                <a:solidFill>
                  <a:srgbClr val="7030A0"/>
                </a:solidFill>
              </a:rPr>
              <a:t>у яких задачах потрібно знаходити суму, а  в яких різницю? </a:t>
            </a:r>
            <a:r>
              <a:rPr lang="uk-UA" sz="2000" b="1" dirty="0" smtClean="0">
                <a:solidFill>
                  <a:srgbClr val="7030A0"/>
                </a:solidFill>
              </a:rPr>
              <a:t>Розв’яжи задачу </a:t>
            </a:r>
            <a:r>
              <a:rPr lang="uk-UA" sz="2000" b="1" dirty="0">
                <a:solidFill>
                  <a:srgbClr val="7030A0"/>
                </a:solidFill>
              </a:rPr>
              <a:t>на знаходження </a:t>
            </a:r>
            <a:r>
              <a:rPr lang="uk-UA" sz="2000" b="1" dirty="0" smtClean="0">
                <a:solidFill>
                  <a:srgbClr val="7030A0"/>
                </a:solidFill>
              </a:rPr>
              <a:t>суми.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27682" y="3683556"/>
            <a:ext cx="3272490" cy="1621322"/>
            <a:chOff x="1448254" y="3146049"/>
            <a:chExt cx="6932796" cy="3337079"/>
          </a:xfrm>
        </p:grpSpPr>
        <p:pic>
          <p:nvPicPr>
            <p:cNvPr id="15" name="Picture 2" descr="C:\Users\user\Downloads\pngwing.com (32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254" y="3146049"/>
              <a:ext cx="2563162" cy="327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user\Downloads\pngwing.com (32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425" y="3206010"/>
              <a:ext cx="2563162" cy="327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user\Downloads\pngwing.com (32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88" y="3211006"/>
              <a:ext cx="2563162" cy="327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" descr="C:\Users\user\Downloads\pngwing.com (3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678988"/>
            <a:ext cx="3417280" cy="27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59983" y="5653873"/>
            <a:ext cx="3206329" cy="6317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19 + 13 = 32 (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грн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755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583</Words>
  <Application>Microsoft Office PowerPoint</Application>
  <PresentationFormat>Произвольный</PresentationFormat>
  <Paragraphs>143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18</cp:revision>
  <dcterms:created xsi:type="dcterms:W3CDTF">2025-08-27T14:01:18Z</dcterms:created>
  <dcterms:modified xsi:type="dcterms:W3CDTF">2025-09-07T09:07:14Z</dcterms:modified>
</cp:coreProperties>
</file>