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82" r:id="rId2"/>
    <p:sldId id="343" r:id="rId3"/>
    <p:sldId id="342" r:id="rId4"/>
    <p:sldId id="335" r:id="rId5"/>
    <p:sldId id="336" r:id="rId6"/>
    <p:sldId id="302" r:id="rId7"/>
    <p:sldId id="307" r:id="rId8"/>
    <p:sldId id="322" r:id="rId9"/>
    <p:sldId id="308" r:id="rId10"/>
    <p:sldId id="337" r:id="rId11"/>
    <p:sldId id="338" r:id="rId12"/>
    <p:sldId id="339" r:id="rId13"/>
    <p:sldId id="319" r:id="rId14"/>
    <p:sldId id="341" r:id="rId15"/>
    <p:sldId id="334" r:id="rId16"/>
    <p:sldId id="312" r:id="rId17"/>
    <p:sldId id="320" r:id="rId18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B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14.09.2025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microsoft.com/office/2007/relationships/hdphoto" Target="../media/hdphoto2.wdp"/><Relationship Id="rId4" Type="http://schemas.openxmlformats.org/officeDocument/2006/relationships/image" Target="../media/image21.png"/><Relationship Id="rId9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15305" y="909514"/>
            <a:ext cx="9058721" cy="19389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>
                <a:solidFill>
                  <a:schemeClr val="accent2">
                    <a:lumMod val="75000"/>
                  </a:schemeClr>
                </a:solidFill>
              </a:rPr>
              <a:t>Характеристика головного персонажа твору. Марія Манеру «Шарлотта отримує... 13 балів» 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AutoShape 2" descr="ÐÐ°ÑÑÐ¸Ð½ÐºÐ¸ Ð¿Ð¾ Ð·Ð°Ð¿ÑÐ¾ÑÑ ÐºÐ»Ð¸Ð¿Ð°ÑÑ Ð´ÐµÑÐ¸ ÑÐ°Ð·Ð¾Ð¼ Ñ Ð´Ð¾Ð±ÑÑ Ð¿ÑÑÑ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668094" y="3645818"/>
            <a:ext cx="3905931" cy="214576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3 клас</a:t>
            </a:r>
          </a:p>
          <a:p>
            <a:pPr algn="ctr"/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Розділ 1.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Здрастуй, рідна школо і мій третій клас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 8</a:t>
            </a:r>
          </a:p>
        </p:txBody>
      </p:sp>
      <p:pic>
        <p:nvPicPr>
          <p:cNvPr id="11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" b="4610"/>
          <a:stretch/>
        </p:blipFill>
        <p:spPr bwMode="auto">
          <a:xfrm>
            <a:off x="1515304" y="2997746"/>
            <a:ext cx="3116889" cy="2952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708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07455" y="484119"/>
            <a:ext cx="10225136" cy="706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Марії </a:t>
            </a:r>
            <a:r>
              <a:rPr lang="uk-UA" sz="3200" b="1" dirty="0">
                <a:solidFill>
                  <a:schemeClr val="bg1"/>
                </a:solidFill>
              </a:rPr>
              <a:t>Манеру «Шарлотта отримує… тринадцять балів</a:t>
            </a:r>
            <a:r>
              <a:rPr lang="uk-UA" sz="3200" b="1" dirty="0" smtClean="0">
                <a:solidFill>
                  <a:schemeClr val="bg1"/>
                </a:solidFill>
              </a:rPr>
              <a:t>!»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63639" y="1191062"/>
            <a:ext cx="9073008" cy="53860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8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     Шарлотта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була дуже розумною дівчинкою та отримувала гарні оцінки: десять із математики, одинадцять з англійської мови, одинадцять з рідної мови. Одного разу вона отримала найкращу оцінку — дванадцять балів! 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      Батьки з гордістю ділилися з усіма сусідами: 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      — Ви знаєте? Шарлотта отримала дванадцять балів!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     Відтоді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будь-яка оцінка здавалася занизькою для дівчинки, тож Шарлотта вирішила схитрувати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 Учениця розв’язала складне завдання з математики та поставила собі оцінку, яка була вищою за найвищу — тринадцять балів. 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Кира-скрап - клипарт и рамки на прозрачном фон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669" y="2997746"/>
            <a:ext cx="2439554" cy="225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4386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аша Следопыт с медалью - Даша Путешественница -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11" r="13465"/>
          <a:stretch/>
        </p:blipFill>
        <p:spPr bwMode="auto">
          <a:xfrm>
            <a:off x="907455" y="1394886"/>
            <a:ext cx="2005126" cy="354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157053" y="1269554"/>
            <a:ext cx="8277933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Батьки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були глибоко вражені: 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      — Тринадцять! — вигукнули вони. — Але ж чи існує така оцінка?</a:t>
            </a:r>
          </a:p>
          <a:p>
            <a:pPr algn="just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     —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Звичайно, — відповіла Шарлотта. — Вона найвища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Батьки хотіли похвалитися своєю дитиною та кинулися розказувати про це всім навкруги: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      — Шарлотта отримала тринадцять балів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!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Новин</a:t>
            </a: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à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переходила з вуст у вуста та дійшла до вчительки Шарлотти, яка добре знала, що отримати тринадцять балів неможливо. Тож вона вирішила провчити дівчинку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07455" y="484119"/>
            <a:ext cx="10225136" cy="706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Марії </a:t>
            </a:r>
            <a:r>
              <a:rPr lang="uk-UA" sz="3200" b="1" dirty="0">
                <a:solidFill>
                  <a:schemeClr val="bg1"/>
                </a:solidFill>
              </a:rPr>
              <a:t>Манеру «Шарлотта отримує… тринадцять балів</a:t>
            </a:r>
            <a:r>
              <a:rPr lang="uk-UA" sz="3200" b="1" dirty="0" smtClean="0">
                <a:solidFill>
                  <a:schemeClr val="bg1"/>
                </a:solidFill>
              </a:rPr>
              <a:t>!»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1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558070" y="1341562"/>
            <a:ext cx="8073904" cy="526297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—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Я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вирішила, що з цього моменту найнижчою оцінкою буде тринадцять, а найвищою — двадцять, — сказала вчителька своїм учням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 Та дізнавшись про те, що тринадцять балів відтепер найнижча оцінка, усі почали насміхатися з Шарлотти та з її тринадцятьох балів! </a:t>
            </a:r>
          </a:p>
          <a:p>
            <a:pPr algn="just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      — Ніколи більше не буду хитрувати, — запевнила Шарлотта. </a:t>
            </a:r>
            <a:endParaRPr lang="uk-UA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Із того часу вона раділа усім гарним оцінкам. Адже вона більше не потребувала високих балів, щоб здаватися розумнішою. </a:t>
            </a:r>
            <a:endParaRPr lang="uk-UA" sz="2800" b="1" i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uk-UA" sz="2800" b="1" i="1" dirty="0">
                <a:solidFill>
                  <a:schemeClr val="accent6">
                    <a:lumMod val="50000"/>
                  </a:schemeClr>
                </a:solidFill>
              </a:rPr>
              <a:t>Переклад з іспанської Ольги </a:t>
            </a:r>
            <a:r>
              <a:rPr lang="uk-UA" sz="2800" b="1" i="1" dirty="0" smtClean="0">
                <a:solidFill>
                  <a:schemeClr val="accent6">
                    <a:lumMod val="50000"/>
                  </a:schemeClr>
                </a:solidFill>
              </a:rPr>
              <a:t>Соколової</a:t>
            </a:r>
            <a:endParaRPr lang="uk-UA" sz="28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1" name="Picture 2" descr="Наклейка PNG - AVATAN PL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42" y="1547267"/>
            <a:ext cx="3153728" cy="3970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07455" y="484119"/>
            <a:ext cx="10225136" cy="70694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Марії </a:t>
            </a:r>
            <a:r>
              <a:rPr lang="uk-UA" sz="3200" b="1" dirty="0">
                <a:solidFill>
                  <a:schemeClr val="bg1"/>
                </a:solidFill>
              </a:rPr>
              <a:t>Манеру «Шарлотта отримує… тринадцять балів</a:t>
            </a:r>
            <a:r>
              <a:rPr lang="uk-UA" sz="3200" b="1" dirty="0" smtClean="0">
                <a:solidFill>
                  <a:schemeClr val="bg1"/>
                </a:solidFill>
              </a:rPr>
              <a:t>!»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1677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63439" y="481538"/>
            <a:ext cx="10332761" cy="11310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Бесіда за змістом тексту з елементами вибіркового </a:t>
            </a:r>
            <a:r>
              <a:rPr lang="uk-UA" sz="3600" b="1" dirty="0" smtClean="0">
                <a:solidFill>
                  <a:schemeClr val="bg1"/>
                </a:solidFill>
              </a:rPr>
              <a:t>читання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3439" y="1773610"/>
            <a:ext cx="7704856" cy="30469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Чи зацікавило тебе оповідання?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Хто головний персонаж твору?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Якою ти уявляєш дівчинку?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Чому Шарлотта вирішила схитрувати?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3200" b="1" dirty="0">
                <a:solidFill>
                  <a:schemeClr val="bg1"/>
                </a:solidFill>
              </a:rPr>
              <a:t>Який висновок із цієї історії ти зробив/зробила?</a:t>
            </a:r>
          </a:p>
        </p:txBody>
      </p:sp>
      <p:pic>
        <p:nvPicPr>
          <p:cNvPr id="6" name="Picture 3" descr="C:\Documents and Settings\zhenya\Рабочий стол\Картинки в 3 класс\01\Рис 01-13 книг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r="18828"/>
          <a:stretch/>
        </p:blipFill>
        <p:spPr bwMode="auto">
          <a:xfrm flipH="1">
            <a:off x="8791945" y="1773610"/>
            <a:ext cx="2304255" cy="3102781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3657"/>
            <a:ext cx="1053414" cy="1062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11511" y="4905405"/>
            <a:ext cx="7056784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Які схожі епізоди траплялися у вашому житті? Розкажіть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168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35447" y="495551"/>
            <a:ext cx="10277070" cy="66767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 Перевір, чи так ти розумієш вислови.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67695" y="1270941"/>
            <a:ext cx="8115376" cy="157002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Водити за носа </a:t>
            </a:r>
            <a:r>
              <a:rPr lang="uk-UA" sz="3200" b="1" dirty="0" smtClean="0">
                <a:solidFill>
                  <a:srgbClr val="FFFF00"/>
                </a:solidFill>
              </a:rPr>
              <a:t>– </a:t>
            </a:r>
            <a:r>
              <a:rPr lang="uk-UA" sz="3200" b="1" dirty="0" smtClean="0">
                <a:solidFill>
                  <a:schemeClr val="bg1"/>
                </a:solidFill>
              </a:rPr>
              <a:t>обдурювати </a:t>
            </a:r>
            <a:r>
              <a:rPr lang="uk-UA" sz="3200" b="1" dirty="0">
                <a:solidFill>
                  <a:schemeClr val="bg1"/>
                </a:solidFill>
              </a:rPr>
              <a:t>кого-небудь; не виконувати обіцяного або приховувати щось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r>
              <a:rPr lang="uk-UA" sz="3200" b="1" dirty="0" smtClean="0">
                <a:solidFill>
                  <a:srgbClr val="FFFF00"/>
                </a:solidFill>
              </a:rPr>
              <a:t> </a:t>
            </a:r>
            <a:endParaRPr lang="ru-RU" sz="3200" b="1" dirty="0">
              <a:solidFill>
                <a:srgbClr val="FFFF00"/>
              </a:solidFill>
            </a:endParaRPr>
          </a:p>
        </p:txBody>
      </p:sp>
      <p:pic>
        <p:nvPicPr>
          <p:cNvPr id="9218" name="Picture 2" descr="Водить за нос. Картинка — скачать и распечатать. Русский язык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5" t="9898" r="6256" b="16576"/>
          <a:stretch/>
        </p:blipFill>
        <p:spPr bwMode="auto">
          <a:xfrm>
            <a:off x="907455" y="1269007"/>
            <a:ext cx="2323520" cy="2671932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499743" y="2943170"/>
            <a:ext cx="5611457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Зарубати собі на носі </a:t>
            </a:r>
            <a:r>
              <a:rPr lang="uk-UA" sz="3200" b="1" dirty="0" smtClean="0">
                <a:solidFill>
                  <a:srgbClr val="FFFF00"/>
                </a:solidFill>
              </a:rPr>
              <a:t>–</a:t>
            </a:r>
            <a:r>
              <a:rPr lang="uk-UA" sz="3200" b="1" dirty="0">
                <a:solidFill>
                  <a:schemeClr val="bg1"/>
                </a:solidFill>
              </a:rPr>
              <a:t>добре, надовго запам’ятати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Зарубить (себе) на носу- - Картинка 77392-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698" r="86279">
                        <a14:foregroundMark x1="35581" y1="14177" x2="35581" y2="14177"/>
                        <a14:foregroundMark x1="32326" y1="29114" x2="32326" y2="29114"/>
                        <a14:foregroundMark x1="35581" y1="71139" x2="35581" y2="71139"/>
                        <a14:foregroundMark x1="66279" y1="76456" x2="66279" y2="76456"/>
                        <a14:foregroundMark x1="70000" y1="65570" x2="70000" y2="65570"/>
                        <a14:foregroundMark x1="62558" y1="59241" x2="62558" y2="592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763"/>
          <a:stretch/>
        </p:blipFill>
        <p:spPr bwMode="auto">
          <a:xfrm flipH="1">
            <a:off x="9294963" y="2620249"/>
            <a:ext cx="1865754" cy="2171817"/>
          </a:xfrm>
          <a:prstGeom prst="rect">
            <a:avLst/>
          </a:prstGeom>
          <a:ex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  <p:sp>
        <p:nvSpPr>
          <p:cNvPr id="10" name="Прямоугольник 9"/>
          <p:cNvSpPr/>
          <p:nvPr/>
        </p:nvSpPr>
        <p:spPr>
          <a:xfrm>
            <a:off x="3931791" y="4904507"/>
            <a:ext cx="7395355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FFFF00"/>
                </a:solidFill>
              </a:rPr>
              <a:t>Шила в мішку не сховаєш </a:t>
            </a:r>
            <a:r>
              <a:rPr lang="uk-UA" sz="3200" b="1" dirty="0" smtClean="0">
                <a:solidFill>
                  <a:srgbClr val="FFFF00"/>
                </a:solidFill>
              </a:rPr>
              <a:t>– </a:t>
            </a:r>
            <a:r>
              <a:rPr lang="uk-UA" sz="3200" b="1" dirty="0" smtClean="0">
                <a:solidFill>
                  <a:schemeClr val="bg1"/>
                </a:solidFill>
              </a:rPr>
              <a:t>те</a:t>
            </a:r>
            <a:r>
              <a:rPr lang="uk-UA" sz="3200" b="1" dirty="0">
                <a:solidFill>
                  <a:schemeClr val="bg1"/>
                </a:solidFill>
              </a:rPr>
              <a:t>, чого не приховаєш, бо воно само себе виявить</a:t>
            </a:r>
            <a:r>
              <a:rPr lang="uk-UA" sz="3200" b="1" dirty="0" smtClean="0">
                <a:solidFill>
                  <a:schemeClr val="bg1"/>
                </a:solidFill>
              </a:rPr>
              <a:t>.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2" descr="Шило Векторные клипарты с лицензией «роялти-фри».248 Шило клипарты ...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438" l="820" r="901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748"/>
          <a:stretch/>
        </p:blipFill>
        <p:spPr bwMode="auto">
          <a:xfrm rot="2038050">
            <a:off x="2868374" y="4131020"/>
            <a:ext cx="679186" cy="1122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Transparent Sack Png - Sack Clipart , Free Transparent Clipart ...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700" b="94276" l="3000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99" r="2286" b="8666"/>
          <a:stretch/>
        </p:blipFill>
        <p:spPr bwMode="auto">
          <a:xfrm>
            <a:off x="712491" y="4065541"/>
            <a:ext cx="2139180" cy="213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904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9293" y="405458"/>
            <a:ext cx="10048359" cy="7365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Складання </a:t>
            </a:r>
            <a:r>
              <a:rPr lang="uk-UA" sz="4000" b="1" dirty="0">
                <a:solidFill>
                  <a:schemeClr val="bg1"/>
                </a:solidFill>
              </a:rPr>
              <a:t>характеристики </a:t>
            </a:r>
            <a:r>
              <a:rPr lang="uk-UA" sz="4000" b="1" dirty="0" smtClean="0">
                <a:solidFill>
                  <a:schemeClr val="bg1"/>
                </a:solidFill>
              </a:rPr>
              <a:t>Шарлотти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ая прямоугольная выноска 1"/>
          <p:cNvSpPr/>
          <p:nvPr/>
        </p:nvSpPr>
        <p:spPr>
          <a:xfrm>
            <a:off x="691432" y="5085978"/>
            <a:ext cx="3234552" cy="673684"/>
          </a:xfrm>
          <a:prstGeom prst="wedgeRoundRectCallout">
            <a:avLst>
              <a:gd name="adj1" fmla="val 73077"/>
              <a:gd name="adj2" fmla="val -10169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Шарлотта 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861237" y="3829060"/>
            <a:ext cx="3224562" cy="673684"/>
          </a:xfrm>
          <a:prstGeom prst="wedgeRoundRectCallout">
            <a:avLst>
              <a:gd name="adj1" fmla="val 54526"/>
              <a:gd name="adj2" fmla="val 7298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Учениця … 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547415" y="2565698"/>
            <a:ext cx="3672792" cy="673684"/>
          </a:xfrm>
          <a:prstGeom prst="wedgeRoundRectCallout">
            <a:avLst>
              <a:gd name="adj1" fmla="val 53091"/>
              <a:gd name="adj2" fmla="val 7298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Проживає в ...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2249402" y="1389522"/>
            <a:ext cx="3353162" cy="673684"/>
          </a:xfrm>
          <a:prstGeom prst="wedgeRoundRectCallout">
            <a:avLst>
              <a:gd name="adj1" fmla="val 48784"/>
              <a:gd name="adj2" fmla="val 86036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Портрет ...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6714118" y="1389522"/>
            <a:ext cx="3338353" cy="673684"/>
          </a:xfrm>
          <a:prstGeom prst="wedgeRoundRectCallout">
            <a:avLst>
              <a:gd name="adj1" fmla="val -49780"/>
              <a:gd name="adj2" fmla="val 7820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Характер ...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8063196" y="2419039"/>
            <a:ext cx="2972038" cy="673684"/>
          </a:xfrm>
          <a:prstGeom prst="wedgeRoundRectCallout">
            <a:avLst>
              <a:gd name="adj1" fmla="val -51216"/>
              <a:gd name="adj2" fmla="val 8081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Вчинки ...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8031873" y="3429794"/>
            <a:ext cx="3672792" cy="1193768"/>
          </a:xfrm>
          <a:prstGeom prst="wedgeRoundRectCallout">
            <a:avLst>
              <a:gd name="adj1" fmla="val -64834"/>
              <a:gd name="adj2" fmla="val 36866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uk-UA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Взаємо-відносини </a:t>
            </a:r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7979149" y="5095883"/>
            <a:ext cx="3672792" cy="1014921"/>
          </a:xfrm>
          <a:prstGeom prst="wedgeRoundRectCallout">
            <a:avLst>
              <a:gd name="adj1" fmla="val -59912"/>
              <a:gd name="adj2" fmla="val -38132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Ваше ставлення ...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2" descr="0_92a0b_cdb08276_orig (Изображение PNG, 659 × 902 пикселов) | Даша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404" y="2277666"/>
            <a:ext cx="2958136" cy="4052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5044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2300" y="494644"/>
            <a:ext cx="9843357" cy="84081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Домашнє завдання на вибір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16823" y="1773610"/>
            <a:ext cx="4392488" cy="353943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Підручник с.14-15. </a:t>
            </a: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Прочитайте оповідання Марії Манеру «Шарлотта отримує… тринадцять балів!». Визначте головну думку твору.</a:t>
            </a:r>
          </a:p>
        </p:txBody>
      </p:sp>
      <p:pic>
        <p:nvPicPr>
          <p:cNvPr id="7" name="Picture 2" descr="D:\Картинки до тестів\!!! Есміра Україна Читання в родині\OIG (3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5000" y="1538431"/>
            <a:ext cx="4267627" cy="426762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9383" y="4077866"/>
            <a:ext cx="608965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7714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591205" y="494643"/>
            <a:ext cx="8726381" cy="67720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Вправа </a:t>
            </a:r>
            <a:r>
              <a:rPr lang="uk-UA" sz="3600" b="1" dirty="0" smtClean="0">
                <a:solidFill>
                  <a:schemeClr val="bg1"/>
                </a:solidFill>
              </a:rPr>
              <a:t>«Незакінчене речення». Рефлексія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74591" y="1340635"/>
            <a:ext cx="8044287" cy="1385316"/>
          </a:xfrm>
          <a:prstGeom prst="rect">
            <a:avLst/>
          </a:prstGeom>
          <a:solidFill>
            <a:srgbClr val="FF505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 smtClean="0">
                <a:solidFill>
                  <a:schemeClr val="bg1"/>
                </a:solidFill>
              </a:rPr>
              <a:t>Сьогодні на уроці я дізнався/дізналась про…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Найбільш цікавим було…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uk-UA" sz="2800" b="1" dirty="0">
                <a:solidFill>
                  <a:schemeClr val="bg1"/>
                </a:solidFill>
              </a:rPr>
              <a:t>Урок запам'ятався мені тим, що </a:t>
            </a:r>
            <a:r>
              <a:rPr lang="uk-UA" sz="2800" b="1" dirty="0" smtClean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91350" y="5140842"/>
            <a:ext cx="1751459" cy="83118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складно!</a:t>
            </a:r>
            <a:endParaRPr lang="ru-RU" sz="2400" b="1" dirty="0"/>
          </a:p>
        </p:txBody>
      </p:sp>
      <p:pic>
        <p:nvPicPr>
          <p:cNvPr id="1030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92" y="2828749"/>
            <a:ext cx="1208776" cy="213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85" y="2731876"/>
            <a:ext cx="1324067" cy="223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5355469" y="2668948"/>
            <a:ext cx="1438203" cy="236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7340747" y="2695408"/>
            <a:ext cx="1544693" cy="235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9492139" y="2815944"/>
            <a:ext cx="1650896" cy="222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7261788" y="5109492"/>
            <a:ext cx="1702616" cy="831189"/>
          </a:xfrm>
          <a:prstGeom prst="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/>
              <a:t>Все було легко! 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585795" y="5085309"/>
            <a:ext cx="2411047" cy="12006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Я </a:t>
            </a:r>
            <a:r>
              <a:rPr lang="uk-UA" sz="2400" b="1" dirty="0"/>
              <a:t>трошки </a:t>
            </a:r>
            <a:r>
              <a:rPr lang="uk-UA" sz="2400" b="1" dirty="0" smtClean="0"/>
              <a:t>втомилась /втомився! </a:t>
            </a:r>
            <a:endParaRPr lang="ru-RU" sz="24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9600636" y="5064752"/>
            <a:ext cx="1697983" cy="831189"/>
          </a:xfrm>
          <a:prstGeom prst="rect">
            <a:avLst/>
          </a:prstGeom>
          <a:solidFill>
            <a:srgbClr val="FF66FF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У </a:t>
            </a:r>
            <a:r>
              <a:rPr lang="uk-UA" sz="2400" b="1" dirty="0"/>
              <a:t>мене все </a:t>
            </a:r>
            <a:r>
              <a:rPr lang="uk-UA" sz="2400" b="1" dirty="0" smtClean="0"/>
              <a:t>вийшло</a:t>
            </a:r>
            <a:endParaRPr lang="ru-RU" sz="2400" b="1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243156" y="5085309"/>
            <a:ext cx="1610955" cy="831189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b="1" dirty="0" smtClean="0"/>
              <a:t>Було </a:t>
            </a:r>
            <a:r>
              <a:rPr lang="uk-UA" sz="2400" b="1" dirty="0"/>
              <a:t>цікаво!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728833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90959" y="494643"/>
            <a:ext cx="10337415" cy="85531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9463" y="1723226"/>
            <a:ext cx="5694809" cy="206258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Школярі ми всі старанні,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Нам під силу всі завдання.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Лінь, помилки переможем,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Ми усе, </a:t>
            </a:r>
            <a:r>
              <a:rPr lang="uk-UA" sz="3200" b="1" dirty="0" err="1">
                <a:solidFill>
                  <a:schemeClr val="accent6">
                    <a:lumMod val="50000"/>
                  </a:schemeClr>
                </a:solidFill>
              </a:rPr>
              <a:t>повірте</a:t>
            </a:r>
            <a:r>
              <a:rPr lang="uk-UA" sz="3200" b="1" dirty="0">
                <a:solidFill>
                  <a:schemeClr val="accent6">
                    <a:lumMod val="50000"/>
                  </a:schemeClr>
                </a:solidFill>
              </a:rPr>
              <a:t>, зможем!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D:\Картинки до тестів\!!!!!!Эсмира\_free_2024-01-20-22-09-14_0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181" y="1536315"/>
            <a:ext cx="4433193" cy="443710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990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775929" y="406026"/>
            <a:ext cx="10375732" cy="6999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«</a:t>
            </a:r>
            <a:r>
              <a:rPr lang="uk-UA" sz="4000" b="1" dirty="0">
                <a:solidFill>
                  <a:schemeClr val="bg1"/>
                </a:solidFill>
              </a:rPr>
              <a:t>Дай мені 5</a:t>
            </a:r>
            <a:r>
              <a:rPr lang="uk-UA" sz="4000" b="1" dirty="0" smtClean="0">
                <a:solidFill>
                  <a:schemeClr val="bg1"/>
                </a:solidFill>
              </a:rPr>
              <a:t>» 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44316" y="1324471"/>
            <a:ext cx="4294345" cy="5790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Вуха слухають. Один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30412" y="2160557"/>
            <a:ext cx="4561077" cy="5790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Ротик мовчить. Два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9701" y="2937929"/>
            <a:ext cx="4561077" cy="57901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Очі дивляться. Три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19940" y="3840599"/>
            <a:ext cx="5470299" cy="57901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Руки</a:t>
            </a:r>
            <a:r>
              <a:rPr lang="uk-UA" sz="2800" b="1" dirty="0">
                <a:solidFill>
                  <a:schemeClr val="bg1"/>
                </a:solidFill>
              </a:rPr>
              <a:t>, ноги не </a:t>
            </a:r>
            <a:r>
              <a:rPr lang="uk-UA" sz="2800" b="1" dirty="0" smtClean="0">
                <a:solidFill>
                  <a:schemeClr val="bg1"/>
                </a:solidFill>
              </a:rPr>
              <a:t>рухаються. Чотири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05249" y="4669331"/>
            <a:ext cx="4561077" cy="579016"/>
          </a:xfrm>
          <a:prstGeom prst="roundRect">
            <a:avLst/>
          </a:prstGeom>
          <a:solidFill>
            <a:srgbClr val="FF5050"/>
          </a:solidFill>
        </p:spPr>
        <p:txBody>
          <a:bodyPr wrap="square" rtlCol="0">
            <a:spAutoFit/>
          </a:bodyPr>
          <a:lstStyle/>
          <a:p>
            <a:pPr indent="241300" algn="ctr"/>
            <a:r>
              <a:rPr lang="uk-UA" sz="2800" b="1" dirty="0" smtClean="0">
                <a:solidFill>
                  <a:schemeClr val="bg1"/>
                </a:solidFill>
              </a:rPr>
              <a:t>Голова працює. П’ять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34089" y="5594108"/>
            <a:ext cx="2789008" cy="6464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Дай мені 5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4" name="Picture 6" descr="D:\Картинки до тестів\Палець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690" y="1105975"/>
            <a:ext cx="958047" cy="169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7" descr="D:\Картинки до тестів\Палець 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46" y="1111776"/>
            <a:ext cx="1087311" cy="183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D:\Картинки до тестів\Пальці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0441">
            <a:off x="10299819" y="2211239"/>
            <a:ext cx="1150991" cy="1894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D:\Картинки до тестів\Пальці 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81681">
            <a:off x="1013225" y="3274748"/>
            <a:ext cx="1231993" cy="187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0" descr="D:\Картинки до тестів\Пальці 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354">
            <a:off x="8954056" y="4166349"/>
            <a:ext cx="1312906" cy="176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023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1943" y="549474"/>
            <a:ext cx="10598679" cy="6817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Таблиця для </a:t>
            </a:r>
            <a:r>
              <a:rPr lang="uk-UA" sz="4000" b="1" dirty="0" err="1" smtClean="0">
                <a:solidFill>
                  <a:schemeClr val="bg1"/>
                </a:solidFill>
              </a:rPr>
              <a:t>розчитування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Дитяча преса. 0. Савченко «Чи любиш ти читати журнали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" t="2439" r="2037" b="2231"/>
          <a:stretch/>
        </p:blipFill>
        <p:spPr bwMode="auto">
          <a:xfrm>
            <a:off x="763439" y="1413570"/>
            <a:ext cx="7044060" cy="49346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886816" y="1413570"/>
            <a:ext cx="3528391" cy="136815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Прочитай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кожний рядок на одному подиху.</a:t>
            </a:r>
          </a:p>
        </p:txBody>
      </p:sp>
      <p:pic>
        <p:nvPicPr>
          <p:cNvPr id="8" name="Picture 18" descr="C:\Documents and Settings\zhenya\Рабочий стол\Картинки в 3 класс\04\песн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29779" y="3357786"/>
            <a:ext cx="3314595" cy="28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92539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Хто багато питає, той багато знає. Введення в новий розділ ...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" r="874"/>
          <a:stretch/>
        </p:blipFill>
        <p:spPr bwMode="auto">
          <a:xfrm>
            <a:off x="4323524" y="1427273"/>
            <a:ext cx="7017467" cy="50128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1943" y="549474"/>
            <a:ext cx="10598679" cy="68179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Таблиця для </a:t>
            </a:r>
            <a:r>
              <a:rPr lang="uk-UA" sz="4000" b="1" dirty="0" err="1" smtClean="0">
                <a:solidFill>
                  <a:schemeClr val="bg1"/>
                </a:solidFill>
              </a:rPr>
              <a:t>розчитування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5894" y="1416005"/>
            <a:ext cx="3528391" cy="1368152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Прочитай </a:t>
            </a:r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кожний рядок на одному подиху.</a:t>
            </a:r>
          </a:p>
        </p:txBody>
      </p:sp>
      <p:pic>
        <p:nvPicPr>
          <p:cNvPr id="9" name="Picture 18" descr="C:\Documents and Settings\zhenya\Рабочий стол\Картинки в 3 класс\04\песня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73569" y="3456942"/>
            <a:ext cx="3220097" cy="2810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4894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51471" y="477466"/>
            <a:ext cx="10081120" cy="7323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Відгадайте</a:t>
            </a:r>
            <a:r>
              <a:rPr lang="ru-RU" sz="4000" b="1" dirty="0" smtClean="0"/>
              <a:t> загадку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88713" y="1300905"/>
            <a:ext cx="5103318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Я </a:t>
            </a:r>
            <a:r>
              <a:rPr lang="uk-UA" sz="3200" b="1" dirty="0">
                <a:solidFill>
                  <a:schemeClr val="bg1"/>
                </a:solidFill>
              </a:rPr>
              <a:t>іду у третій клас,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В школі я не перший раз,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На 12 буду вчиться,</a:t>
            </a:r>
            <a:br>
              <a:rPr lang="uk-UA" sz="3200" b="1" dirty="0">
                <a:solidFill>
                  <a:schemeClr val="bg1"/>
                </a:solidFill>
              </a:rPr>
            </a:br>
            <a:r>
              <a:rPr lang="uk-UA" sz="3200" b="1" dirty="0">
                <a:solidFill>
                  <a:schemeClr val="bg1"/>
                </a:solidFill>
              </a:rPr>
              <a:t>Бо старанна …</a:t>
            </a:r>
            <a:endParaRPr lang="uk-UA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715767" y="3482580"/>
            <a:ext cx="172819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200" b="1" dirty="0" smtClean="0"/>
              <a:t>Учениця </a:t>
            </a:r>
            <a:endParaRPr lang="ru-RU" sz="3200" b="1" dirty="0"/>
          </a:p>
        </p:txBody>
      </p:sp>
      <p:pic>
        <p:nvPicPr>
          <p:cNvPr id="1026" name="Picture 2" descr="D:\Картинки до тестів\!!!_Эсмира Настрій\Довольный\_free_2024-01-13-18-20-36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94" y="1336568"/>
            <a:ext cx="4876800" cy="48768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72203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835447" y="405458"/>
            <a:ext cx="10513168" cy="75852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1269554"/>
            <a:ext cx="3945236" cy="394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97143" y="1269554"/>
            <a:ext cx="6564723" cy="526297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chemeClr val="bg1"/>
                </a:solidFill>
              </a:rPr>
              <a:t>Сьогодні на уроці літературного читання </a:t>
            </a:r>
            <a:r>
              <a:rPr lang="ru-RU" sz="2800" b="1" dirty="0" err="1" smtClean="0">
                <a:solidFill>
                  <a:schemeClr val="bg1"/>
                </a:solidFill>
              </a:rPr>
              <a:t>прочитаємо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uk-UA" sz="2800" b="1" dirty="0" smtClean="0">
                <a:solidFill>
                  <a:srgbClr val="FFFF00"/>
                </a:solidFill>
              </a:rPr>
              <a:t>уривок </a:t>
            </a:r>
            <a:r>
              <a:rPr lang="uk-UA" sz="2800" b="1" dirty="0">
                <a:solidFill>
                  <a:srgbClr val="FFFF00"/>
                </a:solidFill>
              </a:rPr>
              <a:t>з повісті іспанської письменниці </a:t>
            </a:r>
            <a:r>
              <a:rPr lang="uk-UA" sz="2800" b="1" dirty="0">
                <a:solidFill>
                  <a:schemeClr val="bg1"/>
                </a:solidFill>
              </a:rPr>
              <a:t>Марії Манеру «Шарлотта отримує… тринадцять балів!». </a:t>
            </a:r>
          </a:p>
          <a:p>
            <a:pPr algn="just"/>
            <a:r>
              <a:rPr lang="uk-UA" sz="2800" b="1" dirty="0">
                <a:solidFill>
                  <a:schemeClr val="bg1"/>
                </a:solidFill>
              </a:rPr>
              <a:t>      Шкільна освіта в Іспанії поділяється на дві частини – початкова й середня. Вони об'єднуються загальним терміном «базова шкільна освіта». До першого класу початкової школи діти вступають у 6 років і навчаються там 6 класів – до 11 років. Після цього на них чекає ще 4 роки навчання в середній школі.</a:t>
            </a:r>
          </a:p>
        </p:txBody>
      </p:sp>
    </p:spTree>
    <p:extLst>
      <p:ext uri="{BB962C8B-B14F-4D97-AF65-F5344CB8AC3E}">
        <p14:creationId xmlns:p14="http://schemas.microsoft.com/office/powerpoint/2010/main" val="20481736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94819" y="405458"/>
            <a:ext cx="9987127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Знайомство з письменницею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108444" y="1237021"/>
            <a:ext cx="5429259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Марія Манеру – </a:t>
            </a:r>
            <a:r>
              <a:rPr lang="uk-UA" altLang="ru-RU" sz="3600" b="1" dirty="0">
                <a:solidFill>
                  <a:schemeClr val="bg1"/>
                </a:solidFill>
              </a:rPr>
              <a:t>іспанська письменниця дитячої та юнацької літератури</a:t>
            </a:r>
            <a:r>
              <a:rPr lang="uk-UA" altLang="ru-RU" sz="3600" b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(1971, Мадрид</a:t>
            </a:r>
            <a:r>
              <a:rPr lang="uk-UA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9" name="Picture 2" descr="maria-maneru-escritor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 r="20992"/>
          <a:stretch/>
        </p:blipFill>
        <p:spPr bwMode="auto">
          <a:xfrm>
            <a:off x="6812111" y="1373645"/>
            <a:ext cx="4132385" cy="4343400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Марія Манеру — книги та біографія | Книгарня «Є»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0" t="9980" r="8880" b="10031"/>
          <a:stretch/>
        </p:blipFill>
        <p:spPr bwMode="auto">
          <a:xfrm rot="20556734">
            <a:off x="1164297" y="3888894"/>
            <a:ext cx="2088000" cy="25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Купити Казки на ніч за ціною 138 грн від виробника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9" r="16652"/>
          <a:stretch/>
        </p:blipFill>
        <p:spPr bwMode="auto">
          <a:xfrm rot="698343">
            <a:off x="3852710" y="3705928"/>
            <a:ext cx="1899493" cy="2885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865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10323" y="474105"/>
            <a:ext cx="9722698" cy="70182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Прочитай групи слів, </a:t>
            </a:r>
            <a:r>
              <a:rPr lang="uk-UA" sz="3600" b="1" dirty="0">
                <a:solidFill>
                  <a:schemeClr val="bg1"/>
                </a:solidFill>
              </a:rPr>
              <a:t>правильно </a:t>
            </a:r>
            <a:r>
              <a:rPr lang="uk-UA" sz="3600" b="1" dirty="0" smtClean="0">
                <a:solidFill>
                  <a:schemeClr val="bg1"/>
                </a:solidFill>
              </a:rPr>
              <a:t>став </a:t>
            </a:r>
            <a:r>
              <a:rPr lang="uk-UA" sz="3600" b="1" dirty="0">
                <a:solidFill>
                  <a:schemeClr val="bg1"/>
                </a:solidFill>
              </a:rPr>
              <a:t>наголос.</a:t>
            </a:r>
          </a:p>
        </p:txBody>
      </p:sp>
      <p:sp>
        <p:nvSpPr>
          <p:cNvPr id="11" name="Заголовок 1"/>
          <p:cNvSpPr txBox="1">
            <a:spLocks/>
          </p:cNvSpPr>
          <p:nvPr>
            <p:custDataLst>
              <p:tags r:id="rId1"/>
            </p:custDataLst>
          </p:nvPr>
        </p:nvSpPr>
        <p:spPr bwMode="auto">
          <a:xfrm>
            <a:off x="4219823" y="1374878"/>
            <a:ext cx="3240360" cy="4174774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занизьк</a:t>
            </a:r>
            <a:r>
              <a:rPr lang="uk-UA" sz="3600" b="1" dirty="0">
                <a:solidFill>
                  <a:srgbClr val="FFFF00"/>
                </a:solidFill>
              </a:rPr>
              <a:t>о</a:t>
            </a:r>
            <a:r>
              <a:rPr lang="uk-UA" sz="3600" b="1" dirty="0">
                <a:solidFill>
                  <a:schemeClr val="bg1"/>
                </a:solidFill>
              </a:rPr>
              <a:t>ю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схитрув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ти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розв'яз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ла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найв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ща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новин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найн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жча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неможл</a:t>
            </a:r>
            <a:r>
              <a:rPr lang="uk-UA" sz="3600" b="1" dirty="0">
                <a:solidFill>
                  <a:srgbClr val="FFFF00"/>
                </a:solidFill>
              </a:rPr>
              <a:t>и</a:t>
            </a:r>
            <a:r>
              <a:rPr lang="uk-UA" sz="3600" b="1" dirty="0">
                <a:solidFill>
                  <a:schemeClr val="bg1"/>
                </a:solidFill>
              </a:rPr>
              <a:t>во</a:t>
            </a:r>
          </a:p>
        </p:txBody>
      </p:sp>
      <p:sp>
        <p:nvSpPr>
          <p:cNvPr id="12" name="Заголовок 1"/>
          <p:cNvSpPr txBox="1">
            <a:spLocks/>
          </p:cNvSpPr>
          <p:nvPr>
            <p:custDataLst>
              <p:tags r:id="rId2"/>
            </p:custDataLst>
          </p:nvPr>
        </p:nvSpPr>
        <p:spPr bwMode="auto">
          <a:xfrm>
            <a:off x="7604199" y="1374878"/>
            <a:ext cx="3328822" cy="414314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дізн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вшись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відтеп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р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насміх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тися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хитрув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ти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зап</a:t>
            </a:r>
            <a:r>
              <a:rPr lang="uk-UA" sz="3600" b="1" dirty="0">
                <a:solidFill>
                  <a:srgbClr val="FFFF00"/>
                </a:solidFill>
              </a:rPr>
              <a:t>е</a:t>
            </a:r>
            <a:r>
              <a:rPr lang="uk-UA" sz="3600" b="1" dirty="0">
                <a:solidFill>
                  <a:schemeClr val="bg1"/>
                </a:solidFill>
              </a:rPr>
              <a:t>внила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потребув</a:t>
            </a:r>
            <a:r>
              <a:rPr lang="uk-UA" sz="3600" b="1" dirty="0">
                <a:solidFill>
                  <a:srgbClr val="FFFF00"/>
                </a:solidFill>
              </a:rPr>
              <a:t>а</a:t>
            </a:r>
            <a:r>
              <a:rPr lang="uk-UA" sz="3600" b="1" dirty="0">
                <a:solidFill>
                  <a:schemeClr val="bg1"/>
                </a:solidFill>
              </a:rPr>
              <a:t>ла</a:t>
            </a:r>
          </a:p>
          <a:p>
            <a:pPr algn="ctr" eaLnBrk="0" hangingPunct="0">
              <a:defRPr/>
            </a:pPr>
            <a:r>
              <a:rPr lang="uk-UA" sz="3600" b="1" dirty="0">
                <a:solidFill>
                  <a:schemeClr val="bg1"/>
                </a:solidFill>
              </a:rPr>
              <a:t>розумн</a:t>
            </a:r>
            <a:r>
              <a:rPr lang="uk-UA" sz="3600" b="1" dirty="0">
                <a:solidFill>
                  <a:srgbClr val="FFFF00"/>
                </a:solidFill>
              </a:rPr>
              <a:t>і</a:t>
            </a:r>
            <a:r>
              <a:rPr lang="uk-UA" sz="3600" b="1" dirty="0">
                <a:solidFill>
                  <a:schemeClr val="bg1"/>
                </a:solidFill>
              </a:rPr>
              <a:t>шою</a:t>
            </a:r>
          </a:p>
        </p:txBody>
      </p:sp>
      <p:pic>
        <p:nvPicPr>
          <p:cNvPr id="7" name="Picture 2" descr="C:\Documents and Settings\zhenya\Рабочий стол\Картинки в 3 класс\01\Рис 01-9 девочка с книгой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4" r="13491"/>
          <a:stretch/>
        </p:blipFill>
        <p:spPr bwMode="auto">
          <a:xfrm>
            <a:off x="1210323" y="1329232"/>
            <a:ext cx="2674140" cy="4188794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9195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3629132224SlideId25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685</Words>
  <Application>Microsoft Office PowerPoint</Application>
  <PresentationFormat>Произвольный</PresentationFormat>
  <Paragraphs>108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67</cp:revision>
  <dcterms:created xsi:type="dcterms:W3CDTF">2025-08-27T14:01:18Z</dcterms:created>
  <dcterms:modified xsi:type="dcterms:W3CDTF">2025-09-14T10:46:37Z</dcterms:modified>
</cp:coreProperties>
</file>