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314" r:id="rId3"/>
    <p:sldId id="259" r:id="rId4"/>
    <p:sldId id="282" r:id="rId5"/>
    <p:sldId id="305" r:id="rId6"/>
    <p:sldId id="262" r:id="rId7"/>
    <p:sldId id="313" r:id="rId8"/>
    <p:sldId id="307" r:id="rId9"/>
    <p:sldId id="309" r:id="rId10"/>
    <p:sldId id="299" r:id="rId11"/>
    <p:sldId id="310" r:id="rId12"/>
    <p:sldId id="312" r:id="rId13"/>
    <p:sldId id="292" r:id="rId14"/>
    <p:sldId id="306" r:id="rId15"/>
    <p:sldId id="315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981522"/>
            <a:ext cx="8928992" cy="136815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Розпізнаю слова </a:t>
            </a:r>
            <a:r>
              <a:rPr lang="en-US" sz="4400" b="1" dirty="0">
                <a:solidFill>
                  <a:srgbClr val="002060"/>
                </a:solidFill>
              </a:rPr>
              <a:t/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uk-UA" sz="4400" b="1" dirty="0">
                <a:solidFill>
                  <a:srgbClr val="002060"/>
                </a:solidFill>
              </a:rPr>
              <a:t>з ненаголошеними звуками </a:t>
            </a:r>
            <a:r>
              <a:rPr lang="en-US" sz="4400" b="1" dirty="0">
                <a:solidFill>
                  <a:srgbClr val="002060"/>
                </a:solidFill>
              </a:rPr>
              <a:t>[</a:t>
            </a:r>
            <a:r>
              <a:rPr lang="uk-UA" sz="4400" b="1" dirty="0">
                <a:solidFill>
                  <a:srgbClr val="002060"/>
                </a:solidFill>
              </a:rPr>
              <a:t>е</a:t>
            </a:r>
            <a:r>
              <a:rPr lang="en-US" sz="4400" b="1" dirty="0">
                <a:solidFill>
                  <a:srgbClr val="002060"/>
                </a:solidFill>
              </a:rPr>
              <a:t>]</a:t>
            </a:r>
            <a:r>
              <a:rPr lang="uk-UA" sz="4400" b="1" dirty="0">
                <a:solidFill>
                  <a:srgbClr val="002060"/>
                </a:solidFill>
              </a:rPr>
              <a:t>,</a:t>
            </a:r>
            <a:r>
              <a:rPr lang="en-US" sz="4400" b="1" dirty="0">
                <a:solidFill>
                  <a:srgbClr val="002060"/>
                </a:solidFill>
              </a:rPr>
              <a:t> [</a:t>
            </a:r>
            <a:r>
              <a:rPr lang="uk-UA" sz="4400" b="1" dirty="0">
                <a:solidFill>
                  <a:srgbClr val="002060"/>
                </a:solidFill>
              </a:rPr>
              <a:t>и</a:t>
            </a:r>
            <a:r>
              <a:rPr lang="en-US" sz="4400" b="1" dirty="0">
                <a:solidFill>
                  <a:srgbClr val="002060"/>
                </a:solidFill>
              </a:rPr>
              <a:t>]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316167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3 клас. Розділ 1</a:t>
            </a:r>
            <a:r>
              <a:rPr lang="uk-UA" sz="24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Пригадую знання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про звуки і букви.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Урок 8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1911" y="477150"/>
            <a:ext cx="9804625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повідомлення Родзинки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3319" y="1125538"/>
            <a:ext cx="7344816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      Ми побували на Замковій горі.  Її ще </a:t>
            </a:r>
            <a:r>
              <a:rPr lang="uk-UA" sz="3200" b="1" dirty="0">
                <a:solidFill>
                  <a:srgbClr val="FFFF00"/>
                </a:solidFill>
              </a:rPr>
              <a:t>називають</a:t>
            </a:r>
            <a:r>
              <a:rPr lang="uk-UA" sz="3200" b="1" dirty="0"/>
              <a:t> Княжа гора, або гора «</a:t>
            </a:r>
            <a:r>
              <a:rPr lang="uk-UA" sz="3200" b="1" dirty="0">
                <a:solidFill>
                  <a:srgbClr val="FFFF00"/>
                </a:solidFill>
              </a:rPr>
              <a:t>Високий</a:t>
            </a:r>
            <a:r>
              <a:rPr lang="uk-UA" sz="3200" b="1" dirty="0"/>
              <a:t> замок». Це найвищий пагорб у Львові. Його </a:t>
            </a:r>
            <a:r>
              <a:rPr lang="uk-UA" sz="3200" b="1" dirty="0">
                <a:solidFill>
                  <a:srgbClr val="FFFF00"/>
                </a:solidFill>
              </a:rPr>
              <a:t>висота</a:t>
            </a:r>
            <a:r>
              <a:rPr lang="uk-UA" sz="3200" b="1" dirty="0"/>
              <a:t> — 413 метрів. На </a:t>
            </a:r>
            <a:r>
              <a:rPr lang="uk-UA" sz="3200" b="1" dirty="0">
                <a:solidFill>
                  <a:srgbClr val="FFFF00"/>
                </a:solidFill>
              </a:rPr>
              <a:t>вершині</a:t>
            </a:r>
            <a:r>
              <a:rPr lang="uk-UA" sz="3200" b="1" dirty="0"/>
              <a:t> розташований </a:t>
            </a:r>
            <a:r>
              <a:rPr lang="uk-UA" sz="3200" b="1" dirty="0">
                <a:solidFill>
                  <a:srgbClr val="FFFF00"/>
                </a:solidFill>
              </a:rPr>
              <a:t>невеликий</a:t>
            </a:r>
            <a:r>
              <a:rPr lang="uk-UA" sz="3200" b="1" dirty="0"/>
              <a:t> оглядовий майданчик. До нього  </a:t>
            </a:r>
            <a:r>
              <a:rPr lang="uk-UA" sz="3200" b="1" dirty="0">
                <a:solidFill>
                  <a:srgbClr val="FFFF00"/>
                </a:solidFill>
              </a:rPr>
              <a:t>веде</a:t>
            </a:r>
            <a:r>
              <a:rPr lang="uk-UA" sz="3200" b="1" dirty="0"/>
              <a:t> спіральна пішохідна доріжка. У </a:t>
            </a:r>
            <a:r>
              <a:rPr lang="uk-UA" sz="3200" b="1" dirty="0">
                <a:solidFill>
                  <a:srgbClr val="FFFF00"/>
                </a:solidFill>
              </a:rPr>
              <a:t>вечірню</a:t>
            </a:r>
            <a:r>
              <a:rPr lang="uk-UA" sz="3200" b="1" dirty="0"/>
              <a:t> і нічну пору майданчик і  доріжка  освітлюються.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120311" y="1795399"/>
            <a:ext cx="2103201" cy="2951397"/>
          </a:xfrm>
          <a:prstGeom prst="rect">
            <a:avLst/>
          </a:prstGeom>
        </p:spPr>
      </p:pic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D:\3 клас\01 УКР МОВА\1 Пономарьова\1 Звуки алфавіт склади\008- Слова з ненаголош звуками [е], [и]\2025-09-12_1620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" b="2082"/>
          <a:stretch/>
        </p:blipFill>
        <p:spPr bwMode="auto">
          <a:xfrm>
            <a:off x="9407999" y="1224000"/>
            <a:ext cx="2520280" cy="2772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88175" y="4993481"/>
            <a:ext cx="428087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1. Яку назву має гора? 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2. Де вона розташована? 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3. Яка її висота? 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4. Як на неї можна піднятися?</a:t>
            </a:r>
          </a:p>
        </p:txBody>
      </p:sp>
    </p:spTree>
    <p:extLst>
      <p:ext uri="{BB962C8B-B14F-4D97-AF65-F5344CB8AC3E}">
        <p14:creationId xmlns:p14="http://schemas.microsoft.com/office/powerpoint/2010/main" val="2563342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6" y="477467"/>
            <a:ext cx="10457601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Випиши </a:t>
            </a:r>
            <a:r>
              <a:rPr lang="uk-UA" sz="3600" b="1" dirty="0">
                <a:solidFill>
                  <a:schemeClr val="bg1"/>
                </a:solidFill>
              </a:rPr>
              <a:t>з тексту про Замкову гору виділені </a:t>
            </a:r>
            <a:r>
              <a:rPr lang="uk-UA" sz="3600" b="1" dirty="0" smtClean="0">
                <a:solidFill>
                  <a:schemeClr val="bg1"/>
                </a:solidFill>
              </a:rPr>
              <a:t>слова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-41" r="60663" b="72516"/>
          <a:stretch/>
        </p:blipFill>
        <p:spPr>
          <a:xfrm>
            <a:off x="3571751" y="3084613"/>
            <a:ext cx="7544053" cy="32223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31704" r="21717" b="51389"/>
          <a:stretch/>
        </p:blipFill>
        <p:spPr>
          <a:xfrm>
            <a:off x="4652928" y="3258305"/>
            <a:ext cx="3483881" cy="11597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47500" r="44341" b="38851"/>
          <a:stretch/>
        </p:blipFill>
        <p:spPr>
          <a:xfrm>
            <a:off x="8115619" y="3212003"/>
            <a:ext cx="2406463" cy="9362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63611" r="45519" b="22740"/>
          <a:stretch/>
        </p:blipFill>
        <p:spPr>
          <a:xfrm>
            <a:off x="4137085" y="4137026"/>
            <a:ext cx="2406463" cy="9362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80555" r="45126" b="3047"/>
          <a:stretch/>
        </p:blipFill>
        <p:spPr>
          <a:xfrm>
            <a:off x="6524276" y="4177087"/>
            <a:ext cx="2406463" cy="1124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15572" r="32783" b="71373"/>
          <a:stretch/>
        </p:blipFill>
        <p:spPr>
          <a:xfrm>
            <a:off x="4283523" y="5081108"/>
            <a:ext cx="2931790" cy="8955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30849" r="60242" b="52138"/>
          <a:stretch/>
        </p:blipFill>
        <p:spPr>
          <a:xfrm>
            <a:off x="9065631" y="4112286"/>
            <a:ext cx="1562904" cy="11670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0" t="31406" r="8000" b="52022"/>
          <a:stretch/>
        </p:blipFill>
        <p:spPr>
          <a:xfrm>
            <a:off x="7433392" y="5061277"/>
            <a:ext cx="2267238" cy="1136844"/>
          </a:xfrm>
          <a:prstGeom prst="rect">
            <a:avLst/>
          </a:prstGeom>
        </p:spPr>
      </p:pic>
      <p:sp>
        <p:nvSpPr>
          <p:cNvPr id="19" name="Равнобедренный треугольник 18"/>
          <p:cNvSpPr/>
          <p:nvPr/>
        </p:nvSpPr>
        <p:spPr>
          <a:xfrm rot="12387090">
            <a:off x="6743374" y="3535307"/>
            <a:ext cx="45689" cy="857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2387090">
            <a:off x="9296007" y="3507044"/>
            <a:ext cx="45689" cy="857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2387090">
            <a:off x="6075306" y="4406913"/>
            <a:ext cx="45689" cy="857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2387090">
            <a:off x="8153490" y="4443051"/>
            <a:ext cx="45689" cy="857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2387090">
            <a:off x="10133661" y="4455464"/>
            <a:ext cx="45689" cy="857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2387090">
            <a:off x="5982117" y="5302468"/>
            <a:ext cx="45689" cy="857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2387090">
            <a:off x="8369308" y="5299160"/>
            <a:ext cx="45689" cy="857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35446" y="1269554"/>
            <a:ext cx="5883680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Постав </a:t>
            </a:r>
            <a:r>
              <a:rPr lang="uk-UA" sz="2400" b="1" dirty="0">
                <a:solidFill>
                  <a:srgbClr val="002060"/>
                </a:solidFill>
              </a:rPr>
              <a:t>наголос. Підкресли букви, які позначають ненаголошені голосні [е],  [и].  </a:t>
            </a:r>
          </a:p>
        </p:txBody>
      </p:sp>
      <p:pic>
        <p:nvPicPr>
          <p:cNvPr id="34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455" y="2315182"/>
            <a:ext cx="2304256" cy="31538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81544" y="2130506"/>
            <a:ext cx="629578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думаєш, назва Замкової гори утворилася від слова </a:t>
            </a:r>
            <a:r>
              <a:rPr lang="uk-UA" sz="2800" b="1" i="1" dirty="0">
                <a:solidFill>
                  <a:schemeClr val="bg1"/>
                </a:solidFill>
              </a:rPr>
              <a:t>з</a:t>
            </a:r>
            <a:r>
              <a:rPr lang="uk-UA" sz="2800" b="1" i="1" dirty="0">
                <a:solidFill>
                  <a:srgbClr val="FF0000"/>
                </a:solidFill>
              </a:rPr>
              <a:t>а</a:t>
            </a:r>
            <a:r>
              <a:rPr lang="uk-UA" sz="2800" b="1" i="1" dirty="0">
                <a:solidFill>
                  <a:schemeClr val="bg1"/>
                </a:solidFill>
              </a:rPr>
              <a:t>мок</a:t>
            </a:r>
            <a:r>
              <a:rPr lang="uk-UA" sz="2800" b="1" dirty="0">
                <a:solidFill>
                  <a:schemeClr val="bg1"/>
                </a:solidFill>
              </a:rPr>
              <a:t> чи </a:t>
            </a:r>
            <a:r>
              <a:rPr lang="uk-UA" sz="2800" b="1" i="1" dirty="0">
                <a:solidFill>
                  <a:schemeClr val="bg1"/>
                </a:solidFill>
              </a:rPr>
              <a:t>зам</a:t>
            </a:r>
            <a:r>
              <a:rPr lang="uk-UA" sz="2800" b="1" i="1" dirty="0">
                <a:solidFill>
                  <a:srgbClr val="FF0000"/>
                </a:solidFill>
              </a:rPr>
              <a:t>о</a:t>
            </a:r>
            <a:r>
              <a:rPr lang="uk-UA" sz="2800" b="1" i="1" dirty="0">
                <a:solidFill>
                  <a:schemeClr val="bg1"/>
                </a:solidFill>
              </a:rPr>
              <a:t>к</a:t>
            </a:r>
            <a:r>
              <a:rPr lang="uk-UA" sz="2800" b="1" dirty="0">
                <a:solidFill>
                  <a:schemeClr val="bg1"/>
                </a:solidFill>
              </a:rPr>
              <a:t>?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985391" y="4005858"/>
            <a:ext cx="304602" cy="405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8527253" y="4009910"/>
            <a:ext cx="304602" cy="405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629244" y="4938987"/>
            <a:ext cx="304602" cy="405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921683" y="4915589"/>
            <a:ext cx="304602" cy="405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396028" y="4934935"/>
            <a:ext cx="304602" cy="405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193417" y="5826282"/>
            <a:ext cx="304602" cy="405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727507" y="5840614"/>
            <a:ext cx="304602" cy="405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9423" y="1125538"/>
            <a:ext cx="7385157" cy="4032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 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Замкова гора отримала свою назву від </a:t>
            </a:r>
            <a:r>
              <a:rPr lang="ru-RU" sz="3200" b="1" dirty="0">
                <a:solidFill>
                  <a:schemeClr val="bg1"/>
                </a:solidFill>
              </a:rPr>
              <a:t>з</a:t>
            </a:r>
            <a:r>
              <a:rPr lang="uk-UA" sz="3200" b="1" dirty="0" err="1">
                <a:solidFill>
                  <a:schemeClr val="bg1"/>
                </a:solidFill>
              </a:rPr>
              <a:t>амку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>
                <a:solidFill>
                  <a:schemeClr val="bg1"/>
                </a:solidFill>
              </a:rPr>
              <a:t>який побудував король </a:t>
            </a:r>
            <a:r>
              <a:rPr lang="ru-RU" sz="3200" b="1" dirty="0">
                <a:solidFill>
                  <a:schemeClr val="bg1"/>
                </a:solidFill>
              </a:rPr>
              <a:t>Лев Данилович </a:t>
            </a:r>
            <a:r>
              <a:rPr lang="uk-UA" sz="3200" b="1" dirty="0">
                <a:solidFill>
                  <a:schemeClr val="bg1"/>
                </a:solidFill>
              </a:rPr>
              <a:t>ще 800 років тому</a:t>
            </a:r>
            <a:r>
              <a:rPr lang="ru-RU" sz="3200" b="1" dirty="0">
                <a:solidFill>
                  <a:schemeClr val="bg1"/>
                </a:solidFill>
              </a:rPr>
              <a:t>. З</a:t>
            </a:r>
            <a:r>
              <a:rPr lang="uk-UA" sz="3200" b="1" dirty="0">
                <a:solidFill>
                  <a:schemeClr val="bg1"/>
                </a:solidFill>
              </a:rPr>
              <a:t>а</a:t>
            </a:r>
            <a:r>
              <a:rPr lang="ru-RU" sz="3200" b="1" dirty="0">
                <a:solidFill>
                  <a:schemeClr val="bg1"/>
                </a:solidFill>
              </a:rPr>
              <a:t>мок простояв 600 </a:t>
            </a:r>
            <a:r>
              <a:rPr lang="uk-UA" sz="3200" b="1" dirty="0">
                <a:solidFill>
                  <a:schemeClr val="bg1"/>
                </a:solidFill>
              </a:rPr>
              <a:t>років</a:t>
            </a:r>
            <a:r>
              <a:rPr lang="ru-RU" sz="3200" b="1" dirty="0">
                <a:solidFill>
                  <a:schemeClr val="bg1"/>
                </a:solidFill>
              </a:rPr>
              <a:t>. Аж </a:t>
            </a:r>
            <a:r>
              <a:rPr lang="uk-UA" sz="3200" b="1" dirty="0">
                <a:solidFill>
                  <a:schemeClr val="bg1"/>
                </a:solidFill>
              </a:rPr>
              <a:t>поки</a:t>
            </a:r>
            <a:r>
              <a:rPr lang="ru-RU" sz="3200" b="1" dirty="0">
                <a:solidFill>
                  <a:schemeClr val="bg1"/>
                </a:solidFill>
              </a:rPr>
              <a:t> за наказом </a:t>
            </a:r>
            <a:r>
              <a:rPr lang="uk-UA" sz="3200" b="1" dirty="0">
                <a:solidFill>
                  <a:schemeClr val="bg1"/>
                </a:solidFill>
              </a:rPr>
              <a:t>Австрійської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імперії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його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розібрали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uk-UA" sz="3200" b="1" dirty="0">
                <a:solidFill>
                  <a:schemeClr val="bg1"/>
                </a:solidFill>
              </a:rPr>
              <a:t>Після</a:t>
            </a:r>
            <a:r>
              <a:rPr lang="ru-RU" sz="3200" b="1" dirty="0">
                <a:solidFill>
                  <a:schemeClr val="bg1"/>
                </a:solidFill>
              </a:rPr>
              <a:t> того </a:t>
            </a:r>
            <a:r>
              <a:rPr lang="uk-UA" sz="3200" b="1" dirty="0">
                <a:solidFill>
                  <a:schemeClr val="bg1"/>
                </a:solidFill>
              </a:rPr>
              <a:t>підвищення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укріпили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заса-дили</a:t>
            </a:r>
            <a:r>
              <a:rPr lang="ru-RU" sz="3200" b="1" dirty="0">
                <a:solidFill>
                  <a:schemeClr val="bg1"/>
                </a:solidFill>
              </a:rPr>
              <a:t> деревами і </a:t>
            </a:r>
            <a:r>
              <a:rPr lang="uk-UA" sz="3200" b="1" dirty="0">
                <a:solidFill>
                  <a:schemeClr val="bg1"/>
                </a:solidFill>
              </a:rPr>
              <a:t>відкрили</a:t>
            </a:r>
            <a:r>
              <a:rPr lang="ru-RU" sz="3200" b="1" dirty="0">
                <a:solidFill>
                  <a:schemeClr val="bg1"/>
                </a:solidFill>
              </a:rPr>
              <a:t> парк.</a:t>
            </a:r>
          </a:p>
          <a:p>
            <a:pPr algn="just"/>
            <a:r>
              <a:rPr lang="ru-RU" sz="3200" b="1" i="1" dirty="0" smtClean="0">
                <a:solidFill>
                  <a:schemeClr val="bg1"/>
                </a:solidFill>
              </a:rPr>
              <a:t>                            За </a:t>
            </a:r>
            <a:r>
              <a:rPr lang="uk-UA" sz="3200" b="1" i="1" dirty="0">
                <a:solidFill>
                  <a:schemeClr val="bg1"/>
                </a:solidFill>
              </a:rPr>
              <a:t>інтернет-джерелами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422" y="405458"/>
            <a:ext cx="11053455" cy="7401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Прочитай текст, </a:t>
            </a:r>
            <a:r>
              <a:rPr lang="uk-UA" sz="4000" b="1" dirty="0">
                <a:solidFill>
                  <a:schemeClr val="bg1"/>
                </a:solidFill>
              </a:rPr>
              <a:t>щоб перевірити </a:t>
            </a:r>
            <a:r>
              <a:rPr lang="ru-RU" sz="4000" b="1" dirty="0">
                <a:solidFill>
                  <a:schemeClr val="bg1"/>
                </a:solidFill>
              </a:rPr>
              <a:t>свою думку.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2387090">
            <a:off x="1699100" y="1707292"/>
            <a:ext cx="45689" cy="857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6" descr="Замкова гора та парк «Високий замок» у Львові Fest T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80" y="1197546"/>
            <a:ext cx="3708639" cy="24730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48595" y="3789834"/>
            <a:ext cx="3420607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 Що ти дізнався/дізналася про Замкову гору у Львові</a:t>
            </a:r>
            <a:r>
              <a:rPr lang="ru-RU" sz="2400" b="1" dirty="0">
                <a:solidFill>
                  <a:srgbClr val="002060"/>
                </a:solidFill>
              </a:rPr>
              <a:t>?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\01 УКР МОВА\1 Пономарьова\1 Звуки алфавіт склади\008- Слова з ненаголош звуками [е], [и]\2025-09-12_164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26" y="1341562"/>
            <a:ext cx="8246315" cy="280831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11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3429794"/>
            <a:ext cx="3155323" cy="315532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51471" y="3833919"/>
            <a:ext cx="6393033" cy="89201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Поясни, </a:t>
            </a:r>
            <a:r>
              <a:rPr lang="uk-UA" sz="2400" b="1" dirty="0" smtClean="0">
                <a:solidFill>
                  <a:srgbClr val="002060"/>
                </a:solidFill>
              </a:rPr>
              <a:t>що </a:t>
            </a:r>
            <a:r>
              <a:rPr lang="uk-UA" sz="2400" b="1" dirty="0">
                <a:solidFill>
                  <a:srgbClr val="002060"/>
                </a:solidFill>
              </a:rPr>
              <a:t>означають подані вислови. 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Порівняй свої міркування з довідкою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8926" y="4788355"/>
            <a:ext cx="636557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З </a:t>
            </a:r>
            <a:r>
              <a:rPr lang="uk-UA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висоти пташиного польоту –</a:t>
            </a:r>
            <a:r>
              <a:rPr lang="uk-UA" sz="3200" b="1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cs typeface="Times New Roman" panose="02020603050405020304" pitchFamily="18" charset="0"/>
              </a:rPr>
              <a:t>з </a:t>
            </a:r>
            <a:r>
              <a:rPr lang="uk-UA" sz="3200" b="1" dirty="0">
                <a:cs typeface="Times New Roman" panose="02020603050405020304" pitchFamily="18" charset="0"/>
              </a:rPr>
              <a:t>великої висоти.</a:t>
            </a:r>
          </a:p>
          <a:p>
            <a:r>
              <a:rPr lang="uk-UA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Як </a:t>
            </a:r>
            <a:r>
              <a:rPr lang="uk-UA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на долоні – </a:t>
            </a:r>
            <a:r>
              <a:rPr lang="uk-UA" sz="3200" b="1" dirty="0" smtClean="0">
                <a:cs typeface="Times New Roman" panose="02020603050405020304" pitchFamily="18" charset="0"/>
              </a:rPr>
              <a:t>дуже </a:t>
            </a:r>
            <a:r>
              <a:rPr lang="uk-UA" sz="3200" b="1" dirty="0">
                <a:cs typeface="Times New Roman" panose="02020603050405020304" pitchFamily="18" charset="0"/>
              </a:rPr>
              <a:t>добре видно.</a:t>
            </a:r>
          </a:p>
        </p:txBody>
      </p:sp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9872" y="1480837"/>
            <a:ext cx="6846336" cy="34586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70C0"/>
                </a:solidFill>
              </a:rPr>
              <a:t>Що нового ми дізналися </a:t>
            </a:r>
            <a:r>
              <a:rPr lang="uk-UA" sz="2800" b="1" dirty="0" smtClean="0">
                <a:solidFill>
                  <a:srgbClr val="0070C0"/>
                </a:solidFill>
              </a:rPr>
              <a:t>на </a:t>
            </a:r>
            <a:r>
              <a:rPr lang="uk-UA" sz="2800" b="1" dirty="0">
                <a:solidFill>
                  <a:srgbClr val="0070C0"/>
                </a:solidFill>
              </a:rPr>
              <a:t>уроці про </a:t>
            </a:r>
            <a:r>
              <a:rPr lang="uk-UA" sz="2800" b="1" dirty="0" smtClean="0">
                <a:solidFill>
                  <a:srgbClr val="0070C0"/>
                </a:solidFill>
              </a:rPr>
              <a:t>Львів?</a:t>
            </a:r>
            <a:endParaRPr lang="uk-UA" sz="28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70C0"/>
                </a:solidFill>
              </a:rPr>
              <a:t>Пригадай, як вимовляються ненаголошені звуки </a:t>
            </a:r>
            <a:r>
              <a:rPr lang="en-US" sz="2800" b="1" dirty="0">
                <a:solidFill>
                  <a:srgbClr val="0070C0"/>
                </a:solidFill>
              </a:rPr>
              <a:t>[</a:t>
            </a:r>
            <a:r>
              <a:rPr lang="uk-UA" sz="2800" b="1" dirty="0">
                <a:solidFill>
                  <a:srgbClr val="0070C0"/>
                </a:solidFill>
              </a:rPr>
              <a:t>е</a:t>
            </a:r>
            <a:r>
              <a:rPr lang="en-US" sz="2800" b="1" dirty="0">
                <a:solidFill>
                  <a:srgbClr val="0070C0"/>
                </a:solidFill>
              </a:rPr>
              <a:t>]</a:t>
            </a:r>
            <a:r>
              <a:rPr lang="uk-UA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>
                <a:solidFill>
                  <a:srgbClr val="0070C0"/>
                </a:solidFill>
              </a:rPr>
              <a:t>[</a:t>
            </a:r>
            <a:r>
              <a:rPr lang="uk-UA" sz="2800" b="1" dirty="0">
                <a:solidFill>
                  <a:srgbClr val="0070C0"/>
                </a:solidFill>
              </a:rPr>
              <a:t>и</a:t>
            </a:r>
            <a:r>
              <a:rPr lang="en-US" sz="2800" b="1" dirty="0">
                <a:solidFill>
                  <a:srgbClr val="0070C0"/>
                </a:solidFill>
              </a:rPr>
              <a:t>]</a:t>
            </a:r>
            <a:r>
              <a:rPr lang="uk-UA" sz="2800" b="1" dirty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70C0"/>
                </a:solidFill>
              </a:rPr>
              <a:t>Назви слова з ненаголошеними звуками </a:t>
            </a:r>
            <a:r>
              <a:rPr lang="en-US" sz="2800" b="1" dirty="0">
                <a:solidFill>
                  <a:srgbClr val="0070C0"/>
                </a:solidFill>
              </a:rPr>
              <a:t>[</a:t>
            </a:r>
            <a:r>
              <a:rPr lang="uk-UA" sz="2800" b="1" dirty="0">
                <a:solidFill>
                  <a:srgbClr val="0070C0"/>
                </a:solidFill>
              </a:rPr>
              <a:t>е</a:t>
            </a:r>
            <a:r>
              <a:rPr lang="en-US" sz="2800" b="1" dirty="0">
                <a:solidFill>
                  <a:srgbClr val="0070C0"/>
                </a:solidFill>
              </a:rPr>
              <a:t>]</a:t>
            </a:r>
            <a:r>
              <a:rPr lang="uk-UA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>
                <a:solidFill>
                  <a:srgbClr val="0070C0"/>
                </a:solidFill>
              </a:rPr>
              <a:t>[</a:t>
            </a:r>
            <a:r>
              <a:rPr lang="uk-UA" sz="2800" b="1" dirty="0">
                <a:solidFill>
                  <a:srgbClr val="0070C0"/>
                </a:solidFill>
              </a:rPr>
              <a:t>и</a:t>
            </a:r>
            <a:r>
              <a:rPr lang="en-US" sz="2800" b="1" dirty="0">
                <a:solidFill>
                  <a:srgbClr val="0070C0"/>
                </a:solidFill>
              </a:rPr>
              <a:t>]</a:t>
            </a:r>
            <a:r>
              <a:rPr lang="uk-UA" sz="2800" b="1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Яке </a:t>
            </a:r>
            <a:r>
              <a:rPr lang="ru-RU" sz="2800" b="1" dirty="0">
                <a:solidFill>
                  <a:srgbClr val="0070C0"/>
                </a:solidFill>
              </a:rPr>
              <a:t>завдання було найцікавішим?</a:t>
            </a:r>
          </a:p>
        </p:txBody>
      </p:sp>
      <p:pic>
        <p:nvPicPr>
          <p:cNvPr id="12" name="Picture 2" descr="D:\3 клас\01 УКР МОВА\1 Пономарьова\1 Звуки алфавіт склади\008- Слова з ненаголош звуками [е], [и]\2025-09-12_162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" b="2082"/>
          <a:stretch/>
        </p:blipFill>
        <p:spPr bwMode="auto">
          <a:xfrm>
            <a:off x="7892231" y="1341561"/>
            <a:ext cx="3326328" cy="365855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98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245" y="502479"/>
            <a:ext cx="9929269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89712" y="4041525"/>
            <a:ext cx="2208884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57" y="1348186"/>
            <a:ext cx="5049637" cy="505409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69281" y="4221097"/>
            <a:ext cx="2890685" cy="1464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Вибери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допомогла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копилку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4605" y="3296218"/>
            <a:ext cx="1880475" cy="57901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46571" y="4073161"/>
            <a:ext cx="2637993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4624" y="1724502"/>
            <a:ext cx="2065066" cy="57901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Увага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98522" y="2625079"/>
            <a:ext cx="2919474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552715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41672" y="1773585"/>
            <a:ext cx="6296080" cy="22820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/>
              <a:t>Відпочинок</a:t>
            </a:r>
            <a:r>
              <a:rPr lang="ru-RU" sz="3200" dirty="0"/>
              <a:t> наш </a:t>
            </a:r>
            <a:r>
              <a:rPr lang="ru-RU" sz="3200" dirty="0" err="1"/>
              <a:t>кінчається</a:t>
            </a:r>
            <a:r>
              <a:rPr lang="ru-RU" sz="3200" dirty="0"/>
              <a:t>, </a:t>
            </a:r>
            <a:endParaRPr lang="ru-RU" sz="3200" dirty="0" smtClean="0"/>
          </a:p>
          <a:p>
            <a:pPr algn="ctr"/>
            <a:r>
              <a:rPr lang="ru-RU" sz="3200" dirty="0" smtClean="0"/>
              <a:t>А </a:t>
            </a:r>
            <a:r>
              <a:rPr lang="ru-RU" sz="3200" dirty="0"/>
              <a:t>робота </a:t>
            </a:r>
            <a:r>
              <a:rPr lang="ru-RU" sz="3200" dirty="0" err="1"/>
              <a:t>починається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 err="1"/>
              <a:t>Старанно</a:t>
            </a:r>
            <a:r>
              <a:rPr lang="ru-RU" sz="3200" dirty="0"/>
              <a:t> </a:t>
            </a:r>
            <a:r>
              <a:rPr lang="ru-RU" sz="3200" dirty="0" err="1"/>
              <a:t>будемо</a:t>
            </a:r>
            <a:r>
              <a:rPr lang="ru-RU" sz="3200" dirty="0"/>
              <a:t> ми </a:t>
            </a:r>
            <a:r>
              <a:rPr lang="ru-RU" sz="3200" dirty="0" err="1"/>
              <a:t>працювати</a:t>
            </a:r>
            <a:r>
              <a:rPr lang="ru-RU" sz="3200" dirty="0" smtClean="0"/>
              <a:t>, </a:t>
            </a:r>
            <a:r>
              <a:rPr lang="ru-RU" sz="3200" dirty="0" err="1" smtClean="0"/>
              <a:t>Читати</a:t>
            </a:r>
            <a:r>
              <a:rPr lang="ru-RU" sz="3200" dirty="0"/>
              <a:t>, </a:t>
            </a:r>
            <a:r>
              <a:rPr lang="ru-RU" sz="3200" dirty="0" err="1"/>
              <a:t>писати</a:t>
            </a:r>
            <a:r>
              <a:rPr lang="ru-RU" sz="3200" dirty="0"/>
              <a:t> та </a:t>
            </a:r>
            <a:r>
              <a:rPr lang="ru-RU" sz="3200" dirty="0" err="1"/>
              <a:t>відповідати</a:t>
            </a:r>
            <a:r>
              <a:rPr lang="ru-RU" sz="32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244" y="502479"/>
            <a:ext cx="10152149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89712" y="4041525"/>
            <a:ext cx="2208884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57" y="1348186"/>
            <a:ext cx="5049637" cy="505409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99263" y="4244498"/>
            <a:ext cx="2890685" cy="18051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Поміркуй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допоможе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скарбничку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r>
              <a:rPr lang="ru-RU" sz="2000" b="1" dirty="0" smtClean="0">
                <a:solidFill>
                  <a:srgbClr val="0070C0"/>
                </a:solidFill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уроці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4605" y="3296218"/>
            <a:ext cx="1880475" cy="57901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15626" y="4341404"/>
            <a:ext cx="2637993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0812" y="1413519"/>
            <a:ext cx="2065066" cy="57901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Увага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98522" y="2625079"/>
            <a:ext cx="2919474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444587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" grpId="0" animBg="1"/>
      <p:bldP spid="12" grpId="0" animBg="1"/>
      <p:bldP spid="22" grpId="0" animBg="1"/>
      <p:bldP spid="1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13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75365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95487" y="4454659"/>
            <a:ext cx="5576994" cy="107501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Прочитай правильно слова зі вставленими буквами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D:\3 клас\01 УКР МОВА\1 Пономарьова\1 Звуки алфавіт склади\007-Слова із сумн пригол звуками\2025-09-06_232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2" y="1402105"/>
            <a:ext cx="10155224" cy="263699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23679" y="2101663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5767" y="2074270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8564" y="2466024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9863" y="2548501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1711" y="2873001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573" y="2962612"/>
            <a:ext cx="414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</a:t>
            </a:r>
            <a:endParaRPr 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99543" y="2637706"/>
            <a:ext cx="21602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59955" y="3084833"/>
            <a:ext cx="21602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99543" y="3519331"/>
            <a:ext cx="21602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39" y="3519332"/>
            <a:ext cx="3024337" cy="302433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36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08" y="477465"/>
            <a:ext cx="10116698" cy="7671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849308" y="1312612"/>
            <a:ext cx="3650930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Чим відрізняється звук від букви?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308" y="2516740"/>
            <a:ext cx="5889314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Скільки букв в українській абетці?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9308" y="3222172"/>
            <a:ext cx="4849962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На які дві групи ділять звуки за способом вимови?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71176" y="1312612"/>
            <a:ext cx="5285896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Звук ми вимовляємо і чуємо. Букву читаємо і бачимо.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29116" y="2493690"/>
            <a:ext cx="175958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33 букви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86224" y="3231655"/>
            <a:ext cx="434254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і приголосні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47581" y="4418542"/>
            <a:ext cx="4849962" cy="1602822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Чим </a:t>
            </a:r>
            <a:r>
              <a:rPr lang="uk-UA" sz="2900" b="1" dirty="0" smtClean="0">
                <a:solidFill>
                  <a:schemeClr val="bg1"/>
                </a:solidFill>
              </a:rPr>
              <a:t>відрізняються </a:t>
            </a:r>
            <a:r>
              <a:rPr lang="uk-UA" sz="2900" b="1" dirty="0">
                <a:solidFill>
                  <a:schemeClr val="bg1"/>
                </a:solidFill>
              </a:rPr>
              <a:t>вимови голосних і приголосних звуків?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771175" y="4171666"/>
            <a:ext cx="5649447" cy="2096574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звуки творяться за допомогою голосу, а приголосні за допомогою голосу і шуму або тільки шуму</a:t>
            </a:r>
          </a:p>
        </p:txBody>
      </p:sp>
    </p:spTree>
    <p:extLst>
      <p:ext uri="{BB962C8B-B14F-4D97-AF65-F5344CB8AC3E}">
        <p14:creationId xmlns:p14="http://schemas.microsoft.com/office/powerpoint/2010/main" val="1133427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5" y="3789834"/>
            <a:ext cx="3573868" cy="23810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793555" y="1258329"/>
            <a:ext cx="5298476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Скільки голосних звуків  в українській мові? Назви їх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6132" y="2421682"/>
            <a:ext cx="5333322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Скільки букв для позначення цих звуків? Назви їх</a:t>
            </a:r>
            <a:endParaRPr lang="uk-UA" sz="28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23008" y="4797946"/>
            <a:ext cx="5785024" cy="155174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Яку пропущену букву напишеш в словах: </a:t>
            </a:r>
            <a:r>
              <a:rPr lang="uk-UA" sz="2800" b="1" dirty="0" err="1" smtClean="0">
                <a:solidFill>
                  <a:schemeClr val="bg1"/>
                </a:solidFill>
                <a:ea typeface="Times New Roman" pitchFamily="18" charset="0"/>
              </a:rPr>
              <a:t>в_сн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а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, </a:t>
            </a:r>
            <a:r>
              <a:rPr lang="uk-UA" sz="2800" b="1" dirty="0" err="1" smtClean="0">
                <a:solidFill>
                  <a:schemeClr val="bg1"/>
                </a:solidFill>
                <a:ea typeface="Times New Roman" pitchFamily="18" charset="0"/>
              </a:rPr>
              <a:t>з_м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а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, </a:t>
            </a:r>
            <a:r>
              <a:rPr lang="uk-UA" sz="2800" b="1" dirty="0" err="1" smtClean="0">
                <a:solidFill>
                  <a:schemeClr val="bg1"/>
                </a:solidFill>
                <a:ea typeface="Times New Roman" pitchFamily="18" charset="0"/>
              </a:rPr>
              <a:t>ч_сл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о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, </a:t>
            </a:r>
            <a:r>
              <a:rPr lang="uk-UA" sz="2800" b="1" dirty="0" err="1" smtClean="0">
                <a:solidFill>
                  <a:schemeClr val="bg1"/>
                </a:solidFill>
                <a:ea typeface="Times New Roman" pitchFamily="18" charset="0"/>
              </a:rPr>
              <a:t>в_рб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а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?</a:t>
            </a:r>
          </a:p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</a:rPr>
              <a:t>Пропущені наголошені чи ні?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236047" y="1496692"/>
            <a:ext cx="2376264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6: а у о е и і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236047" y="2573984"/>
            <a:ext cx="4005987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10: а я у ю е є и і ї о</a:t>
            </a:r>
            <a:endParaRPr lang="uk-UA" sz="28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3008" y="3573810"/>
            <a:ext cx="3127085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Якими бувають голосні звуки?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291831" y="3600848"/>
            <a:ext cx="2741813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 наголошені й ненаголошені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49308" y="477466"/>
            <a:ext cx="1011669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781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9943" y="1402139"/>
            <a:ext cx="5876550" cy="224676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Сьогодні на уроці ми продовжимо подорожувати Львовом.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 Також навчимося розпізнавати слова з ненаголошеними звуками </a:t>
            </a:r>
            <a:r>
              <a:rPr lang="en-US" sz="2800" b="1" dirty="0">
                <a:solidFill>
                  <a:srgbClr val="002060"/>
                </a:solidFill>
              </a:rPr>
              <a:t>[</a:t>
            </a:r>
            <a:r>
              <a:rPr lang="uk-UA" sz="2800" b="1" dirty="0">
                <a:solidFill>
                  <a:srgbClr val="002060"/>
                </a:solidFill>
              </a:rPr>
              <a:t>е</a:t>
            </a:r>
            <a:r>
              <a:rPr lang="en-US" sz="2800" b="1" dirty="0">
                <a:solidFill>
                  <a:srgbClr val="002060"/>
                </a:solidFill>
              </a:rPr>
              <a:t>]</a:t>
            </a:r>
            <a:r>
              <a:rPr lang="uk-UA" sz="2800" b="1" dirty="0">
                <a:solidFill>
                  <a:srgbClr val="002060"/>
                </a:solidFill>
              </a:rPr>
              <a:t>,</a:t>
            </a:r>
            <a:r>
              <a:rPr lang="en-US" sz="2800" b="1" dirty="0">
                <a:solidFill>
                  <a:srgbClr val="002060"/>
                </a:solidFill>
              </a:rPr>
              <a:t> [</a:t>
            </a:r>
            <a:r>
              <a:rPr lang="uk-UA" sz="2800" b="1" dirty="0">
                <a:solidFill>
                  <a:srgbClr val="002060"/>
                </a:solidFill>
              </a:rPr>
              <a:t>и</a:t>
            </a:r>
            <a:r>
              <a:rPr lang="en-US" sz="2800" b="1" dirty="0">
                <a:solidFill>
                  <a:srgbClr val="002060"/>
                </a:solidFill>
              </a:rPr>
              <a:t>]</a:t>
            </a:r>
            <a:r>
              <a:rPr lang="uk-UA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23099" y="1402139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Замкова гора та парк «Високий замок» у Львові Fest 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74" y="3874446"/>
            <a:ext cx="4140687" cy="27611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475406" y="1240237"/>
            <a:ext cx="10764671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626473" y="2061642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5481058" y="1330785"/>
            <a:ext cx="2168537" cy="132954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13728" r="74163" b="70439"/>
          <a:stretch/>
        </p:blipFill>
        <p:spPr>
          <a:xfrm>
            <a:off x="1340726" y="3240977"/>
            <a:ext cx="856692" cy="108610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4" t="48921" r="17600" b="35246"/>
          <a:stretch/>
        </p:blipFill>
        <p:spPr>
          <a:xfrm>
            <a:off x="1981274" y="3449631"/>
            <a:ext cx="856692" cy="108610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t="63804" r="62676" b="20363"/>
          <a:stretch/>
        </p:blipFill>
        <p:spPr>
          <a:xfrm>
            <a:off x="3246985" y="3322094"/>
            <a:ext cx="563378" cy="108610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0" t="14490" r="59559" b="71621"/>
          <a:stretch/>
        </p:blipFill>
        <p:spPr>
          <a:xfrm>
            <a:off x="3813645" y="3295975"/>
            <a:ext cx="714896" cy="95272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5" t="14038" r="55089" b="70129"/>
          <a:stretch/>
        </p:blipFill>
        <p:spPr>
          <a:xfrm>
            <a:off x="4306356" y="3254262"/>
            <a:ext cx="856692" cy="1086101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2" t="84463" r="18155" b="2683"/>
          <a:stretch/>
        </p:blipFill>
        <p:spPr>
          <a:xfrm>
            <a:off x="2567521" y="3654007"/>
            <a:ext cx="768328" cy="881726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5884114" y="3260608"/>
            <a:ext cx="2115908" cy="1242408"/>
            <a:chOff x="2244225" y="5108338"/>
            <a:chExt cx="2138226" cy="1285832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 t="13728" r="74163" b="70439"/>
            <a:stretch/>
          </p:blipFill>
          <p:spPr>
            <a:xfrm>
              <a:off x="2244225" y="5108338"/>
              <a:ext cx="857250" cy="1085850"/>
            </a:xfrm>
            <a:prstGeom prst="rect">
              <a:avLst/>
            </a:prstGeom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24" t="48921" r="17600" b="35246"/>
            <a:stretch/>
          </p:blipFill>
          <p:spPr>
            <a:xfrm>
              <a:off x="2533632" y="5296890"/>
              <a:ext cx="857250" cy="1085850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0" t="63804" r="62676" b="20363"/>
            <a:stretch/>
          </p:blipFill>
          <p:spPr>
            <a:xfrm>
              <a:off x="3187046" y="5198191"/>
              <a:ext cx="563745" cy="108585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0" t="14490" r="59559" b="71621"/>
            <a:stretch/>
          </p:blipFill>
          <p:spPr>
            <a:xfrm>
              <a:off x="3401189" y="5151762"/>
              <a:ext cx="715362" cy="952500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5" t="14038" r="55089" b="70129"/>
            <a:stretch/>
          </p:blipFill>
          <p:spPr>
            <a:xfrm>
              <a:off x="3525201" y="5124141"/>
              <a:ext cx="857250" cy="1085850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92" t="84463" r="18155" b="2683"/>
            <a:stretch/>
          </p:blipFill>
          <p:spPr>
            <a:xfrm>
              <a:off x="2797527" y="5512648"/>
              <a:ext cx="768829" cy="881522"/>
            </a:xfrm>
            <a:prstGeom prst="rect">
              <a:avLst/>
            </a:prstGeom>
          </p:spPr>
        </p:pic>
      </p:grpSp>
      <p:cxnSp>
        <p:nvCxnSpPr>
          <p:cNvPr id="99" name="Прямая соединительная линия 98"/>
          <p:cNvCxnSpPr/>
          <p:nvPr/>
        </p:nvCxnSpPr>
        <p:spPr>
          <a:xfrm flipH="1">
            <a:off x="6398578" y="3658637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Равнобедренный треугольник 99"/>
          <p:cNvSpPr/>
          <p:nvPr/>
        </p:nvSpPr>
        <p:spPr>
          <a:xfrm rot="12387090">
            <a:off x="7228009" y="3501681"/>
            <a:ext cx="45719" cy="8568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flipH="1">
            <a:off x="7159659" y="3684321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Скругленный прямоугольник 101"/>
          <p:cNvSpPr/>
          <p:nvPr/>
        </p:nvSpPr>
        <p:spPr>
          <a:xfrm>
            <a:off x="1501131" y="4491972"/>
            <a:ext cx="9348332" cy="155174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Прочитай букви, слово. Чи знаєш, що воно позначає</a:t>
            </a:r>
            <a:r>
              <a:rPr lang="uk-UA" sz="28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Поділи це слово на склади, познач наголос, накресли звукову схему.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6250854" y="2997746"/>
            <a:ext cx="1857401" cy="59829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3032" y="5878066"/>
            <a:ext cx="57192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Склади речення зі </a:t>
            </a:r>
            <a:r>
              <a:rPr lang="uk-UA" sz="2800" b="1" dirty="0" smtClean="0">
                <a:solidFill>
                  <a:schemeClr val="bg1"/>
                </a:solidFill>
              </a:rPr>
              <a:t>словом </a:t>
            </a:r>
            <a:r>
              <a:rPr lang="uk-UA" sz="2800" b="1" i="1" dirty="0" smtClean="0">
                <a:solidFill>
                  <a:srgbClr val="FFFF00"/>
                </a:solidFill>
              </a:rPr>
              <a:t>адреса </a:t>
            </a:r>
            <a:endParaRPr lang="ru-RU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 animBg="1"/>
      <p:bldP spid="103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643759" y="2738509"/>
            <a:ext cx="529798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Завд</a:t>
            </a:r>
            <a:r>
              <a:rPr lang="uk-UA" sz="4000" b="1" dirty="0">
                <a:solidFill>
                  <a:srgbClr val="FFFF00"/>
                </a:solidFill>
              </a:rPr>
              <a:t>а</a:t>
            </a:r>
            <a:r>
              <a:rPr lang="uk-UA" sz="4000" b="1" dirty="0"/>
              <a:t>ння, запит</a:t>
            </a:r>
            <a:r>
              <a:rPr lang="uk-UA" sz="4000" b="1" dirty="0">
                <a:solidFill>
                  <a:srgbClr val="FFFF00"/>
                </a:solidFill>
              </a:rPr>
              <a:t>а</a:t>
            </a:r>
            <a:r>
              <a:rPr lang="uk-UA" sz="4000" b="1" dirty="0"/>
              <a:t>ння, чит</a:t>
            </a:r>
            <a:r>
              <a:rPr lang="uk-UA" sz="4000" b="1" dirty="0">
                <a:solidFill>
                  <a:srgbClr val="FFFF00"/>
                </a:solidFill>
              </a:rPr>
              <a:t>а</a:t>
            </a:r>
            <a:r>
              <a:rPr lang="uk-UA" sz="4000" b="1" dirty="0"/>
              <a:t>ння, </a:t>
            </a:r>
            <a:r>
              <a:rPr lang="uk-UA" sz="4000" b="1" dirty="0"/>
              <a:t>нов</a:t>
            </a:r>
            <a:r>
              <a:rPr lang="uk-UA" sz="4000" b="1" dirty="0">
                <a:solidFill>
                  <a:srgbClr val="FFFF00"/>
                </a:solidFill>
              </a:rPr>
              <a:t>и</a:t>
            </a:r>
            <a:r>
              <a:rPr lang="uk-UA" sz="4000" b="1" dirty="0"/>
              <a:t>й, </a:t>
            </a:r>
            <a:endParaRPr lang="uk-UA" sz="4000" b="1" dirty="0" smtClean="0"/>
          </a:p>
          <a:p>
            <a:pPr algn="ctr"/>
            <a:r>
              <a:rPr lang="uk-UA" sz="4000" b="1" dirty="0" smtClean="0"/>
              <a:t>ч</a:t>
            </a:r>
            <a:r>
              <a:rPr lang="uk-UA" sz="4000" b="1" dirty="0" smtClean="0">
                <a:solidFill>
                  <a:srgbClr val="FFFF00"/>
                </a:solidFill>
              </a:rPr>
              <a:t>о</a:t>
            </a:r>
            <a:r>
              <a:rPr lang="uk-UA" sz="4000" b="1" dirty="0" smtClean="0"/>
              <a:t>вен</a:t>
            </a:r>
            <a:r>
              <a:rPr lang="uk-UA" sz="4000" b="1" dirty="0"/>
              <a:t>, </a:t>
            </a:r>
            <a:r>
              <a:rPr lang="uk-UA" sz="4000" b="1" dirty="0" smtClean="0">
                <a:solidFill>
                  <a:srgbClr val="FFFF00"/>
                </a:solidFill>
              </a:rPr>
              <a:t>о</a:t>
            </a:r>
            <a:r>
              <a:rPr lang="uk-UA" sz="4000" b="1" dirty="0" smtClean="0"/>
              <a:t>лень</a:t>
            </a:r>
            <a:r>
              <a:rPr lang="uk-UA" sz="4000" b="1" dirty="0"/>
              <a:t>, п</a:t>
            </a:r>
            <a:r>
              <a:rPr lang="uk-UA" sz="4000" b="1" dirty="0">
                <a:solidFill>
                  <a:srgbClr val="FFFF00"/>
                </a:solidFill>
              </a:rPr>
              <a:t>о</a:t>
            </a:r>
            <a:r>
              <a:rPr lang="uk-UA" sz="4000" b="1" dirty="0"/>
              <a:t>м</a:t>
            </a:r>
            <a:r>
              <a:rPr lang="uk-UA" sz="4000" b="1" dirty="0">
                <a:solidFill>
                  <a:srgbClr val="FFFF00"/>
                </a:solidFill>
              </a:rPr>
              <a:t>и</a:t>
            </a:r>
            <a:r>
              <a:rPr lang="uk-UA" sz="4000" b="1" dirty="0"/>
              <a:t>лка, помилк</a:t>
            </a:r>
            <a:r>
              <a:rPr lang="uk-UA" sz="4000" b="1" dirty="0">
                <a:solidFill>
                  <a:srgbClr val="FFFF00"/>
                </a:solidFill>
              </a:rPr>
              <a:t>и</a:t>
            </a:r>
            <a:r>
              <a:rPr lang="uk-UA" sz="4000" b="1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907455" y="1890372"/>
            <a:ext cx="2516627" cy="273630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37684" y="494645"/>
            <a:ext cx="9922899" cy="11712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Ґаджик </a:t>
            </a:r>
            <a:r>
              <a:rPr lang="uk-UA" sz="3600" b="1" dirty="0" err="1">
                <a:solidFill>
                  <a:schemeClr val="bg1"/>
                </a:solidFill>
              </a:rPr>
              <a:t>забув</a:t>
            </a:r>
            <a:r>
              <a:rPr lang="uk-UA" sz="3600" b="1" dirty="0">
                <a:solidFill>
                  <a:schemeClr val="bg1"/>
                </a:solidFill>
              </a:rPr>
              <a:t>, як правильно наголошувати подані </a:t>
            </a:r>
            <a:r>
              <a:rPr lang="uk-UA" sz="3600" b="1" dirty="0" smtClean="0">
                <a:solidFill>
                  <a:schemeClr val="bg1"/>
                </a:solidFill>
              </a:rPr>
              <a:t>слова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r>
              <a:rPr lang="uk-UA" sz="3600" b="1" dirty="0">
                <a:solidFill>
                  <a:srgbClr val="002060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Допоможи йому.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6732" y="1773609"/>
            <a:ext cx="7042579" cy="858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Запиши перші чотири слова</a:t>
            </a:r>
            <a:r>
              <a:rPr lang="uk-UA" sz="2400" b="1" dirty="0">
                <a:solidFill>
                  <a:srgbClr val="002060"/>
                </a:solidFill>
              </a:rPr>
              <a:t>. Постав наголос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Перевір  себе  за  словником.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токова ілюстрація Човен З Веслом На Воді Ніч — Завантажте зображення зараз  - Ілюстрація, Векторне зображення, Весло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b="25871"/>
          <a:stretch/>
        </p:blipFill>
        <p:spPr bwMode="auto">
          <a:xfrm>
            <a:off x="8756327" y="4213054"/>
            <a:ext cx="309299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990" y="405458"/>
            <a:ext cx="10475286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Спиши </a:t>
            </a:r>
            <a:r>
              <a:rPr lang="uk-UA" sz="4000" b="1" dirty="0">
                <a:solidFill>
                  <a:schemeClr val="bg1"/>
                </a:solidFill>
              </a:rPr>
              <a:t>пари </a:t>
            </a:r>
            <a:r>
              <a:rPr lang="uk-UA" sz="4000" b="1" dirty="0" smtClean="0">
                <a:solidFill>
                  <a:schemeClr val="bg1"/>
                </a:solidFill>
              </a:rPr>
              <a:t>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1631" y="2459425"/>
            <a:ext cx="3935341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cs typeface="Times New Roman" panose="02020603050405020304" pitchFamily="18" charset="0"/>
              </a:rPr>
              <a:t>с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е</a:t>
            </a:r>
            <a:r>
              <a:rPr lang="uk-UA" sz="4000" b="1" dirty="0">
                <a:cs typeface="Times New Roman" panose="02020603050405020304" pitchFamily="18" charset="0"/>
              </a:rPr>
              <a:t>стри — сестр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а</a:t>
            </a:r>
            <a:endParaRPr lang="en-US" sz="40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uk-UA" sz="4000" b="1" dirty="0">
                <a:cs typeface="Times New Roman" panose="02020603050405020304" pitchFamily="18" charset="0"/>
              </a:rPr>
              <a:t>кр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и</a:t>
            </a:r>
            <a:r>
              <a:rPr lang="uk-UA" sz="4000" b="1" dirty="0">
                <a:cs typeface="Times New Roman" panose="02020603050405020304" pitchFamily="18" charset="0"/>
              </a:rPr>
              <a:t>ла — крил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о</a:t>
            </a:r>
            <a:endParaRPr lang="en-US" sz="40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ru-RU" sz="4000" b="1" dirty="0">
                <a:cs typeface="Times New Roman" panose="02020603050405020304" pitchFamily="18" charset="0"/>
              </a:rPr>
              <a:t>ч</a:t>
            </a:r>
            <a:r>
              <a:rPr lang="ru-RU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и</a:t>
            </a:r>
            <a:r>
              <a:rPr lang="ru-RU" sz="4000" b="1" dirty="0">
                <a:cs typeface="Times New Roman" panose="02020603050405020304" pitchFamily="18" charset="0"/>
              </a:rPr>
              <a:t>сла — числ</a:t>
            </a:r>
            <a:r>
              <a:rPr lang="ru-RU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о</a:t>
            </a:r>
            <a:endParaRPr lang="en-US" sz="40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r>
              <a:rPr lang="uk-UA" sz="4000" b="1" dirty="0">
                <a:cs typeface="Times New Roman" panose="02020603050405020304" pitchFamily="18" charset="0"/>
              </a:rPr>
              <a:t>в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е</a:t>
            </a:r>
            <a:r>
              <a:rPr lang="uk-UA" sz="4000" b="1" dirty="0">
                <a:cs typeface="Times New Roman" panose="02020603050405020304" pitchFamily="18" charset="0"/>
              </a:rPr>
              <a:t>рби — верб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а</a:t>
            </a:r>
            <a:r>
              <a:rPr lang="uk-UA" sz="40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200535" y="2647101"/>
            <a:ext cx="2291096" cy="2289391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 rot="12387090">
            <a:off x="3012884" y="2599147"/>
            <a:ext cx="62456" cy="1182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2387090">
            <a:off x="6042405" y="2526653"/>
            <a:ext cx="62456" cy="1182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2387090">
            <a:off x="3239471" y="3196600"/>
            <a:ext cx="62456" cy="1182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2387090">
            <a:off x="5902967" y="3099015"/>
            <a:ext cx="62456" cy="1182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2387090">
            <a:off x="3012880" y="3708660"/>
            <a:ext cx="62456" cy="1182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2387090">
            <a:off x="5806265" y="3744418"/>
            <a:ext cx="62456" cy="1182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944239" y="3080131"/>
            <a:ext cx="304602" cy="40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163172" y="3700940"/>
            <a:ext cx="304602" cy="40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781545" y="4304267"/>
            <a:ext cx="304602" cy="40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781545" y="4911537"/>
            <a:ext cx="304602" cy="40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внобедренный треугольник 34"/>
          <p:cNvSpPr/>
          <p:nvPr/>
        </p:nvSpPr>
        <p:spPr>
          <a:xfrm rot="12387090">
            <a:off x="2961640" y="4383993"/>
            <a:ext cx="62456" cy="1182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2387090">
            <a:off x="5775636" y="4383994"/>
            <a:ext cx="62456" cy="11825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7740" y="1241511"/>
            <a:ext cx="5543385" cy="95223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Постав </a:t>
            </a:r>
            <a:r>
              <a:rPr lang="uk-UA" sz="2400" b="1" dirty="0">
                <a:solidFill>
                  <a:srgbClr val="002060"/>
                </a:solidFill>
              </a:rPr>
              <a:t>наголос. Підкресли букви, які позначають ненаголошені звуки [е], [и].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94799" y="5229994"/>
            <a:ext cx="1036915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Ненаголошений звук </a:t>
            </a:r>
            <a:r>
              <a:rPr lang="en-US" sz="3200" b="1" dirty="0">
                <a:solidFill>
                  <a:srgbClr val="FFFF00"/>
                </a:solidFill>
              </a:rPr>
              <a:t>[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en-US" sz="3200" b="1" dirty="0">
                <a:solidFill>
                  <a:srgbClr val="FFFF00"/>
                </a:solidFill>
              </a:rPr>
              <a:t>]</a:t>
            </a:r>
            <a:r>
              <a:rPr lang="uk-UA" sz="3200" b="1" dirty="0"/>
              <a:t> у вимові наближається до </a:t>
            </a:r>
            <a:r>
              <a:rPr lang="en-US" sz="3200" b="1" dirty="0">
                <a:solidFill>
                  <a:srgbClr val="FFFF00"/>
                </a:solidFill>
              </a:rPr>
              <a:t>[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en-US" sz="3200" b="1" dirty="0">
                <a:solidFill>
                  <a:srgbClr val="FFFF00"/>
                </a:solidFill>
              </a:rPr>
              <a:t>]</a:t>
            </a:r>
            <a:r>
              <a:rPr lang="uk-UA" sz="3200" b="1" dirty="0"/>
              <a:t>.</a:t>
            </a:r>
          </a:p>
          <a:p>
            <a:pPr algn="ctr"/>
            <a:r>
              <a:rPr lang="uk-UA" sz="3200" b="1" smtClean="0"/>
              <a:t>Ненаголошений </a:t>
            </a:r>
            <a:r>
              <a:rPr lang="uk-UA" sz="3200" b="1" dirty="0"/>
              <a:t>звук </a:t>
            </a:r>
            <a:r>
              <a:rPr lang="en-US" sz="3200" b="1" dirty="0">
                <a:solidFill>
                  <a:srgbClr val="FFFF00"/>
                </a:solidFill>
              </a:rPr>
              <a:t>[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en-US" sz="3200" b="1" dirty="0">
                <a:solidFill>
                  <a:srgbClr val="FFFF00"/>
                </a:solidFill>
              </a:rPr>
              <a:t>]</a:t>
            </a:r>
            <a:r>
              <a:rPr lang="uk-UA" sz="3200" b="1" dirty="0"/>
              <a:t> у вимові наближається до </a:t>
            </a:r>
            <a:r>
              <a:rPr lang="en-US" sz="3200" b="1" dirty="0">
                <a:solidFill>
                  <a:srgbClr val="FFFF00"/>
                </a:solidFill>
              </a:rPr>
              <a:t>[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en-US" sz="3200" b="1" dirty="0">
                <a:solidFill>
                  <a:srgbClr val="FFFF00"/>
                </a:solidFill>
              </a:rPr>
              <a:t>]</a:t>
            </a:r>
            <a:r>
              <a:rPr lang="uk-UA" sz="3200" b="1" dirty="0"/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24079" y="1254642"/>
            <a:ext cx="4787197" cy="93910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Прочитай </a:t>
            </a:r>
            <a:r>
              <a:rPr lang="uk-UA" sz="2400" b="1" dirty="0">
                <a:solidFill>
                  <a:srgbClr val="002060"/>
                </a:solidFill>
              </a:rPr>
              <a:t>подані слова, дотримуючись цього </a:t>
            </a:r>
            <a:r>
              <a:rPr lang="ru-RU" sz="2400" b="1" dirty="0">
                <a:solidFill>
                  <a:srgbClr val="002060"/>
                </a:solidFill>
              </a:rPr>
              <a:t>правила.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24079" y="2459424"/>
            <a:ext cx="493984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      </a:t>
            </a:r>
            <a:r>
              <a:rPr lang="ru-RU" sz="4000" b="1" dirty="0"/>
              <a:t>Весл</a:t>
            </a:r>
            <a:r>
              <a:rPr lang="ru-RU" sz="4000" b="1" dirty="0">
                <a:solidFill>
                  <a:srgbClr val="FFFF00"/>
                </a:solidFill>
              </a:rPr>
              <a:t>о</a:t>
            </a:r>
            <a:r>
              <a:rPr lang="ru-RU" sz="4000" b="1" dirty="0"/>
              <a:t>, сел</a:t>
            </a:r>
            <a:r>
              <a:rPr lang="ru-RU" sz="4000" b="1" dirty="0">
                <a:solidFill>
                  <a:srgbClr val="FFFF00"/>
                </a:solidFill>
              </a:rPr>
              <a:t>о</a:t>
            </a:r>
            <a:r>
              <a:rPr lang="ru-RU" sz="4000" b="1" dirty="0"/>
              <a:t>, лист</a:t>
            </a:r>
            <a:r>
              <a:rPr lang="ru-RU" sz="4000" b="1" dirty="0">
                <a:solidFill>
                  <a:srgbClr val="FFFF00"/>
                </a:solidFill>
              </a:rPr>
              <a:t>о</a:t>
            </a:r>
            <a:r>
              <a:rPr lang="ru-RU" sz="4000" b="1" dirty="0"/>
              <a:t>к, бер</a:t>
            </a:r>
            <a:r>
              <a:rPr lang="ru-RU" sz="4000" b="1" dirty="0">
                <a:solidFill>
                  <a:srgbClr val="FFFF00"/>
                </a:solidFill>
              </a:rPr>
              <a:t>е</a:t>
            </a:r>
            <a:r>
              <a:rPr lang="ru-RU" sz="4000" b="1" dirty="0"/>
              <a:t>за, син</a:t>
            </a:r>
            <a:r>
              <a:rPr lang="ru-RU" sz="4000" b="1" dirty="0">
                <a:solidFill>
                  <a:srgbClr val="FFFF00"/>
                </a:solidFill>
              </a:rPr>
              <a:t>и</a:t>
            </a:r>
            <a:r>
              <a:rPr lang="ru-RU" sz="4000" b="1" dirty="0"/>
              <a:t>, весн</a:t>
            </a:r>
            <a:r>
              <a:rPr lang="ru-RU" sz="4000" b="1" dirty="0">
                <a:solidFill>
                  <a:srgbClr val="FFFF00"/>
                </a:solidFill>
              </a:rPr>
              <a:t>а</a:t>
            </a:r>
            <a:r>
              <a:rPr lang="ru-RU" sz="4000" b="1" dirty="0"/>
              <a:t>, зим</a:t>
            </a:r>
            <a:r>
              <a:rPr lang="ru-RU" sz="4000" b="1" dirty="0">
                <a:solidFill>
                  <a:srgbClr val="FFFF00"/>
                </a:solidFill>
              </a:rPr>
              <a:t>а</a:t>
            </a:r>
            <a:r>
              <a:rPr lang="ru-RU" sz="4000" b="1" dirty="0"/>
              <a:t>, </a:t>
            </a:r>
            <a:r>
              <a:rPr lang="uk-UA" sz="4000" b="1" dirty="0"/>
              <a:t>клен</a:t>
            </a:r>
            <a:r>
              <a:rPr lang="uk-UA" sz="4000" b="1" dirty="0">
                <a:solidFill>
                  <a:srgbClr val="FFFF00"/>
                </a:solidFill>
              </a:rPr>
              <a:t>о</a:t>
            </a:r>
            <a:r>
              <a:rPr lang="uk-UA" sz="4000" b="1" dirty="0"/>
              <a:t>вий</a:t>
            </a:r>
            <a:r>
              <a:rPr lang="ru-RU" sz="4000" b="1" dirty="0"/>
              <a:t>, </a:t>
            </a:r>
            <a:r>
              <a:rPr lang="uk-UA" sz="4000" b="1" dirty="0"/>
              <a:t>вис</a:t>
            </a:r>
            <a:r>
              <a:rPr lang="uk-UA" sz="4000" b="1" dirty="0">
                <a:solidFill>
                  <a:srgbClr val="FFFF00"/>
                </a:solidFill>
              </a:rPr>
              <a:t>о</a:t>
            </a:r>
            <a:r>
              <a:rPr lang="uk-UA" sz="4000" b="1" dirty="0"/>
              <a:t>кий.</a:t>
            </a:r>
          </a:p>
        </p:txBody>
      </p:sp>
    </p:spTree>
    <p:extLst>
      <p:ext uri="{BB962C8B-B14F-4D97-AF65-F5344CB8AC3E}">
        <p14:creationId xmlns:p14="http://schemas.microsoft.com/office/powerpoint/2010/main" val="17822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716</Words>
  <Application>Microsoft Office PowerPoint</Application>
  <PresentationFormat>Произвольный</PresentationFormat>
  <Paragraphs>117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Розпізнаю слова  з ненаголошеними звуками [е], [и]</vt:lpstr>
      <vt:lpstr>Емоційне налаштування</vt:lpstr>
      <vt:lpstr>Презентация PowerPoint</vt:lpstr>
      <vt:lpstr>Мікрофон</vt:lpstr>
      <vt:lpstr>Мікрофон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66</cp:revision>
  <dcterms:created xsi:type="dcterms:W3CDTF">2025-08-27T14:01:18Z</dcterms:created>
  <dcterms:modified xsi:type="dcterms:W3CDTF">2025-09-14T08:38:29Z</dcterms:modified>
</cp:coreProperties>
</file>