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324" r:id="rId3"/>
    <p:sldId id="259" r:id="rId4"/>
    <p:sldId id="282" r:id="rId5"/>
    <p:sldId id="305" r:id="rId6"/>
    <p:sldId id="262" r:id="rId7"/>
    <p:sldId id="316" r:id="rId8"/>
    <p:sldId id="307" r:id="rId9"/>
    <p:sldId id="317" r:id="rId10"/>
    <p:sldId id="318" r:id="rId11"/>
    <p:sldId id="320" r:id="rId12"/>
    <p:sldId id="321" r:id="rId13"/>
    <p:sldId id="322" r:id="rId14"/>
    <p:sldId id="323" r:id="rId15"/>
    <p:sldId id="292" r:id="rId16"/>
    <p:sldId id="306" r:id="rId17"/>
    <p:sldId id="325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981522"/>
            <a:ext cx="8928992" cy="136815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Правильно записую слова з ненаголошеними звуками </a:t>
            </a:r>
            <a:r>
              <a:rPr lang="en-US" sz="4400" b="1" dirty="0">
                <a:solidFill>
                  <a:srgbClr val="002060"/>
                </a:solidFill>
              </a:rPr>
              <a:t>[</a:t>
            </a:r>
            <a:r>
              <a:rPr lang="uk-UA" sz="4400" b="1" dirty="0">
                <a:solidFill>
                  <a:srgbClr val="002060"/>
                </a:solidFill>
              </a:rPr>
              <a:t>е</a:t>
            </a:r>
            <a:r>
              <a:rPr lang="en-US" sz="4400" b="1" dirty="0">
                <a:solidFill>
                  <a:srgbClr val="002060"/>
                </a:solidFill>
              </a:rPr>
              <a:t>]</a:t>
            </a:r>
            <a:r>
              <a:rPr lang="uk-UA" sz="4400" b="1" dirty="0">
                <a:solidFill>
                  <a:srgbClr val="002060"/>
                </a:solidFill>
              </a:rPr>
              <a:t>,</a:t>
            </a:r>
            <a:r>
              <a:rPr lang="en-US" sz="4400" b="1" dirty="0">
                <a:solidFill>
                  <a:srgbClr val="002060"/>
                </a:solidFill>
              </a:rPr>
              <a:t> [</a:t>
            </a:r>
            <a:r>
              <a:rPr lang="uk-UA" sz="4400" b="1" dirty="0">
                <a:solidFill>
                  <a:srgbClr val="002060"/>
                </a:solidFill>
              </a:rPr>
              <a:t>и</a:t>
            </a:r>
            <a:r>
              <a:rPr lang="en-US" sz="4400" b="1" dirty="0">
                <a:solidFill>
                  <a:srgbClr val="002060"/>
                </a:solidFill>
              </a:rPr>
              <a:t>]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3 клас. Розділ 1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Пригадую знання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про звуки і букви.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Урок 9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763439" y="2193313"/>
            <a:ext cx="1631665" cy="27544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7823" y="542971"/>
            <a:ext cx="10054768" cy="808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Щебетунчик </a:t>
            </a:r>
            <a:r>
              <a:rPr lang="uk-UA" sz="4000" b="1" dirty="0">
                <a:solidFill>
                  <a:schemeClr val="bg1"/>
                </a:solidFill>
              </a:rPr>
              <a:t>розповів про цікаву </a:t>
            </a:r>
            <a:r>
              <a:rPr lang="uk-UA" sz="4000" b="1" dirty="0" smtClean="0">
                <a:solidFill>
                  <a:schemeClr val="bg1"/>
                </a:solidFill>
              </a:rPr>
              <a:t>книжку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9380" y="2253455"/>
            <a:ext cx="856321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ст</a:t>
            </a:r>
            <a:r>
              <a:rPr lang="uk-UA" sz="4000" b="1" dirty="0">
                <a:solidFill>
                  <a:srgbClr val="FF0000"/>
                </a:solidFill>
              </a:rPr>
              <a:t>е</a:t>
            </a:r>
            <a:r>
              <a:rPr lang="uk-UA" sz="4000" b="1" dirty="0">
                <a:solidFill>
                  <a:schemeClr val="bg1"/>
                </a:solidFill>
              </a:rPr>
              <a:t>жка — </a:t>
            </a:r>
            <a:r>
              <a:rPr lang="uk-UA" sz="4000" b="1" dirty="0" err="1">
                <a:solidFill>
                  <a:schemeClr val="bg1"/>
                </a:solidFill>
              </a:rPr>
              <a:t>ст</a:t>
            </a:r>
            <a:r>
              <a:rPr lang="uk-UA" sz="4000" b="1" dirty="0">
                <a:solidFill>
                  <a:schemeClr val="bg1"/>
                </a:solidFill>
              </a:rPr>
              <a:t>..</a:t>
            </a:r>
            <a:r>
              <a:rPr lang="uk-UA" sz="4000" b="1" dirty="0" err="1">
                <a:solidFill>
                  <a:schemeClr val="bg1"/>
                </a:solidFill>
              </a:rPr>
              <a:t>жки</a:t>
            </a:r>
            <a:r>
              <a:rPr lang="uk-UA" sz="4000" b="1" dirty="0">
                <a:solidFill>
                  <a:schemeClr val="bg1"/>
                </a:solidFill>
              </a:rPr>
              <a:t>        </a:t>
            </a:r>
            <a:r>
              <a:rPr lang="uk-UA" sz="4000" b="1" dirty="0" smtClean="0">
                <a:solidFill>
                  <a:schemeClr val="bg1"/>
                </a:solidFill>
              </a:rPr>
              <a:t>ст</a:t>
            </a:r>
            <a:r>
              <a:rPr lang="uk-UA" sz="4000" b="1" dirty="0" smtClean="0">
                <a:solidFill>
                  <a:srgbClr val="FF0000"/>
                </a:solidFill>
              </a:rPr>
              <a:t>е</a:t>
            </a:r>
            <a:r>
              <a:rPr lang="uk-UA" sz="4000" b="1" dirty="0" smtClean="0">
                <a:solidFill>
                  <a:schemeClr val="bg1"/>
                </a:solidFill>
              </a:rPr>
              <a:t>бла </a:t>
            </a:r>
            <a:r>
              <a:rPr lang="uk-UA" sz="4000" b="1" dirty="0">
                <a:solidFill>
                  <a:schemeClr val="bg1"/>
                </a:solidFill>
              </a:rPr>
              <a:t>— </a:t>
            </a:r>
            <a:r>
              <a:rPr lang="uk-UA" sz="4000" b="1" dirty="0" err="1">
                <a:solidFill>
                  <a:schemeClr val="bg1"/>
                </a:solidFill>
              </a:rPr>
              <a:t>ст</a:t>
            </a:r>
            <a:r>
              <a:rPr lang="uk-UA" sz="4000" b="1" dirty="0">
                <a:solidFill>
                  <a:schemeClr val="bg1"/>
                </a:solidFill>
              </a:rPr>
              <a:t>..</a:t>
            </a:r>
            <a:r>
              <a:rPr lang="uk-UA" sz="4000" b="1" dirty="0" err="1" smtClean="0">
                <a:solidFill>
                  <a:schemeClr val="bg1"/>
                </a:solidFill>
              </a:rPr>
              <a:t>бло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л</a:t>
            </a:r>
            <a:r>
              <a:rPr lang="uk-UA" sz="4000" b="1" dirty="0" smtClean="0">
                <a:solidFill>
                  <a:srgbClr val="FF0000"/>
                </a:solidFill>
              </a:rPr>
              <a:t>и</a:t>
            </a:r>
            <a:r>
              <a:rPr lang="uk-UA" sz="4000" b="1" dirty="0" smtClean="0">
                <a:solidFill>
                  <a:schemeClr val="bg1"/>
                </a:solidFill>
              </a:rPr>
              <a:t>стя </a:t>
            </a:r>
            <a:r>
              <a:rPr lang="uk-UA" sz="4000" b="1" dirty="0">
                <a:solidFill>
                  <a:schemeClr val="bg1"/>
                </a:solidFill>
              </a:rPr>
              <a:t>— л..</a:t>
            </a:r>
            <a:r>
              <a:rPr lang="uk-UA" sz="4000" b="1" dirty="0" err="1" smtClean="0">
                <a:solidFill>
                  <a:schemeClr val="bg1"/>
                </a:solidFill>
              </a:rPr>
              <a:t>сток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          гриб </a:t>
            </a:r>
            <a:r>
              <a:rPr lang="uk-UA" sz="4000" b="1" dirty="0">
                <a:solidFill>
                  <a:schemeClr val="bg1"/>
                </a:solidFill>
              </a:rPr>
              <a:t>— </a:t>
            </a:r>
            <a:r>
              <a:rPr lang="uk-UA" sz="4000" b="1" dirty="0" err="1">
                <a:solidFill>
                  <a:schemeClr val="bg1"/>
                </a:solidFill>
              </a:rPr>
              <a:t>гр</a:t>
            </a:r>
            <a:r>
              <a:rPr lang="uk-UA" sz="4000" b="1" dirty="0">
                <a:solidFill>
                  <a:schemeClr val="bg1"/>
                </a:solidFill>
              </a:rPr>
              <a:t>..би   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2387090">
            <a:off x="6324752" y="2323831"/>
            <a:ext cx="45689" cy="857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2387090">
            <a:off x="3228409" y="2359262"/>
            <a:ext cx="45689" cy="857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27935" y="2144974"/>
            <a:ext cx="43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447" y="2115814"/>
            <a:ext cx="39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2387090">
            <a:off x="7908928" y="2345851"/>
            <a:ext cx="45689" cy="857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2387090">
            <a:off x="3134406" y="2907741"/>
            <a:ext cx="45689" cy="857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80496" y="2751300"/>
            <a:ext cx="619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2387090">
            <a:off x="10933264" y="2372373"/>
            <a:ext cx="45689" cy="857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366628" y="2751300"/>
            <a:ext cx="39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2387090">
            <a:off x="5681141" y="2907741"/>
            <a:ext cx="45689" cy="857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2387090">
            <a:off x="10177440" y="2923122"/>
            <a:ext cx="45689" cy="8570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5227" y="1502307"/>
            <a:ext cx="10077364" cy="5593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Прочитай </a:t>
            </a:r>
            <a:r>
              <a:rPr lang="uk-UA" sz="2400" b="1" dirty="0">
                <a:solidFill>
                  <a:srgbClr val="002060"/>
                </a:solidFill>
              </a:rPr>
              <a:t>слова, які він використав. Як думаєш, про що ця книжка?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97371" y="3645818"/>
            <a:ext cx="870722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1. </a:t>
            </a:r>
            <a:r>
              <a:rPr lang="uk-UA" sz="2400" b="1" dirty="0">
                <a:solidFill>
                  <a:schemeClr val="bg1"/>
                </a:solidFill>
              </a:rPr>
              <a:t>Прочитай пари слів у першій колонці.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2. Яку букву вставиш на місці пропусків — </a:t>
            </a:r>
            <a:r>
              <a:rPr lang="uk-UA" sz="2400" b="1" dirty="0">
                <a:solidFill>
                  <a:srgbClr val="FFFF00"/>
                </a:solidFill>
              </a:rPr>
              <a:t>е</a:t>
            </a:r>
            <a:r>
              <a:rPr lang="uk-UA" sz="2400" b="1" dirty="0">
                <a:solidFill>
                  <a:schemeClr val="bg1"/>
                </a:solidFill>
              </a:rPr>
              <a:t> чи </a:t>
            </a:r>
            <a:r>
              <a:rPr lang="uk-UA" sz="2400" b="1" dirty="0">
                <a:solidFill>
                  <a:srgbClr val="FFFF00"/>
                </a:solidFill>
              </a:rPr>
              <a:t>и</a:t>
            </a:r>
            <a:r>
              <a:rPr lang="uk-UA" sz="2400" b="1" dirty="0">
                <a:solidFill>
                  <a:schemeClr val="bg1"/>
                </a:solidFill>
              </a:rPr>
              <a:t>? Поясни чому.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3. Яку букву вставиш у словах другої колонки? Поясни чому.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4. Зроби висновок, що треба зробити, щоб правильно записати слово з ненаголошеним голосним </a:t>
            </a:r>
            <a:r>
              <a:rPr lang="uk-UA" sz="2400" b="1" dirty="0">
                <a:solidFill>
                  <a:srgbClr val="FFFF00"/>
                </a:solidFill>
              </a:rPr>
              <a:t>[е]</a:t>
            </a:r>
            <a:r>
              <a:rPr lang="uk-UA" sz="2400" b="1" dirty="0">
                <a:solidFill>
                  <a:schemeClr val="bg1"/>
                </a:solidFill>
              </a:rPr>
              <a:t> або </a:t>
            </a:r>
            <a:r>
              <a:rPr lang="uk-UA" sz="2400" b="1" dirty="0">
                <a:solidFill>
                  <a:srgbClr val="FFFF00"/>
                </a:solidFill>
              </a:rPr>
              <a:t>[и]</a:t>
            </a:r>
            <a:r>
              <a:rPr lang="uk-UA" sz="2400" b="1" dirty="0">
                <a:solidFill>
                  <a:schemeClr val="bg1"/>
                </a:solidFill>
              </a:rPr>
              <a:t>. Перевір себе за правилом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34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64335"/>
            <a:ext cx="10163543" cy="6871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 себе за </a:t>
            </a:r>
            <a:r>
              <a:rPr lang="uk-UA" sz="4000" b="1" dirty="0" smtClean="0">
                <a:solidFill>
                  <a:schemeClr val="bg1"/>
                </a:solidFill>
              </a:rPr>
              <a:t>правилом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751" y="1475149"/>
            <a:ext cx="7423980" cy="3109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Щоб дізнатись, яку букву (</a:t>
            </a:r>
            <a:r>
              <a:rPr lang="uk-UA" sz="2800" b="1" dirty="0">
                <a:solidFill>
                  <a:srgbClr val="FFFF00"/>
                </a:solidFill>
              </a:rPr>
              <a:t>е</a:t>
            </a:r>
            <a:r>
              <a:rPr lang="uk-UA" sz="2800" b="1" dirty="0"/>
              <a:t> чи </a:t>
            </a:r>
            <a:r>
              <a:rPr lang="uk-UA" sz="2800" b="1" dirty="0">
                <a:solidFill>
                  <a:srgbClr val="FFFF00"/>
                </a:solidFill>
              </a:rPr>
              <a:t>и</a:t>
            </a:r>
            <a:r>
              <a:rPr lang="uk-UA" sz="2800" b="1" dirty="0"/>
              <a:t>) писати в ненаголошеному складі, треба </a:t>
            </a:r>
            <a:r>
              <a:rPr lang="uk-UA" sz="2800" b="1" dirty="0">
                <a:solidFill>
                  <a:srgbClr val="FFFF00"/>
                </a:solidFill>
              </a:rPr>
              <a:t>змінити</a:t>
            </a:r>
            <a:r>
              <a:rPr lang="uk-UA" sz="2800" b="1" dirty="0"/>
              <a:t> слово так, щоб </a:t>
            </a:r>
            <a:r>
              <a:rPr lang="uk-UA" sz="2800" b="1" dirty="0">
                <a:solidFill>
                  <a:srgbClr val="FFFF00"/>
                </a:solidFill>
              </a:rPr>
              <a:t>ненаголошений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звук</a:t>
            </a:r>
            <a:r>
              <a:rPr lang="uk-UA" sz="2800" b="1" dirty="0"/>
              <a:t> став </a:t>
            </a:r>
            <a:r>
              <a:rPr lang="uk-UA" sz="2800" b="1" dirty="0">
                <a:solidFill>
                  <a:srgbClr val="FFFF00"/>
                </a:solidFill>
              </a:rPr>
              <a:t>наголошеним</a:t>
            </a:r>
            <a:r>
              <a:rPr lang="uk-UA" sz="2800" b="1" dirty="0"/>
              <a:t>. Наприклад: </a:t>
            </a:r>
            <a:r>
              <a:rPr lang="uk-UA" sz="2800" b="1" i="1" dirty="0"/>
              <a:t>с</a:t>
            </a:r>
            <a:r>
              <a:rPr lang="uk-UA" sz="2800" b="1" i="1" dirty="0">
                <a:solidFill>
                  <a:srgbClr val="FFFF00"/>
                </a:solidFill>
              </a:rPr>
              <a:t>е</a:t>
            </a:r>
            <a:r>
              <a:rPr lang="uk-UA" sz="2800" b="1" i="1" dirty="0"/>
              <a:t>ло — с</a:t>
            </a:r>
            <a:r>
              <a:rPr lang="uk-UA" sz="2800" b="1" i="1" dirty="0">
                <a:solidFill>
                  <a:srgbClr val="FFFF00"/>
                </a:solidFill>
              </a:rPr>
              <a:t>е</a:t>
            </a:r>
            <a:r>
              <a:rPr lang="uk-UA" sz="2800" b="1" i="1" dirty="0"/>
              <a:t>ла. </a:t>
            </a:r>
            <a:r>
              <a:rPr lang="uk-UA" sz="2800" b="1" dirty="0"/>
              <a:t>Слово, яке допомагає перевірити написання букви, називається </a:t>
            </a:r>
            <a:r>
              <a:rPr lang="uk-UA" sz="2800" b="1" dirty="0">
                <a:solidFill>
                  <a:srgbClr val="FFFF00"/>
                </a:solidFill>
              </a:rPr>
              <a:t>перевірним</a:t>
            </a:r>
            <a:r>
              <a:rPr lang="uk-UA" sz="2800" b="1" dirty="0"/>
              <a:t>. Наприклад: слово </a:t>
            </a:r>
            <a:r>
              <a:rPr lang="uk-UA" sz="2800" b="1" i="1" dirty="0"/>
              <a:t>с</a:t>
            </a:r>
            <a:r>
              <a:rPr lang="uk-UA" sz="2800" b="1" i="1" dirty="0">
                <a:solidFill>
                  <a:srgbClr val="FFFF00"/>
                </a:solidFill>
              </a:rPr>
              <a:t>е</a:t>
            </a:r>
            <a:r>
              <a:rPr lang="uk-UA" sz="2800" b="1" i="1" dirty="0"/>
              <a:t>ла</a:t>
            </a:r>
            <a:r>
              <a:rPr lang="uk-UA" sz="2800" b="1" dirty="0"/>
              <a:t> є перевірним для слова </a:t>
            </a:r>
            <a:r>
              <a:rPr lang="uk-UA" sz="2800" b="1" i="1" dirty="0"/>
              <a:t>с</a:t>
            </a:r>
            <a:r>
              <a:rPr lang="uk-UA" sz="2800" b="1" i="1" dirty="0">
                <a:solidFill>
                  <a:srgbClr val="FFFF00"/>
                </a:solidFill>
              </a:rPr>
              <a:t>е</a:t>
            </a:r>
            <a:r>
              <a:rPr lang="uk-UA" sz="2800" b="1" i="1" dirty="0"/>
              <a:t>ло</a:t>
            </a:r>
            <a:r>
              <a:rPr lang="uk-UA" sz="2800" b="1" dirty="0"/>
              <a:t>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521" y="1269554"/>
            <a:ext cx="2614230" cy="4304494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2387090">
            <a:off x="9853144" y="2796055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2387090">
            <a:off x="9061055" y="2787411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2387090">
            <a:off x="5388648" y="4083556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2387090">
            <a:off x="10285191" y="4107381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5443958" y="2095718"/>
            <a:ext cx="5361087" cy="5849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Зразок: </a:t>
            </a:r>
            <a:r>
              <a:rPr lang="uk-UA" sz="3200" b="1" i="1" dirty="0">
                <a:solidFill>
                  <a:srgbClr val="002060"/>
                </a:solidFill>
              </a:rPr>
              <a:t>р</a:t>
            </a:r>
            <a:r>
              <a:rPr lang="uk-UA" sz="3200" b="1" i="1" dirty="0">
                <a:solidFill>
                  <a:srgbClr val="FF0000"/>
                </a:solidFill>
              </a:rPr>
              <a:t>е</a:t>
            </a:r>
            <a:r>
              <a:rPr lang="uk-UA" sz="3200" b="1" i="1" dirty="0">
                <a:solidFill>
                  <a:srgbClr val="002060"/>
                </a:solidFill>
              </a:rPr>
              <a:t>бро – р</a:t>
            </a:r>
            <a:r>
              <a:rPr lang="uk-UA" sz="3200" b="1" i="1" dirty="0">
                <a:solidFill>
                  <a:srgbClr val="FF0000"/>
                </a:solidFill>
              </a:rPr>
              <a:t>е</a:t>
            </a:r>
            <a:r>
              <a:rPr lang="uk-UA" sz="3200" b="1" i="1" dirty="0">
                <a:solidFill>
                  <a:srgbClr val="002060"/>
                </a:solidFill>
              </a:rPr>
              <a:t>бра.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1356" y="2901735"/>
            <a:ext cx="1767645" cy="20625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err="1"/>
              <a:t>ст</a:t>
            </a:r>
            <a:r>
              <a:rPr lang="uk-UA" sz="3200" b="1" dirty="0"/>
              <a:t>…</a:t>
            </a:r>
            <a:r>
              <a:rPr lang="uk-UA" sz="3200" b="1" dirty="0" err="1"/>
              <a:t>пи</a:t>
            </a:r>
            <a:r>
              <a:rPr lang="uk-UA" sz="3200" b="1" dirty="0"/>
              <a:t> —                с…</a:t>
            </a:r>
            <a:r>
              <a:rPr lang="uk-UA" sz="3200" b="1" dirty="0" err="1"/>
              <a:t>ни</a:t>
            </a:r>
            <a:r>
              <a:rPr lang="uk-UA" sz="3200" b="1" dirty="0"/>
              <a:t> —</a:t>
            </a:r>
          </a:p>
          <a:p>
            <a:r>
              <a:rPr lang="uk-UA" sz="3200" b="1" dirty="0"/>
              <a:t>б…</a:t>
            </a:r>
            <a:r>
              <a:rPr lang="uk-UA" sz="3200" b="1" dirty="0" err="1"/>
              <a:t>нти</a:t>
            </a:r>
            <a:r>
              <a:rPr lang="uk-UA" sz="3200" b="1" dirty="0"/>
              <a:t> —</a:t>
            </a:r>
          </a:p>
          <a:p>
            <a:r>
              <a:rPr lang="uk-UA" sz="3200" b="1" dirty="0"/>
              <a:t>л…</a:t>
            </a:r>
            <a:r>
              <a:rPr lang="uk-UA" sz="3200" b="1" dirty="0" err="1"/>
              <a:t>сти</a:t>
            </a:r>
            <a:r>
              <a:rPr lang="uk-UA" sz="3200" b="1" dirty="0"/>
              <a:t> —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9270" y="3877102"/>
            <a:ext cx="16615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числа</a:t>
            </a:r>
            <a:endParaRPr lang="uk-UA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59269" y="3374335"/>
            <a:ext cx="16615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межі</a:t>
            </a:r>
            <a:endParaRPr lang="uk-UA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761583" y="2840340"/>
            <a:ext cx="16615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верби</a:t>
            </a:r>
            <a:endParaRPr lang="uk-UA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543764" y="2333883"/>
            <a:ext cx="3045567" cy="3311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7456" y="494644"/>
            <a:ext cx="10238548" cy="1006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200" b="1" dirty="0">
                <a:solidFill>
                  <a:schemeClr val="bg1"/>
                </a:solidFill>
              </a:rPr>
              <a:t>Ґаджикові вставити в слова пропущені букви е або </a:t>
            </a:r>
            <a:r>
              <a:rPr lang="uk-UA" sz="3200" b="1" dirty="0" smtClean="0">
                <a:solidFill>
                  <a:schemeClr val="bg1"/>
                </a:solidFill>
              </a:rPr>
              <a:t>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0422" y="2827327"/>
            <a:ext cx="1791161" cy="20625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в…</a:t>
            </a:r>
            <a:r>
              <a:rPr lang="uk-UA" sz="3200" b="1" dirty="0" err="1"/>
              <a:t>рба</a:t>
            </a:r>
            <a:r>
              <a:rPr lang="uk-UA" sz="3200" b="1" dirty="0"/>
              <a:t> —                   м…</a:t>
            </a:r>
            <a:r>
              <a:rPr lang="uk-UA" sz="3200" b="1" dirty="0" err="1"/>
              <a:t>жа</a:t>
            </a:r>
            <a:r>
              <a:rPr lang="uk-UA" sz="3200" b="1" dirty="0"/>
              <a:t> — </a:t>
            </a:r>
          </a:p>
          <a:p>
            <a:r>
              <a:rPr lang="uk-UA" sz="3200" b="1" dirty="0"/>
              <a:t>ч…</a:t>
            </a:r>
            <a:r>
              <a:rPr lang="uk-UA" sz="3200" b="1" dirty="0" err="1"/>
              <a:t>сло</a:t>
            </a:r>
            <a:r>
              <a:rPr lang="uk-UA" sz="3200" b="1" dirty="0"/>
              <a:t> — </a:t>
            </a:r>
          </a:p>
          <a:p>
            <a:r>
              <a:rPr lang="uk-UA" sz="3200" b="1" dirty="0" err="1"/>
              <a:t>пл</a:t>
            </a:r>
            <a:r>
              <a:rPr lang="uk-UA" sz="3200" b="1" dirty="0"/>
              <a:t>…та —    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2387090">
            <a:off x="8561419" y="2125213"/>
            <a:ext cx="45689" cy="8570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rgbClr val="295FFF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2387090">
            <a:off x="6291217" y="3439763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172104" y="2724858"/>
            <a:ext cx="47537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7010" y="3232076"/>
            <a:ext cx="619897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2387090">
            <a:off x="6172592" y="2846029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rgbClr val="295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1236" y="3739294"/>
            <a:ext cx="63710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3269" y="4197106"/>
            <a:ext cx="707613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7926549" y="2784481"/>
            <a:ext cx="47537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02223" y="3289488"/>
            <a:ext cx="63710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55736" y="3781047"/>
            <a:ext cx="63710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55609" y="4256730"/>
            <a:ext cx="63710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89001" y="2849298"/>
            <a:ext cx="14235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степ</a:t>
            </a:r>
            <a:endParaRPr lang="uk-UA" sz="3200" b="1" dirty="0"/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26871" y="1501256"/>
            <a:ext cx="8726381" cy="6182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Добери </a:t>
            </a:r>
            <a:r>
              <a:rPr lang="uk-UA" sz="2400" b="1" dirty="0">
                <a:solidFill>
                  <a:srgbClr val="002060"/>
                </a:solidFill>
              </a:rPr>
              <a:t>перевірні слова. Запиши їх за зразком.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59268" y="4444774"/>
            <a:ext cx="166158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плити   </a:t>
            </a:r>
            <a:endParaRPr lang="uk-UA" sz="3200" b="1" dirty="0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2387090">
            <a:off x="6251675" y="3916257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2387090">
            <a:off x="6370301" y="4559501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81519" y="3861537"/>
            <a:ext cx="14235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бинт</a:t>
            </a:r>
            <a:endParaRPr lang="uk-UA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9381520" y="3336230"/>
            <a:ext cx="14235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син</a:t>
            </a:r>
            <a:endParaRPr lang="uk-UA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381518" y="4381589"/>
            <a:ext cx="14235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лист   </a:t>
            </a:r>
            <a:endParaRPr lang="uk-UA" sz="3200" b="1" dirty="0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2387090">
            <a:off x="5073573" y="3351799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2387090">
            <a:off x="5100617" y="2850156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rgbClr val="295FFF"/>
              </a:solidFill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2387090">
            <a:off x="5061075" y="3885688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2387090">
            <a:off x="5024732" y="4361376"/>
            <a:ext cx="45689" cy="8570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  <p:bldP spid="21" grpId="0"/>
      <p:bldP spid="28" grpId="0"/>
      <p:bldP spid="33" grpId="0"/>
      <p:bldP spid="34" grpId="0"/>
      <p:bldP spid="35" grpId="0"/>
      <p:bldP spid="36" grpId="0"/>
      <p:bldP spid="20" grpId="0" animBg="1"/>
      <p:bldP spid="2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536693" y="2094633"/>
            <a:ext cx="7415164" cy="2800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/>
              <a:t>1. Ж..</a:t>
            </a:r>
            <a:r>
              <a:rPr lang="uk-UA" sz="4400" b="1" dirty="0" err="1"/>
              <a:t>ття</a:t>
            </a:r>
            <a:r>
              <a:rPr lang="uk-UA" sz="4400" b="1" dirty="0"/>
              <a:t> без </a:t>
            </a:r>
            <a:r>
              <a:rPr lang="uk-UA" sz="4400" b="1" dirty="0" err="1"/>
              <a:t>кн</a:t>
            </a:r>
            <a:r>
              <a:rPr lang="uk-UA" sz="4400" b="1" dirty="0"/>
              <a:t>..</a:t>
            </a:r>
            <a:r>
              <a:rPr lang="uk-UA" sz="4400" b="1" dirty="0" err="1"/>
              <a:t>жок</a:t>
            </a:r>
            <a:r>
              <a:rPr lang="uk-UA" sz="4400" b="1" dirty="0"/>
              <a:t>, як в..</a:t>
            </a:r>
            <a:r>
              <a:rPr lang="uk-UA" sz="4400" b="1" dirty="0" err="1"/>
              <a:t>сна</a:t>
            </a:r>
            <a:r>
              <a:rPr lang="uk-UA" sz="4400" b="1" dirty="0"/>
              <a:t> без квітів. 2. Золото добувають із </a:t>
            </a:r>
            <a:r>
              <a:rPr lang="uk-UA" sz="4400" b="1" dirty="0" err="1"/>
              <a:t>з..млі</a:t>
            </a:r>
            <a:r>
              <a:rPr lang="uk-UA" sz="4400" b="1" dirty="0"/>
              <a:t>, а знання — із </a:t>
            </a:r>
            <a:r>
              <a:rPr lang="uk-UA" sz="4400" b="1" dirty="0" err="1"/>
              <a:t>кн</a:t>
            </a:r>
            <a:r>
              <a:rPr lang="uk-UA" sz="4400" b="1" dirty="0"/>
              <a:t>..</a:t>
            </a:r>
            <a:r>
              <a:rPr lang="uk-UA" sz="4400" b="1" dirty="0" err="1"/>
              <a:t>жок</a:t>
            </a:r>
            <a:r>
              <a:rPr lang="uk-UA" sz="4400" b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94644"/>
            <a:ext cx="10297144" cy="8442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прислів'я. Поясни, як їх розумієш.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7935" y="2013967"/>
            <a:ext cx="60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2231" y="1989634"/>
            <a:ext cx="60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9823" y="2590031"/>
            <a:ext cx="60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0143" y="3233759"/>
            <a:ext cx="60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91789" y="4003200"/>
            <a:ext cx="60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5227" y="1415005"/>
            <a:ext cx="9929467" cy="5746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Спиши </a:t>
            </a:r>
            <a:r>
              <a:rPr lang="uk-UA" sz="2400" b="1" dirty="0">
                <a:solidFill>
                  <a:srgbClr val="002060"/>
                </a:solidFill>
              </a:rPr>
              <a:t>речення. Встав пропущені букви, добираючи перевірні слова.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5365" y="5147619"/>
            <a:ext cx="4366033" cy="7538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Дайте </a:t>
            </a:r>
            <a:r>
              <a:rPr lang="uk-UA" sz="2400" b="1" dirty="0">
                <a:solidFill>
                  <a:srgbClr val="002060"/>
                </a:solidFill>
              </a:rPr>
              <a:t>відповідь на запитання.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3919" y="4940209"/>
            <a:ext cx="655272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Львів називають книжковою столицею України.  Як думаєш, чому? </a:t>
            </a:r>
          </a:p>
        </p:txBody>
      </p:sp>
      <p:pic>
        <p:nvPicPr>
          <p:cNvPr id="1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2109757"/>
            <a:ext cx="2088232" cy="285822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467" y="477466"/>
            <a:ext cx="10197118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1631" y="1750958"/>
            <a:ext cx="874041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Львів називають книжковою столицею України. Адже в ньому дуже багато книгарень і бібліотек. </a:t>
            </a:r>
          </a:p>
          <a:p>
            <a:pPr algn="just"/>
            <a:r>
              <a:rPr lang="uk-UA" sz="3200" b="1" dirty="0"/>
              <a:t>      Є у місті чимало видавництв, де створюють книжки для дорослих і дітей. А ще у Львові часто проходять книжкові виставки, ярмарки.  </a:t>
            </a:r>
            <a:endParaRPr lang="uk-UA" sz="3200" b="1" dirty="0">
              <a:solidFill>
                <a:srgbClr val="295FFF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619424" y="2237072"/>
            <a:ext cx="2132792" cy="299292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15467" y="1191831"/>
            <a:ext cx="10244412" cy="5097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Чи </a:t>
            </a:r>
            <a:r>
              <a:rPr lang="uk-UA" sz="2400" b="1" dirty="0">
                <a:solidFill>
                  <a:srgbClr val="002060"/>
                </a:solidFill>
              </a:rPr>
              <a:t>є в ньому щось таке, чого ви не назвали, відповідаючи на запитання? 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9424" y="5004453"/>
            <a:ext cx="3528391" cy="864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Поміркуйте, чим </a:t>
            </a:r>
            <a:r>
              <a:rPr lang="uk-UA" sz="2000" b="1" dirty="0">
                <a:solidFill>
                  <a:srgbClr val="002060"/>
                </a:solidFill>
              </a:rPr>
              <a:t>бібліотека відрізняється від книгарні. </a:t>
            </a:r>
          </a:p>
        </p:txBody>
      </p:sp>
      <p:pic>
        <p:nvPicPr>
          <p:cNvPr id="25" name="Picture 2" descr="ШКОЛЬНАЯ БИБЛИОТЕКА: сегодня и завтра: От Года культуры – к Году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04" y="4702722"/>
            <a:ext cx="3194211" cy="208084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нижковий магазин Київ - Книжковий Клуб. Клуб Сімейного Дозвілля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84" y="4692170"/>
            <a:ext cx="3095448" cy="198561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11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663" y="3227844"/>
            <a:ext cx="3155323" cy="315532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1 УКР МОВА\1 Пономарьова\1 Звуки алфавіт склади\№009-Правильно записую слова з ненаголошеними звуками\2025-09-12_192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9" y="1485578"/>
            <a:ext cx="10172077" cy="158417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9872" y="1480837"/>
            <a:ext cx="6422927" cy="34586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0070C0"/>
                </a:solidFill>
              </a:rPr>
              <a:t>Що нового ми дізналися </a:t>
            </a:r>
            <a:r>
              <a:rPr lang="uk-UA" sz="2800" b="1" dirty="0" smtClean="0">
                <a:solidFill>
                  <a:srgbClr val="0070C0"/>
                </a:solidFill>
              </a:rPr>
              <a:t>на </a:t>
            </a:r>
            <a:r>
              <a:rPr lang="uk-UA" sz="2800" b="1" dirty="0">
                <a:solidFill>
                  <a:srgbClr val="0070C0"/>
                </a:solidFill>
              </a:rPr>
              <a:t>уроці про </a:t>
            </a:r>
            <a:r>
              <a:rPr lang="uk-UA" sz="2800" b="1" dirty="0" smtClean="0">
                <a:solidFill>
                  <a:srgbClr val="0070C0"/>
                </a:solidFill>
              </a:rPr>
              <a:t>Львів?</a:t>
            </a:r>
            <a:endParaRPr lang="uk-UA" sz="28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Чому </a:t>
            </a:r>
            <a:r>
              <a:rPr lang="ru-RU" sz="2800" b="1" dirty="0" err="1">
                <a:solidFill>
                  <a:srgbClr val="0070C0"/>
                </a:solidFill>
              </a:rPr>
              <a:t>Львів</a:t>
            </a:r>
            <a:r>
              <a:rPr lang="ru-RU" sz="2800" b="1" dirty="0">
                <a:solidFill>
                  <a:srgbClr val="0070C0"/>
                </a:solidFill>
              </a:rPr>
              <a:t> називають </a:t>
            </a:r>
            <a:r>
              <a:rPr lang="ru-RU" sz="2800" b="1" dirty="0" err="1">
                <a:solidFill>
                  <a:srgbClr val="0070C0"/>
                </a:solidFill>
              </a:rPr>
              <a:t>книжковою</a:t>
            </a:r>
            <a:r>
              <a:rPr lang="ru-RU" sz="2800" b="1" dirty="0">
                <a:solidFill>
                  <a:srgbClr val="0070C0"/>
                </a:solidFill>
              </a:rPr>
              <a:t> столицею України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Назви </a:t>
            </a:r>
            <a:r>
              <a:rPr lang="uk-UA" sz="2800" b="1" dirty="0">
                <a:solidFill>
                  <a:srgbClr val="0070C0"/>
                </a:solidFill>
              </a:rPr>
              <a:t>слова з ненаголошеними звуками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uk-UA" sz="2800" b="1" dirty="0">
                <a:solidFill>
                  <a:srgbClr val="0070C0"/>
                </a:solidFill>
              </a:rPr>
              <a:t>е</a:t>
            </a:r>
            <a:r>
              <a:rPr lang="en-US" sz="2800" b="1" dirty="0">
                <a:solidFill>
                  <a:srgbClr val="0070C0"/>
                </a:solidFill>
              </a:rPr>
              <a:t>]</a:t>
            </a:r>
            <a:r>
              <a:rPr lang="uk-UA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uk-UA" sz="2800" b="1" dirty="0">
                <a:solidFill>
                  <a:srgbClr val="0070C0"/>
                </a:solidFill>
              </a:rPr>
              <a:t>и</a:t>
            </a:r>
            <a:r>
              <a:rPr lang="en-US" sz="2800" b="1" dirty="0">
                <a:solidFill>
                  <a:srgbClr val="0070C0"/>
                </a:solidFill>
              </a:rPr>
              <a:t>]</a:t>
            </a:r>
            <a:r>
              <a:rPr lang="uk-UA" sz="2800" b="1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70C0"/>
                </a:solidFill>
              </a:rPr>
              <a:t>Яке </a:t>
            </a:r>
            <a:r>
              <a:rPr lang="ru-RU" sz="2800" b="1" dirty="0">
                <a:solidFill>
                  <a:srgbClr val="0070C0"/>
                </a:solidFill>
              </a:rPr>
              <a:t>завдання було найцікавішим?</a:t>
            </a:r>
          </a:p>
        </p:txBody>
      </p:sp>
      <p:pic>
        <p:nvPicPr>
          <p:cNvPr id="10242" name="Picture 2" descr="ᐈ Форум видавців 2020 у Львові: як пройде Львівський книжковий ярмарок  цього ро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98" y="1480837"/>
            <a:ext cx="4092935" cy="352839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8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245" y="502479"/>
            <a:ext cx="9929269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9712" y="4041525"/>
            <a:ext cx="2208884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57" y="1348186"/>
            <a:ext cx="5049637" cy="50540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69281" y="4221097"/>
            <a:ext cx="2890685" cy="1464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Вибери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допомогла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копилку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4605" y="3296218"/>
            <a:ext cx="1880475" cy="5790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46571" y="4073161"/>
            <a:ext cx="2637993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4624" y="1724502"/>
            <a:ext cx="2065066" cy="57901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Увага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98522" y="2625079"/>
            <a:ext cx="2919474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075931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1672" y="1773585"/>
            <a:ext cx="6296080" cy="22820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/>
              <a:t>Відпочинок</a:t>
            </a:r>
            <a:r>
              <a:rPr lang="ru-RU" sz="3200" dirty="0"/>
              <a:t> наш </a:t>
            </a:r>
            <a:r>
              <a:rPr lang="ru-RU" sz="3200" dirty="0" err="1"/>
              <a:t>кінчається</a:t>
            </a:r>
            <a:r>
              <a:rPr lang="ru-RU" sz="3200" dirty="0"/>
              <a:t>, </a:t>
            </a:r>
            <a:endParaRPr lang="ru-RU" sz="3200" dirty="0" smtClean="0"/>
          </a:p>
          <a:p>
            <a:pPr algn="ctr"/>
            <a:r>
              <a:rPr lang="ru-RU" sz="3200" dirty="0" smtClean="0"/>
              <a:t>А </a:t>
            </a:r>
            <a:r>
              <a:rPr lang="ru-RU" sz="3200" dirty="0"/>
              <a:t>робота </a:t>
            </a:r>
            <a:r>
              <a:rPr lang="ru-RU" sz="3200" dirty="0" err="1"/>
              <a:t>починається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 err="1"/>
              <a:t>Старанно</a:t>
            </a:r>
            <a:r>
              <a:rPr lang="ru-RU" sz="3200" dirty="0"/>
              <a:t> </a:t>
            </a:r>
            <a:r>
              <a:rPr lang="ru-RU" sz="3200" dirty="0" err="1"/>
              <a:t>будемо</a:t>
            </a:r>
            <a:r>
              <a:rPr lang="ru-RU" sz="3200" dirty="0"/>
              <a:t> ми </a:t>
            </a:r>
            <a:r>
              <a:rPr lang="ru-RU" sz="3200" dirty="0" err="1"/>
              <a:t>працювати</a:t>
            </a:r>
            <a:r>
              <a:rPr lang="ru-RU" sz="3200" dirty="0" smtClean="0"/>
              <a:t>, </a:t>
            </a:r>
            <a:r>
              <a:rPr lang="ru-RU" sz="3200" dirty="0" err="1" smtClean="0"/>
              <a:t>Читати</a:t>
            </a:r>
            <a:r>
              <a:rPr lang="ru-RU" sz="3200" dirty="0"/>
              <a:t>, </a:t>
            </a:r>
            <a:r>
              <a:rPr lang="ru-RU" sz="3200" dirty="0" err="1"/>
              <a:t>писати</a:t>
            </a:r>
            <a:r>
              <a:rPr lang="ru-RU" sz="3200" dirty="0"/>
              <a:t> та </a:t>
            </a:r>
            <a:r>
              <a:rPr lang="ru-RU" sz="3200" dirty="0" err="1"/>
              <a:t>відповідати</a:t>
            </a:r>
            <a:r>
              <a:rPr lang="ru-RU" sz="32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244" y="502479"/>
            <a:ext cx="10152149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9712" y="4041525"/>
            <a:ext cx="2208884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57" y="1348186"/>
            <a:ext cx="5049637" cy="50540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9263" y="4244498"/>
            <a:ext cx="2890685" cy="18051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Поміркуй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допоможе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скарбничку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r>
              <a:rPr lang="ru-RU" sz="2000" b="1" dirty="0" smtClean="0">
                <a:solidFill>
                  <a:srgbClr val="0070C0"/>
                </a:solidFill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4605" y="3296218"/>
            <a:ext cx="1880475" cy="5790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615626" y="4341404"/>
            <a:ext cx="2637993" cy="57901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0812" y="1413519"/>
            <a:ext cx="2065066" cy="57901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Увага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98522" y="2625079"/>
            <a:ext cx="2919474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74839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" grpId="0" animBg="1"/>
      <p:bldP spid="12" grpId="0" animBg="1"/>
      <p:bldP spid="22" grpId="0" animBg="1"/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smtClean="0">
                <a:solidFill>
                  <a:schemeClr val="bg1"/>
                </a:solidFill>
              </a:rPr>
              <a:t> </a:t>
            </a:r>
            <a:r>
              <a:rPr lang="uk-UA" sz="2400" b="1" smtClean="0">
                <a:solidFill>
                  <a:schemeClr val="bg1"/>
                </a:solidFill>
              </a:rPr>
              <a:t>15</a:t>
            </a:r>
            <a:r>
              <a:rPr lang="uk-UA" sz="2800" b="1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18" name="Picture 2" descr="D:\3 клас\01 УКР МОВА\1 Пономарьова\1 Звуки алфавіт склади\008- Слова з ненаголош звуками [е], [и]\2025-09-12_164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94" y="1341562"/>
            <a:ext cx="8246315" cy="280831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062057" y="3876603"/>
            <a:ext cx="6480720" cy="675995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Прочитай речення зі вставленими висловами</a:t>
            </a:r>
            <a:r>
              <a:rPr lang="uk-UA" sz="24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0900" y="4581922"/>
            <a:ext cx="636557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З </a:t>
            </a:r>
            <a:r>
              <a:rPr lang="uk-UA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висоти пташиного польоту –</a:t>
            </a:r>
            <a:r>
              <a:rPr lang="uk-UA" sz="3200" b="1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cs typeface="Times New Roman" panose="02020603050405020304" pitchFamily="18" charset="0"/>
              </a:rPr>
              <a:t>з </a:t>
            </a:r>
            <a:r>
              <a:rPr lang="uk-UA" sz="3200" b="1" dirty="0">
                <a:cs typeface="Times New Roman" panose="02020603050405020304" pitchFamily="18" charset="0"/>
              </a:rPr>
              <a:t>великої висоти.</a:t>
            </a:r>
          </a:p>
          <a:p>
            <a:r>
              <a:rPr lang="uk-UA" sz="32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Як </a:t>
            </a:r>
            <a:r>
              <a:rPr lang="uk-UA" sz="3200" b="1" dirty="0">
                <a:solidFill>
                  <a:srgbClr val="FFFF00"/>
                </a:solidFill>
                <a:cs typeface="Times New Roman" panose="02020603050405020304" pitchFamily="18" charset="0"/>
              </a:rPr>
              <a:t>на долоні – </a:t>
            </a:r>
            <a:r>
              <a:rPr lang="uk-UA" sz="3200" b="1" dirty="0" smtClean="0">
                <a:cs typeface="Times New Roman" panose="02020603050405020304" pitchFamily="18" charset="0"/>
              </a:rPr>
              <a:t>дуже </a:t>
            </a:r>
            <a:r>
              <a:rPr lang="uk-UA" sz="3200" b="1" dirty="0">
                <a:cs typeface="Times New Roman" panose="02020603050405020304" pitchFamily="18" charset="0"/>
              </a:rPr>
              <a:t>добре видно.</a:t>
            </a: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07" y="3377945"/>
            <a:ext cx="3024337" cy="302433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308" y="477465"/>
            <a:ext cx="10116698" cy="76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849308" y="1312612"/>
            <a:ext cx="3650930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Чим відрізняється звук від букви?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49308" y="2516740"/>
            <a:ext cx="5889314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Скільки букв в українській абетці?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9308" y="3222172"/>
            <a:ext cx="4849962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На які дві групи ділять звуки за способом вимови?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71176" y="1312612"/>
            <a:ext cx="5285896" cy="1109070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Звук ми вимовляємо і чуємо. Букву читаємо і бачимо.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29116" y="2493690"/>
            <a:ext cx="175958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  <a:ea typeface="Times New Roman" pitchFamily="18" charset="0"/>
              </a:rPr>
              <a:t>33 букви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86224" y="3231655"/>
            <a:ext cx="4342542" cy="6153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і приголосні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47581" y="4418542"/>
            <a:ext cx="4849962" cy="1602822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Чим </a:t>
            </a:r>
            <a:r>
              <a:rPr lang="uk-UA" sz="2900" b="1" dirty="0" smtClean="0">
                <a:solidFill>
                  <a:schemeClr val="bg1"/>
                </a:solidFill>
              </a:rPr>
              <a:t>відрізняються </a:t>
            </a:r>
            <a:r>
              <a:rPr lang="uk-UA" sz="2900" b="1" dirty="0">
                <a:solidFill>
                  <a:schemeClr val="bg1"/>
                </a:solidFill>
              </a:rPr>
              <a:t>вимови голосних і приголосних звуків?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771175" y="4171666"/>
            <a:ext cx="5649447" cy="2096574"/>
          </a:xfrm>
          <a:prstGeom prst="round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2900" b="1" dirty="0">
                <a:solidFill>
                  <a:schemeClr val="bg1"/>
                </a:solidFill>
              </a:rPr>
              <a:t>Голосні звуки творяться за допомогою голосу, а приголосні за допомогою голосу і шуму або тільки шуму</a:t>
            </a:r>
          </a:p>
        </p:txBody>
      </p:sp>
    </p:spTree>
    <p:extLst>
      <p:ext uri="{BB962C8B-B14F-4D97-AF65-F5344CB8AC3E}">
        <p14:creationId xmlns:p14="http://schemas.microsoft.com/office/powerpoint/2010/main" val="1133427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3789834"/>
            <a:ext cx="3573868" cy="23810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793555" y="1258329"/>
            <a:ext cx="5298476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Скільки голосних звуків  в українській мові? Назви їх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6132" y="2421682"/>
            <a:ext cx="5333322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Скільки букв для позначення цих звуків? Назви їх</a:t>
            </a:r>
            <a:endParaRPr lang="uk-UA" sz="28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23008" y="4797946"/>
            <a:ext cx="5785024" cy="1551744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Яку пропущену букву напишеш в словах: </a:t>
            </a:r>
            <a:r>
              <a:rPr lang="uk-UA" sz="2800" b="1" dirty="0" err="1" smtClean="0">
                <a:solidFill>
                  <a:schemeClr val="bg1"/>
                </a:solidFill>
                <a:ea typeface="Times New Roman" pitchFamily="18" charset="0"/>
              </a:rPr>
              <a:t>в_сн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а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  <a:ea typeface="Times New Roman" pitchFamily="18" charset="0"/>
              </a:rPr>
              <a:t>з_м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а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  <a:ea typeface="Times New Roman" pitchFamily="18" charset="0"/>
              </a:rPr>
              <a:t>ч_сл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о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, </a:t>
            </a:r>
            <a:r>
              <a:rPr lang="uk-UA" sz="2800" b="1" dirty="0" err="1" smtClean="0">
                <a:solidFill>
                  <a:schemeClr val="bg1"/>
                </a:solidFill>
                <a:ea typeface="Times New Roman" pitchFamily="18" charset="0"/>
              </a:rPr>
              <a:t>в_рб</a:t>
            </a:r>
            <a:r>
              <a:rPr lang="uk-UA" sz="2800" b="1" dirty="0" err="1" smtClean="0">
                <a:solidFill>
                  <a:srgbClr val="FFFF00"/>
                </a:solidFill>
                <a:ea typeface="Times New Roman" pitchFamily="18" charset="0"/>
              </a:rPr>
              <a:t>а</a:t>
            </a: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?</a:t>
            </a:r>
          </a:p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</a:rPr>
              <a:t>Пропущені наголошені чи ні?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36047" y="1496692"/>
            <a:ext cx="2376264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6: а у о е и і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236047" y="2573984"/>
            <a:ext cx="4005987" cy="598292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10: а я у ю е є и і ї о</a:t>
            </a:r>
            <a:endParaRPr lang="uk-UA" sz="28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3008" y="3573810"/>
            <a:ext cx="3127085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Якими бувають голосні звуки?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291831" y="3600848"/>
            <a:ext cx="2741813" cy="107501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</a:rPr>
              <a:t> наголошені й ненаголошені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49308" y="477466"/>
            <a:ext cx="1011669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Мікрофон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781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5927" y="1402139"/>
            <a:ext cx="6020566" cy="224676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Сьогодні на уроці ми продовжимо подорожувати Львовом.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 Також продовжимо вчитися записувати  слова з ненаголошеними звуками </a:t>
            </a:r>
            <a:r>
              <a:rPr lang="en-US" sz="2800" b="1" dirty="0">
                <a:solidFill>
                  <a:srgbClr val="002060"/>
                </a:solidFill>
              </a:rPr>
              <a:t>[</a:t>
            </a:r>
            <a:r>
              <a:rPr lang="uk-UA" sz="2800" b="1" dirty="0">
                <a:solidFill>
                  <a:srgbClr val="002060"/>
                </a:solidFill>
              </a:rPr>
              <a:t>е</a:t>
            </a:r>
            <a:r>
              <a:rPr lang="en-US" sz="2800" b="1" dirty="0">
                <a:solidFill>
                  <a:srgbClr val="002060"/>
                </a:solidFill>
              </a:rPr>
              <a:t>]</a:t>
            </a:r>
            <a:r>
              <a:rPr lang="uk-UA" sz="2800" b="1" dirty="0">
                <a:solidFill>
                  <a:srgbClr val="002060"/>
                </a:solidFill>
              </a:rPr>
              <a:t>,</a:t>
            </a:r>
            <a:r>
              <a:rPr lang="en-US" sz="2800" b="1" dirty="0">
                <a:solidFill>
                  <a:srgbClr val="002060"/>
                </a:solidFill>
              </a:rPr>
              <a:t> [</a:t>
            </a:r>
            <a:r>
              <a:rPr lang="uk-UA" sz="2800" b="1" dirty="0">
                <a:solidFill>
                  <a:srgbClr val="002060"/>
                </a:solidFill>
              </a:rPr>
              <a:t>и</a:t>
            </a:r>
            <a:r>
              <a:rPr lang="en-US" sz="2800" b="1" dirty="0">
                <a:solidFill>
                  <a:srgbClr val="002060"/>
                </a:solidFill>
              </a:rPr>
              <a:t>]</a:t>
            </a:r>
            <a:r>
              <a:rPr lang="uk-UA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23099" y="1402139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Форум видавців у Львові відбудеться восени 2023 рок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04" y="3680534"/>
            <a:ext cx="4377705" cy="2917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44460" b="56561"/>
          <a:stretch/>
        </p:blipFill>
        <p:spPr>
          <a:xfrm>
            <a:off x="900000" y="1240237"/>
            <a:ext cx="10260000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432424" y="2021137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5163682" y="1314786"/>
            <a:ext cx="2168537" cy="132954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1" t="13482" r="7953" b="70685"/>
          <a:stretch/>
        </p:blipFill>
        <p:spPr>
          <a:xfrm>
            <a:off x="8350107" y="3213411"/>
            <a:ext cx="856692" cy="108610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t="63804" r="62676" b="20363"/>
          <a:stretch/>
        </p:blipFill>
        <p:spPr>
          <a:xfrm>
            <a:off x="5617985" y="4293545"/>
            <a:ext cx="563378" cy="108610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8" t="16990" r="12421" b="69121"/>
          <a:stretch/>
        </p:blipFill>
        <p:spPr>
          <a:xfrm>
            <a:off x="5266418" y="4399503"/>
            <a:ext cx="714896" cy="95272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t="32240" r="35046" b="54906"/>
          <a:stretch/>
        </p:blipFill>
        <p:spPr>
          <a:xfrm>
            <a:off x="1592370" y="3382732"/>
            <a:ext cx="768328" cy="881726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49186" r="78647" b="37960"/>
          <a:stretch/>
        </p:blipFill>
        <p:spPr>
          <a:xfrm>
            <a:off x="1858672" y="4402152"/>
            <a:ext cx="768328" cy="88172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1" t="16685" r="42116" b="70461"/>
          <a:stretch/>
        </p:blipFill>
        <p:spPr>
          <a:xfrm>
            <a:off x="8438471" y="3433985"/>
            <a:ext cx="768328" cy="88172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5" t="14038" r="55089" b="70129"/>
          <a:stretch/>
        </p:blipFill>
        <p:spPr>
          <a:xfrm>
            <a:off x="7061566" y="3261802"/>
            <a:ext cx="856692" cy="108610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5" t="14038" r="55089" b="70129"/>
          <a:stretch/>
        </p:blipFill>
        <p:spPr>
          <a:xfrm>
            <a:off x="8345622" y="4201977"/>
            <a:ext cx="856692" cy="1086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" t="82013" r="45494" b="4905"/>
          <a:stretch/>
        </p:blipFill>
        <p:spPr>
          <a:xfrm>
            <a:off x="1557484" y="5389045"/>
            <a:ext cx="2379342" cy="8973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2" t="50833" r="43722" b="36389"/>
          <a:stretch/>
        </p:blipFill>
        <p:spPr>
          <a:xfrm>
            <a:off x="8162359" y="5453567"/>
            <a:ext cx="2341625" cy="87650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8" t="83899" r="42592" b="2586"/>
          <a:stretch/>
        </p:blipFill>
        <p:spPr>
          <a:xfrm>
            <a:off x="4328275" y="3601521"/>
            <a:ext cx="946561" cy="92707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65574" r="53900" b="21572"/>
          <a:stretch/>
        </p:blipFill>
        <p:spPr>
          <a:xfrm>
            <a:off x="1837143" y="3456364"/>
            <a:ext cx="768328" cy="88172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1" t="16685" r="42116" b="70461"/>
          <a:stretch/>
        </p:blipFill>
        <p:spPr>
          <a:xfrm>
            <a:off x="10008026" y="3433985"/>
            <a:ext cx="768328" cy="881726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1" t="13482" r="7953" b="70685"/>
          <a:stretch/>
        </p:blipFill>
        <p:spPr>
          <a:xfrm>
            <a:off x="9919662" y="3227568"/>
            <a:ext cx="856692" cy="108610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1" t="13482" r="7953" b="70685"/>
          <a:stretch/>
        </p:blipFill>
        <p:spPr>
          <a:xfrm>
            <a:off x="1654782" y="4183595"/>
            <a:ext cx="856692" cy="1086101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49186" r="78647" b="37960"/>
          <a:stretch/>
        </p:blipFill>
        <p:spPr>
          <a:xfrm>
            <a:off x="2896967" y="4392446"/>
            <a:ext cx="768328" cy="88172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1" t="16685" r="42116" b="70461"/>
          <a:stretch/>
        </p:blipFill>
        <p:spPr>
          <a:xfrm>
            <a:off x="3122537" y="4387007"/>
            <a:ext cx="768328" cy="88172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1" t="16685" r="42116" b="70461"/>
          <a:stretch/>
        </p:blipFill>
        <p:spPr>
          <a:xfrm>
            <a:off x="3915303" y="4384941"/>
            <a:ext cx="768328" cy="88172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4" t="63862" r="17191" b="20027"/>
          <a:stretch/>
        </p:blipFill>
        <p:spPr>
          <a:xfrm>
            <a:off x="4174035" y="4284078"/>
            <a:ext cx="605569" cy="11051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31950" r="36218" b="49995"/>
          <a:stretch/>
        </p:blipFill>
        <p:spPr>
          <a:xfrm>
            <a:off x="5962191" y="3369839"/>
            <a:ext cx="723428" cy="1238538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31950" r="36218" b="49995"/>
          <a:stretch/>
        </p:blipFill>
        <p:spPr>
          <a:xfrm>
            <a:off x="7012109" y="4330106"/>
            <a:ext cx="723428" cy="123853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46661" y="5138484"/>
            <a:ext cx="3343251" cy="1372605"/>
            <a:chOff x="4149362" y="5137294"/>
            <a:chExt cx="3345429" cy="13722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30" r="46899" b="69235"/>
            <a:stretch/>
          </p:blipFill>
          <p:spPr>
            <a:xfrm>
              <a:off x="4149362" y="5137294"/>
              <a:ext cx="2575239" cy="1168298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5" t="14038" r="55089" b="70129"/>
            <a:stretch/>
          </p:blipFill>
          <p:spPr>
            <a:xfrm>
              <a:off x="6637541" y="5144483"/>
              <a:ext cx="857250" cy="1085850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6" t="31950" r="36218" b="49995"/>
            <a:stretch/>
          </p:blipFill>
          <p:spPr>
            <a:xfrm>
              <a:off x="6462188" y="5271330"/>
              <a:ext cx="723899" cy="1238251"/>
            </a:xfrm>
            <a:prstGeom prst="rect">
              <a:avLst/>
            </a:prstGeom>
          </p:spPr>
        </p:pic>
      </p:grp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7" t="65574" r="53900" b="21572"/>
          <a:stretch/>
        </p:blipFill>
        <p:spPr>
          <a:xfrm>
            <a:off x="2660081" y="3462830"/>
            <a:ext cx="768328" cy="8817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37879" r="78730" b="52647"/>
          <a:stretch/>
        </p:blipFill>
        <p:spPr>
          <a:xfrm>
            <a:off x="2961993" y="3779312"/>
            <a:ext cx="769521" cy="649855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37879" r="78730" b="52647"/>
          <a:stretch/>
        </p:blipFill>
        <p:spPr>
          <a:xfrm>
            <a:off x="3914110" y="3779079"/>
            <a:ext cx="769521" cy="649855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8" t="83899" r="42592" b="2586"/>
          <a:stretch/>
        </p:blipFill>
        <p:spPr>
          <a:xfrm>
            <a:off x="5567154" y="3597060"/>
            <a:ext cx="946561" cy="92707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31950" r="36218" b="49995"/>
          <a:stretch/>
        </p:blipFill>
        <p:spPr>
          <a:xfrm>
            <a:off x="6883086" y="3377030"/>
            <a:ext cx="723428" cy="1238538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t="63804" r="62676" b="20363"/>
          <a:stretch/>
        </p:blipFill>
        <p:spPr>
          <a:xfrm>
            <a:off x="6831998" y="4289102"/>
            <a:ext cx="563378" cy="1086101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31950" r="36218" b="49995"/>
          <a:stretch/>
        </p:blipFill>
        <p:spPr>
          <a:xfrm>
            <a:off x="8162359" y="4330106"/>
            <a:ext cx="723428" cy="1238538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31950" r="36218" b="49995"/>
          <a:stretch/>
        </p:blipFill>
        <p:spPr>
          <a:xfrm>
            <a:off x="9462020" y="4330105"/>
            <a:ext cx="723428" cy="1238538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37879" r="78730" b="52647"/>
          <a:stretch/>
        </p:blipFill>
        <p:spPr>
          <a:xfrm>
            <a:off x="9743507" y="4727108"/>
            <a:ext cx="769521" cy="649855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5017" y="1230554"/>
            <a:ext cx="2984464" cy="121787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букви, слова. Чи знаєш, що </a:t>
            </a:r>
            <a:r>
              <a:rPr lang="uk-UA" sz="2400" b="1" dirty="0" smtClean="0">
                <a:solidFill>
                  <a:srgbClr val="0070C0"/>
                </a:solidFill>
              </a:rPr>
              <a:t>вони </a:t>
            </a:r>
            <a:r>
              <a:rPr lang="uk-UA" sz="2400" b="1" dirty="0" smtClean="0">
                <a:solidFill>
                  <a:srgbClr val="0070C0"/>
                </a:solidFill>
              </a:rPr>
              <a:t>позначає?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4981779" y="5562794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Равнобедренный треугольник 54"/>
          <p:cNvSpPr/>
          <p:nvPr/>
        </p:nvSpPr>
        <p:spPr>
          <a:xfrm rot="12387090">
            <a:off x="6661814" y="5459265"/>
            <a:ext cx="45719" cy="8568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5710955" y="5579584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4674581" y="4825804"/>
            <a:ext cx="2931933" cy="59829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=</a:t>
            </a:r>
            <a:r>
              <a:rPr lang="uk-UA" sz="2800" b="1" dirty="0" smtClean="0">
                <a:solidFill>
                  <a:srgbClr val="FF0000"/>
                </a:solidFill>
              </a:rPr>
              <a:t> о</a:t>
            </a:r>
            <a:r>
              <a:rPr lang="uk-UA" sz="2800" b="1" dirty="0" smtClean="0">
                <a:solidFill>
                  <a:srgbClr val="0070C0"/>
                </a:solidFill>
              </a:rPr>
              <a:t> – =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– </a:t>
            </a:r>
            <a:r>
              <a:rPr lang="uk-UA" sz="2800" b="1" dirty="0" smtClean="0">
                <a:solidFill>
                  <a:srgbClr val="FF000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6008549" y="5568650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669948" y="5585440"/>
            <a:ext cx="166748" cy="4130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3114770" y="6051135"/>
            <a:ext cx="5830460" cy="557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</a:t>
            </a:r>
            <a:r>
              <a:rPr lang="uk-UA" sz="2400" b="1" dirty="0">
                <a:solidFill>
                  <a:schemeClr val="bg1"/>
                </a:solidFill>
              </a:rPr>
              <a:t>зі словом </a:t>
            </a:r>
            <a:r>
              <a:rPr lang="uk-UA" sz="2400" b="1" i="1" dirty="0">
                <a:solidFill>
                  <a:srgbClr val="FFFF00"/>
                </a:solidFill>
              </a:rPr>
              <a:t>бібліотека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591770" y="1209168"/>
            <a:ext cx="2984464" cy="19565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Поділи слово «бібліотека» на склади, познач наголос, накресли звукову схему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/>
      <p:bldP spid="64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35447" y="494645"/>
            <a:ext cx="10441159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в ролях розмову Ґаджика і </a:t>
            </a:r>
            <a:r>
              <a:rPr lang="uk-UA" sz="3600" b="1" dirty="0" smtClean="0">
                <a:solidFill>
                  <a:schemeClr val="bg1"/>
                </a:solidFill>
              </a:rPr>
              <a:t>Родзинки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06644" y="5013970"/>
            <a:ext cx="8698763" cy="5760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Поясни, </a:t>
            </a:r>
            <a:r>
              <a:rPr lang="uk-UA" sz="2400" b="1" dirty="0">
                <a:solidFill>
                  <a:schemeClr val="bg1"/>
                </a:solidFill>
              </a:rPr>
              <a:t>як розумієш значення виділених у розмові реплік.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3 клас\01 УКР МОВА\1 Пономарьова\1 Звуки алфавіт склади\№009-Правильно записую слова з ненаголошеними звуками\2025-09-12_184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67" y="1341562"/>
            <a:ext cx="9668010" cy="35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7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39044"/>
            <a:ext cx="10225136" cy="8469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і запиши пораду </a:t>
            </a:r>
            <a:r>
              <a:rPr lang="uk-UA" sz="4000" b="1" dirty="0" err="1" smtClean="0">
                <a:solidFill>
                  <a:schemeClr val="bg1"/>
                </a:solidFill>
              </a:rPr>
              <a:t>Читалочки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754" y="2205658"/>
            <a:ext cx="576266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cs typeface="Times New Roman" panose="02020603050405020304" pitchFamily="18" charset="0"/>
              </a:rPr>
              <a:t>Б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у</a:t>
            </a:r>
            <a:r>
              <a:rPr lang="uk-UA" sz="4000" b="1" dirty="0">
                <a:cs typeface="Times New Roman" panose="02020603050405020304" pitchFamily="18" charset="0"/>
              </a:rPr>
              <a:t>деш книжк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и</a:t>
            </a:r>
            <a:r>
              <a:rPr lang="uk-UA" sz="4000" b="1" dirty="0">
                <a:cs typeface="Times New Roman" panose="02020603050405020304" pitchFamily="18" charset="0"/>
              </a:rPr>
              <a:t> чит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а</a:t>
            </a:r>
            <a:r>
              <a:rPr lang="uk-UA" sz="4000" b="1" dirty="0">
                <a:cs typeface="Times New Roman" panose="02020603050405020304" pitchFamily="18" charset="0"/>
              </a:rPr>
              <a:t>ти — б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у</a:t>
            </a:r>
            <a:r>
              <a:rPr lang="uk-UA" sz="4000" b="1" dirty="0">
                <a:cs typeface="Times New Roman" panose="02020603050405020304" pitchFamily="18" charset="0"/>
              </a:rPr>
              <a:t>деш баг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а</a:t>
            </a:r>
            <a:r>
              <a:rPr lang="uk-UA" sz="4000" b="1" dirty="0">
                <a:cs typeface="Times New Roman" panose="02020603050405020304" pitchFamily="18" charset="0"/>
              </a:rPr>
              <a:t>то зн</a:t>
            </a:r>
            <a:r>
              <a:rPr lang="uk-UA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а</a:t>
            </a:r>
            <a:r>
              <a:rPr lang="uk-UA" sz="4000" b="1" dirty="0">
                <a:cs typeface="Times New Roman" panose="02020603050405020304" pitchFamily="18" charset="0"/>
              </a:rPr>
              <a:t>ти</a:t>
            </a:r>
            <a:r>
              <a:rPr lang="ru-RU" sz="4000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813469" y="3416335"/>
            <a:ext cx="2888304" cy="2886155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 rot="12387090">
            <a:off x="8249287" y="2270670"/>
            <a:ext cx="62456" cy="11825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2387090">
            <a:off x="6388680" y="2911274"/>
            <a:ext cx="62456" cy="11825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2387090">
            <a:off x="7129674" y="2280251"/>
            <a:ext cx="62456" cy="11825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2387090">
            <a:off x="7555260" y="2875097"/>
            <a:ext cx="62456" cy="11825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2387090">
            <a:off x="4418940" y="2307541"/>
            <a:ext cx="62456" cy="11825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776261" y="2863325"/>
            <a:ext cx="304602" cy="40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568988" y="2785774"/>
            <a:ext cx="304602" cy="40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776238" y="3416335"/>
            <a:ext cx="304602" cy="40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035840" y="2781722"/>
            <a:ext cx="304602" cy="40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Равнобедренный треугольник 34"/>
          <p:cNvSpPr/>
          <p:nvPr/>
        </p:nvSpPr>
        <p:spPr>
          <a:xfrm rot="12387090">
            <a:off x="4364642" y="2915384"/>
            <a:ext cx="62456" cy="11825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15567" y="1526663"/>
            <a:ext cx="8726381" cy="5232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Постав </a:t>
            </a:r>
            <a:r>
              <a:rPr lang="uk-UA" sz="2400" b="1" dirty="0">
                <a:solidFill>
                  <a:srgbClr val="002060"/>
                </a:solidFill>
              </a:rPr>
              <a:t>наголос у словах. Підкресли ненаголошені [е], [и]. </a:t>
            </a:r>
          </a:p>
        </p:txBody>
      </p:sp>
      <p:pic>
        <p:nvPicPr>
          <p:cNvPr id="9218" name="Picture 2" descr="Книжковий Форум Львів 2023 - які найцікавіші події 30-й Lviv BookForum  відвідати - Осві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28" y="3693625"/>
            <a:ext cx="4306159" cy="2843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809</Words>
  <Application>Microsoft Office PowerPoint</Application>
  <PresentationFormat>Произвольный</PresentationFormat>
  <Paragraphs>143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Правильно записую слова з ненаголошеними звуками [е], [и]</vt:lpstr>
      <vt:lpstr>Емоційне налаштування</vt:lpstr>
      <vt:lpstr>Презентация PowerPoint</vt:lpstr>
      <vt:lpstr>Мікрофон</vt:lpstr>
      <vt:lpstr>Мікрофон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75</cp:revision>
  <dcterms:created xsi:type="dcterms:W3CDTF">2025-08-27T14:01:18Z</dcterms:created>
  <dcterms:modified xsi:type="dcterms:W3CDTF">2025-09-14T08:57:13Z</dcterms:modified>
</cp:coreProperties>
</file>