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2" r:id="rId2"/>
    <p:sldId id="283" r:id="rId3"/>
    <p:sldId id="284" r:id="rId4"/>
    <p:sldId id="285" r:id="rId5"/>
    <p:sldId id="286" r:id="rId6"/>
    <p:sldId id="314" r:id="rId7"/>
    <p:sldId id="302" r:id="rId8"/>
    <p:sldId id="336" r:id="rId9"/>
    <p:sldId id="304" r:id="rId10"/>
    <p:sldId id="316" r:id="rId11"/>
    <p:sldId id="337" r:id="rId12"/>
    <p:sldId id="317" r:id="rId13"/>
    <p:sldId id="334" r:id="rId14"/>
    <p:sldId id="338" r:id="rId15"/>
    <p:sldId id="312" r:id="rId16"/>
    <p:sldId id="313" r:id="rId17"/>
    <p:sldId id="301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283"/>
            <p14:sldId id="284"/>
            <p14:sldId id="285"/>
            <p14:sldId id="286"/>
            <p14:sldId id="314"/>
            <p14:sldId id="302"/>
            <p14:sldId id="336"/>
            <p14:sldId id="304"/>
            <p14:sldId id="316"/>
            <p14:sldId id="337"/>
            <p14:sldId id="317"/>
            <p14:sldId id="334"/>
            <p14:sldId id="338"/>
            <p14:sldId id="312"/>
            <p14:sldId id="313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Обчислює-</a:t>
          </a:r>
          <a:r>
            <a:rPr lang="uk-UA" sz="3200" b="1" dirty="0" err="1" smtClean="0"/>
            <a:t>мо</a:t>
          </a:r>
          <a:r>
            <a:rPr lang="uk-UA" sz="3200" b="1" dirty="0" smtClean="0"/>
            <a:t> числові  вирази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суми однакових доданків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Розв’язуємо задачі на дві дії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Переставний закон множення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6656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8594" custLinFactX="91416" custLinFactNeighborX="1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5353" custLinFactX="-143122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0750" custLinFactX="-363221" custLinFactNeighborX="-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08719" y="703713"/>
          <a:ext cx="4273486" cy="286605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Переставний закон множення</a:t>
          </a:r>
          <a:endParaRPr lang="ru-RU" sz="3200" b="1" kern="1200" dirty="0"/>
        </a:p>
      </dsp:txBody>
      <dsp:txXfrm rot="5400000">
        <a:off x="7912433" y="854696"/>
        <a:ext cx="286605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310423" y="788254"/>
          <a:ext cx="4273486" cy="269697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Розв’язуємо задачі на дві дії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98678" y="854696"/>
        <a:ext cx="269697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635038" y="927105"/>
          <a:ext cx="4273486" cy="241927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Обчислює-</a:t>
          </a:r>
          <a:r>
            <a:rPr lang="uk-UA" sz="3200" b="1" kern="1200" dirty="0" err="1" smtClean="0"/>
            <a:t>мо</a:t>
          </a:r>
          <a:r>
            <a:rPr lang="uk-UA" sz="3200" b="1" kern="1200" dirty="0" smtClean="0"/>
            <a:t> числові  вирази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43" y="854697"/>
        <a:ext cx="241927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67342" y="975374"/>
          <a:ext cx="4273486" cy="2322737"/>
        </a:xfrm>
        <a:prstGeom prst="flowChartManualOperati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суми однакових доданків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08032" y="854697"/>
        <a:ext cx="232273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4095" y="894398"/>
            <a:ext cx="8548281" cy="175432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Назви компонентів при множенні. Переставний закон </a:t>
            </a:r>
            <a:r>
              <a:rPr lang="uk-UA" sz="3600" b="1" dirty="0" smtClean="0">
                <a:solidFill>
                  <a:srgbClr val="7030A0"/>
                </a:solidFill>
              </a:rPr>
              <a:t>множення. </a:t>
            </a:r>
          </a:p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Задачі на множення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7848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6" y="3472153"/>
            <a:ext cx="2435728" cy="243572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2227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2227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810185" y="1278964"/>
            <a:ext cx="393805" cy="355139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056931" y="494645"/>
            <a:ext cx="10051852" cy="7843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Скільки</a:t>
            </a:r>
            <a:r>
              <a:rPr lang="ru-RU" sz="3600" b="1" dirty="0"/>
              <a:t> </a:t>
            </a:r>
            <a:r>
              <a:rPr lang="ru-RU" sz="3600" b="1" dirty="0" err="1"/>
              <a:t>квадратів</a:t>
            </a:r>
            <a:r>
              <a:rPr lang="ru-RU" sz="3600" b="1" dirty="0"/>
              <a:t> </a:t>
            </a:r>
            <a:r>
              <a:rPr lang="ru-RU" sz="3600" b="1" dirty="0" err="1"/>
              <a:t>містить</a:t>
            </a:r>
            <a:r>
              <a:rPr lang="ru-RU" sz="3600" b="1" dirty="0"/>
              <a:t> </a:t>
            </a:r>
            <a:r>
              <a:rPr lang="ru-RU" sz="3600" b="1" dirty="0" err="1"/>
              <a:t>кожний</a:t>
            </a:r>
            <a:r>
              <a:rPr lang="ru-RU" sz="3600" b="1" dirty="0"/>
              <a:t> </a:t>
            </a:r>
            <a:r>
              <a:rPr lang="ru-RU" sz="3600" b="1" dirty="0" err="1"/>
              <a:t>прямокутник</a:t>
            </a:r>
            <a:r>
              <a:rPr lang="ru-RU" sz="3600" b="1" dirty="0"/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27712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Ст.13 №64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1 Повторення вивченого в 2 кл\№009 - Назви компонентів при множенні. Переставний закон множення\2025-09-08_2310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21" y="1429354"/>
            <a:ext cx="9551483" cy="23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6991" y="3933850"/>
            <a:ext cx="959009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Від </a:t>
            </a:r>
            <a:r>
              <a:rPr lang="ru-RU" sz="3600" b="1" dirty="0" err="1"/>
              <a:t>переставляння</a:t>
            </a:r>
            <a:r>
              <a:rPr lang="ru-RU" sz="3600" b="1" dirty="0"/>
              <a:t> </a:t>
            </a:r>
            <a:r>
              <a:rPr lang="ru-RU" sz="3600" b="1" dirty="0" err="1"/>
              <a:t>множників</a:t>
            </a:r>
            <a:r>
              <a:rPr lang="ru-RU" sz="3600" b="1" dirty="0"/>
              <a:t> </a:t>
            </a:r>
            <a:r>
              <a:rPr lang="ru-RU" sz="3600" b="1" dirty="0" err="1"/>
              <a:t>значення</a:t>
            </a:r>
            <a:r>
              <a:rPr lang="ru-RU" sz="3600" b="1" dirty="0"/>
              <a:t> </a:t>
            </a:r>
            <a:r>
              <a:rPr lang="ru-RU" sz="3600" b="1" dirty="0" err="1"/>
              <a:t>добутку</a:t>
            </a:r>
            <a:r>
              <a:rPr lang="ru-RU" sz="3600" b="1" dirty="0"/>
              <a:t> не </a:t>
            </a:r>
            <a:r>
              <a:rPr lang="ru-RU" sz="3600" b="1" dirty="0" err="1"/>
              <a:t>зміниться</a:t>
            </a:r>
            <a:r>
              <a:rPr lang="ru-RU" sz="3600" b="1" dirty="0"/>
              <a:t>. a ∙ b = b ∙ a</a:t>
            </a:r>
          </a:p>
        </p:txBody>
      </p:sp>
    </p:spTree>
    <p:extLst>
      <p:ext uri="{BB962C8B-B14F-4D97-AF65-F5344CB8AC3E}">
        <p14:creationId xmlns:p14="http://schemas.microsoft.com/office/powerpoint/2010/main" val="3148607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14154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66866" y="494642"/>
            <a:ext cx="981557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</a:t>
            </a:r>
            <a:r>
              <a:rPr lang="uk-UA" sz="4000" b="1" dirty="0">
                <a:solidFill>
                  <a:schemeClr val="bg1"/>
                </a:solidFill>
              </a:rPr>
              <a:t>вирази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562197" y="-540362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795352" y="-584865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037732" y="-557125"/>
            <a:ext cx="393805" cy="35513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58381" y="2333726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58189" y="3086820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49232" y="3966352"/>
            <a:ext cx="439856" cy="288999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58136" y="3970146"/>
            <a:ext cx="439856" cy="288999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15092" y="2471758"/>
            <a:ext cx="439856" cy="288999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43757" y="3834109"/>
            <a:ext cx="454720" cy="567792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68228" y="3832430"/>
            <a:ext cx="454720" cy="567792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96646" y="4738999"/>
            <a:ext cx="439856" cy="288999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48596" y="4549347"/>
            <a:ext cx="454720" cy="567792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63324" y="4688742"/>
            <a:ext cx="439856" cy="288999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637792" y="4549347"/>
            <a:ext cx="454720" cy="567792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32730" y="3825344"/>
            <a:ext cx="454720" cy="567792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276402" y="2338489"/>
            <a:ext cx="454720" cy="567792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59577" y="3294282"/>
            <a:ext cx="439856" cy="288999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2084436" y="2258404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1503301" y="-667530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1082440" y="-71304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73046" y="2332361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01873" y="3826957"/>
            <a:ext cx="454720" cy="567792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2101603" y="3033475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133152" y="4481763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137648" y="380983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466904" y="4582416"/>
            <a:ext cx="420547" cy="53472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44082" y="3075826"/>
            <a:ext cx="454720" cy="567792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3283318" y="3809838"/>
            <a:ext cx="778880" cy="583297"/>
            <a:chOff x="3171149" y="2494148"/>
            <a:chExt cx="779387" cy="583162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171149" y="2509649"/>
              <a:ext cx="455016" cy="567661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488662" y="2494148"/>
              <a:ext cx="461874" cy="576217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207346" y="4559355"/>
            <a:ext cx="811093" cy="576617"/>
            <a:chOff x="7660116" y="2987783"/>
            <a:chExt cx="811621" cy="576484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7660116" y="2996606"/>
              <a:ext cx="455016" cy="567661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016721" y="2987783"/>
              <a:ext cx="455016" cy="567661"/>
            </a:xfrm>
            <a:prstGeom prst="rect">
              <a:avLst/>
            </a:prstGeom>
          </p:spPr>
        </p:pic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953196" y="3970146"/>
            <a:ext cx="439856" cy="28899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935762" y="4737936"/>
            <a:ext cx="439856" cy="288999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3140434" y="2312417"/>
            <a:ext cx="890801" cy="572155"/>
            <a:chOff x="7635646" y="3834312"/>
            <a:chExt cx="891381" cy="572023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3282292" y="3067001"/>
            <a:ext cx="798846" cy="576618"/>
            <a:chOff x="9649242" y="1317063"/>
            <a:chExt cx="799366" cy="576485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649242" y="1325887"/>
              <a:ext cx="455016" cy="567661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93592" y="1317063"/>
              <a:ext cx="455016" cy="567661"/>
            </a:xfrm>
            <a:prstGeom prst="rect">
              <a:avLst/>
            </a:prstGeom>
          </p:spPr>
        </p:pic>
      </p:grpSp>
      <p:grpSp>
        <p:nvGrpSpPr>
          <p:cNvPr id="95" name="Группа 94"/>
          <p:cNvGrpSpPr/>
          <p:nvPr/>
        </p:nvGrpSpPr>
        <p:grpSpPr>
          <a:xfrm>
            <a:off x="4386914" y="3810861"/>
            <a:ext cx="827681" cy="582275"/>
            <a:chOff x="9439559" y="2536184"/>
            <a:chExt cx="828220" cy="58214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9439559" y="2550663"/>
              <a:ext cx="455016" cy="567661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xmlns="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812763" y="2536184"/>
              <a:ext cx="455016" cy="567661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4357649" y="4531553"/>
            <a:ext cx="796055" cy="611349"/>
            <a:chOff x="3536457" y="4491202"/>
            <a:chExt cx="796574" cy="611207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78015" y="4491202"/>
              <a:ext cx="455016" cy="567661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6254775" y="2325547"/>
            <a:ext cx="803139" cy="567889"/>
            <a:chOff x="3106820" y="4692895"/>
            <a:chExt cx="803662" cy="567758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3106820" y="4726054"/>
              <a:ext cx="420821" cy="534599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455466" y="4692895"/>
              <a:ext cx="455016" cy="567661"/>
            </a:xfrm>
            <a:prstGeom prst="rect">
              <a:avLst/>
            </a:prstGeom>
          </p:spPr>
        </p:pic>
      </p:grpSp>
      <p:grpSp>
        <p:nvGrpSpPr>
          <p:cNvPr id="113" name="Группа 112"/>
          <p:cNvGrpSpPr/>
          <p:nvPr/>
        </p:nvGrpSpPr>
        <p:grpSpPr>
          <a:xfrm>
            <a:off x="6253354" y="3032163"/>
            <a:ext cx="1148049" cy="604456"/>
            <a:chOff x="8073948" y="4516239"/>
            <a:chExt cx="1148797" cy="604316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8073948" y="4516239"/>
              <a:ext cx="777588" cy="604316"/>
              <a:chOff x="2831396" y="3777615"/>
              <a:chExt cx="777588" cy="604316"/>
            </a:xfrm>
          </p:grpSpPr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xmlns="" id="{74F6DDAE-519B-4BD3-9E5A-A1FAE2690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16" t="42297" r="4743" b="43861"/>
              <a:stretch/>
            </p:blipFill>
            <p:spPr>
              <a:xfrm>
                <a:off x="3153968" y="3777615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119" name="Рисунок 118">
                <a:extLst>
                  <a:ext uri="{FF2B5EF4-FFF2-40B4-BE49-F238E27FC236}">
                    <a16:creationId xmlns:a16="http://schemas.microsoft.com/office/drawing/2014/main" xmlns="" id="{569BEFE1-71C2-4A73-A615-C92D99449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2831396" y="3814270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767729" y="4530737"/>
              <a:ext cx="455016" cy="567661"/>
            </a:xfrm>
            <a:prstGeom prst="rect">
              <a:avLst/>
            </a:prstGeom>
          </p:spPr>
        </p:pic>
      </p:grpSp>
      <p:sp>
        <p:nvSpPr>
          <p:cNvPr id="120" name="Прямоугольник 119"/>
          <p:cNvSpPr/>
          <p:nvPr/>
        </p:nvSpPr>
        <p:spPr>
          <a:xfrm>
            <a:off x="7703978" y="2258404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78622" y="3148359"/>
            <a:ext cx="393805" cy="355139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94840" y="2438688"/>
            <a:ext cx="393805" cy="35513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31122" y="3834109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994839" y="3818397"/>
            <a:ext cx="454720" cy="56779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450607" y="3117868"/>
            <a:ext cx="454720" cy="56779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31122" y="3087133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16602" y="4549347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64382" y="4541247"/>
            <a:ext cx="454720" cy="56779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43757" y="4582417"/>
            <a:ext cx="454720" cy="567792"/>
          </a:xfrm>
          <a:prstGeom prst="rect">
            <a:avLst/>
          </a:prstGeom>
        </p:spPr>
      </p:pic>
      <p:sp>
        <p:nvSpPr>
          <p:cNvPr id="140" name="Прямоугольник 139"/>
          <p:cNvSpPr/>
          <p:nvPr/>
        </p:nvSpPr>
        <p:spPr>
          <a:xfrm>
            <a:off x="8144035" y="3069702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6622948" y="4532688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6576028" y="3770104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8144035" y="378804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98478" y="3935994"/>
            <a:ext cx="439856" cy="28899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44168" y="4770569"/>
            <a:ext cx="439856" cy="288999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04312" y="2471757"/>
            <a:ext cx="439856" cy="288999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40469" y="3273263"/>
            <a:ext cx="439856" cy="288999"/>
          </a:xfrm>
          <a:prstGeom prst="rect">
            <a:avLst/>
          </a:prstGeom>
        </p:spPr>
      </p:pic>
      <p:sp>
        <p:nvSpPr>
          <p:cNvPr id="158" name="Прямоугольник 157"/>
          <p:cNvSpPr/>
          <p:nvPr/>
        </p:nvSpPr>
        <p:spPr>
          <a:xfrm>
            <a:off x="11968304" y="-542912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8123629" y="4565299"/>
            <a:ext cx="335894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999060" y="2309960"/>
            <a:ext cx="454720" cy="567792"/>
          </a:xfrm>
          <a:prstGeom prst="rect">
            <a:avLst/>
          </a:prstGeom>
        </p:spPr>
      </p:pic>
      <p:grpSp>
        <p:nvGrpSpPr>
          <p:cNvPr id="161" name="Группа 160"/>
          <p:cNvGrpSpPr/>
          <p:nvPr/>
        </p:nvGrpSpPr>
        <p:grpSpPr>
          <a:xfrm>
            <a:off x="8840468" y="2294933"/>
            <a:ext cx="796055" cy="611349"/>
            <a:chOff x="3536457" y="4491202"/>
            <a:chExt cx="796574" cy="611207"/>
          </a:xfrm>
        </p:grpSpPr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78015" y="4491202"/>
              <a:ext cx="455016" cy="567661"/>
            </a:xfrm>
            <a:prstGeom prst="rect">
              <a:avLst/>
            </a:prstGeom>
          </p:spPr>
        </p:pic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9236169" y="3800856"/>
            <a:ext cx="852436" cy="624619"/>
            <a:chOff x="579875" y="3837257"/>
            <a:chExt cx="852991" cy="624474"/>
          </a:xfrm>
        </p:grpSpPr>
        <p:pic>
          <p:nvPicPr>
            <p:cNvPr id="166" name="Рисунок 16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grpSp>
        <p:nvGrpSpPr>
          <p:cNvPr id="168" name="Группа 167"/>
          <p:cNvGrpSpPr/>
          <p:nvPr/>
        </p:nvGrpSpPr>
        <p:grpSpPr>
          <a:xfrm>
            <a:off x="9286605" y="4561705"/>
            <a:ext cx="756491" cy="574267"/>
            <a:chOff x="7752746" y="2453598"/>
            <a:chExt cx="756984" cy="574134"/>
          </a:xfrm>
        </p:grpSpPr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752746" y="2460071"/>
              <a:ext cx="455016" cy="567661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054714" y="2453598"/>
              <a:ext cx="455016" cy="567661"/>
            </a:xfrm>
            <a:prstGeom prst="rect">
              <a:avLst/>
            </a:prstGeom>
          </p:spPr>
        </p:pic>
      </p:grpSp>
      <p:grpSp>
        <p:nvGrpSpPr>
          <p:cNvPr id="176" name="Группа 175"/>
          <p:cNvGrpSpPr/>
          <p:nvPr/>
        </p:nvGrpSpPr>
        <p:grpSpPr>
          <a:xfrm>
            <a:off x="9230564" y="3096833"/>
            <a:ext cx="865036" cy="574409"/>
            <a:chOff x="1530437" y="5940798"/>
            <a:chExt cx="865600" cy="574276"/>
          </a:xfrm>
        </p:grpSpPr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941021" y="5947413"/>
              <a:ext cx="455016" cy="567661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530437" y="5940798"/>
              <a:ext cx="455016" cy="567661"/>
            </a:xfrm>
            <a:prstGeom prst="rect">
              <a:avLst/>
            </a:prstGeom>
          </p:spPr>
        </p:pic>
      </p:grpSp>
      <p:sp>
        <p:nvSpPr>
          <p:cNvPr id="12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27712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Ст.13 №66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331391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10520" y="-56779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694516" y="1537652"/>
            <a:ext cx="454720" cy="5677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09669" y="4129608"/>
            <a:ext cx="2628579" cy="110038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663885" y="4297924"/>
            <a:ext cx="478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600" dirty="0" err="1"/>
              <a:t>круасанів</a:t>
            </a:r>
            <a:r>
              <a:rPr lang="ru-RU" sz="3600" dirty="0"/>
              <a:t> купили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147" r="17632" b="9873"/>
          <a:stretch/>
        </p:blipFill>
        <p:spPr>
          <a:xfrm>
            <a:off x="4480639" y="1188000"/>
            <a:ext cx="2052000" cy="1188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12050" y="-69592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74757" y="-695929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Ст.13 №67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11644" y="1526919"/>
            <a:ext cx="420547" cy="53472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065939" y="3585246"/>
            <a:ext cx="149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∙ 6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19423" y="2376000"/>
            <a:ext cx="8313522" cy="12042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Купили </a:t>
            </a:r>
            <a:r>
              <a:rPr lang="ru-RU" sz="3200" dirty="0">
                <a:solidFill>
                  <a:srgbClr val="FFFF00"/>
                </a:solidFill>
              </a:rPr>
              <a:t>6</a:t>
            </a:r>
            <a:r>
              <a:rPr lang="ru-RU" sz="3200" dirty="0"/>
              <a:t> </a:t>
            </a:r>
            <a:r>
              <a:rPr lang="ru-RU" sz="3200" dirty="0" err="1"/>
              <a:t>паковань</a:t>
            </a:r>
            <a:r>
              <a:rPr lang="ru-RU" sz="3200" dirty="0"/>
              <a:t> </a:t>
            </a:r>
            <a:r>
              <a:rPr lang="ru-RU" sz="3200" dirty="0" err="1"/>
              <a:t>круасанів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FF00"/>
                </a:solidFill>
              </a:rPr>
              <a:t>по 2</a:t>
            </a:r>
            <a:r>
              <a:rPr lang="ru-RU" sz="3200" dirty="0"/>
              <a:t> штуки в </a:t>
            </a:r>
            <a:r>
              <a:rPr lang="ru-RU" sz="3200" dirty="0" smtClean="0"/>
              <a:t>кожному</a:t>
            </a:r>
            <a:r>
              <a:rPr lang="ru-RU" sz="3200" dirty="0"/>
              <a:t>. </a:t>
            </a:r>
            <a:r>
              <a:rPr lang="ru-RU" sz="3200" dirty="0" err="1"/>
              <a:t>Скільки</a:t>
            </a:r>
            <a:r>
              <a:rPr lang="ru-RU" sz="3200" dirty="0"/>
              <a:t> всього </a:t>
            </a:r>
            <a:r>
              <a:rPr lang="ru-RU" sz="3200" dirty="0" err="1"/>
              <a:t>круасанів</a:t>
            </a:r>
            <a:r>
              <a:rPr lang="ru-RU" sz="3200" dirty="0"/>
              <a:t> купили?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4" name="Picture 2" descr="C:\Users\user\Downloads\pngwing.com (48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4321" r="2397" b="10996"/>
          <a:stretch/>
        </p:blipFill>
        <p:spPr bwMode="auto">
          <a:xfrm>
            <a:off x="7995887" y="3935729"/>
            <a:ext cx="2918905" cy="210228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561248" y="3612564"/>
            <a:ext cx="187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(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01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331391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57310" y="-72406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65203" y="1522413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00218" y="-684043"/>
            <a:ext cx="454720" cy="5677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558205" y="4849967"/>
            <a:ext cx="2628579" cy="110038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227003" y="5015711"/>
            <a:ext cx="653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кг фініків та ізюму привезли.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147" r="17632" b="9873"/>
          <a:stretch/>
        </p:blipFill>
        <p:spPr>
          <a:xfrm>
            <a:off x="2556000" y="1188000"/>
            <a:ext cx="2052000" cy="1188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691431" y="2205658"/>
            <a:ext cx="10081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Ф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І –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12855" y="-652512"/>
            <a:ext cx="445262" cy="56078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12050" y="-69592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744655" y="1537652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з двома запитаннями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Ст.13 №68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991909" y="1177633"/>
            <a:ext cx="5728692" cy="2790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У магазин привезли </a:t>
            </a:r>
            <a:r>
              <a:rPr lang="ru-RU" sz="3200" dirty="0">
                <a:solidFill>
                  <a:srgbClr val="FFFF00"/>
                </a:solidFill>
              </a:rPr>
              <a:t>5 </a:t>
            </a:r>
            <a:r>
              <a:rPr lang="ru-RU" sz="3200" dirty="0" err="1">
                <a:solidFill>
                  <a:srgbClr val="FFFF00"/>
                </a:solidFill>
              </a:rPr>
              <a:t>ящиків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/>
              <a:t>фініків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FF00"/>
                </a:solidFill>
              </a:rPr>
              <a:t>по 2 кг </a:t>
            </a:r>
            <a:r>
              <a:rPr lang="ru-RU" sz="3200" dirty="0"/>
              <a:t>в кожному, і </a:t>
            </a:r>
            <a:r>
              <a:rPr lang="ru-RU" sz="3200" dirty="0" smtClean="0">
                <a:solidFill>
                  <a:srgbClr val="FFFF00"/>
                </a:solidFill>
              </a:rPr>
              <a:t>7кг </a:t>
            </a:r>
            <a:r>
              <a:rPr lang="ru-RU" sz="3200" dirty="0" err="1"/>
              <a:t>ізюму</a:t>
            </a:r>
            <a:r>
              <a:rPr lang="ru-RU" sz="3200" dirty="0"/>
              <a:t>.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FF00"/>
                </a:solidFill>
              </a:rPr>
              <a:t>всього</a:t>
            </a:r>
            <a:r>
              <a:rPr lang="ru-RU" sz="3200" dirty="0"/>
              <a:t> </a:t>
            </a:r>
            <a:r>
              <a:rPr lang="ru-RU" sz="3200" dirty="0" err="1">
                <a:solidFill>
                  <a:srgbClr val="FFFF00"/>
                </a:solidFill>
              </a:rPr>
              <a:t>кілограмів</a:t>
            </a:r>
            <a:r>
              <a:rPr lang="ru-RU" sz="3200" dirty="0"/>
              <a:t> </a:t>
            </a:r>
            <a:r>
              <a:rPr lang="ru-RU" sz="3200" dirty="0" err="1"/>
              <a:t>фініків</a:t>
            </a:r>
            <a:r>
              <a:rPr lang="ru-RU" sz="3200" dirty="0"/>
              <a:t> та </a:t>
            </a:r>
            <a:r>
              <a:rPr lang="ru-RU" sz="3200" dirty="0" err="1"/>
              <a:t>ізюму</a:t>
            </a:r>
            <a:r>
              <a:rPr lang="ru-RU" sz="3200" dirty="0"/>
              <a:t> привезли в магазин?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9187" y="2528823"/>
            <a:ext cx="1111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Monotype Corsiva" panose="03010101010201010101" pitchFamily="66" charset="0"/>
              </a:rPr>
              <a:t>? кг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691431" y="3634436"/>
            <a:ext cx="186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2 ∙ 5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267495" y="5755244"/>
            <a:ext cx="900100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Складена задача на знаходження суми</a:t>
            </a:r>
            <a:endParaRPr lang="uk-UA" sz="36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550166" y="-73641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78121" y="-622842"/>
            <a:ext cx="420547" cy="534723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3935486" y="2342586"/>
            <a:ext cx="155448" cy="108720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561147" y="3645818"/>
            <a:ext cx="331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(кг) фініків.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691432" y="436763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10 + 7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923680" y="4325324"/>
            <a:ext cx="197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(кг)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C:\Users\user\Downloads\pngwing.com (47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814" y="4098741"/>
            <a:ext cx="1756596" cy="17159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5464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22806" y="-695929"/>
            <a:ext cx="454720" cy="56779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548948" y="2205658"/>
            <a:ext cx="23865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по 2кг 5 </a:t>
            </a:r>
            <a:r>
              <a:rPr lang="uk-UA" sz="3600" dirty="0" err="1" smtClean="0">
                <a:latin typeface="Monotype Corsiva" panose="03010101010201010101" pitchFamily="66" charset="0"/>
              </a:rPr>
              <a:t>ящ</a:t>
            </a:r>
            <a:r>
              <a:rPr lang="uk-UA" sz="3600" dirty="0" smtClean="0">
                <a:latin typeface="Monotype Corsiva" panose="03010101010201010101" pitchFamily="66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7 кг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071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3" grpId="0"/>
      <p:bldP spid="6" grpId="0"/>
      <p:bldP spid="50" grpId="0"/>
      <p:bldP spid="52" grpId="0" animBg="1"/>
      <p:bldP spid="2" grpId="0" animBg="1"/>
      <p:bldP spid="45" grpId="0"/>
      <p:bldP spid="54" grpId="0"/>
      <p:bldP spid="55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854" y="405458"/>
            <a:ext cx="9921148" cy="10209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скільки </a:t>
            </a:r>
            <a:r>
              <a:rPr lang="uk-UA" sz="3200" b="1" dirty="0" smtClean="0">
                <a:solidFill>
                  <a:schemeClr val="bg1"/>
                </a:solidFill>
              </a:rPr>
              <a:t>сантиметрів відрізок </a:t>
            </a:r>
            <a:r>
              <a:rPr lang="uk-UA" sz="3200" b="1" dirty="0">
                <a:solidFill>
                  <a:schemeClr val="bg1"/>
                </a:solidFill>
              </a:rPr>
              <a:t>ВС довший, </a:t>
            </a:r>
            <a:r>
              <a:rPr lang="uk-UA" sz="3200" b="1" dirty="0" smtClean="0">
                <a:solidFill>
                  <a:schemeClr val="bg1"/>
                </a:solidFill>
              </a:rPr>
              <a:t>ніж відрізок АК</a:t>
            </a:r>
            <a:r>
              <a:rPr lang="uk-UA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1655" r="45853" b="61967"/>
          <a:stretch/>
        </p:blipFill>
        <p:spPr>
          <a:xfrm>
            <a:off x="1441972" y="1434160"/>
            <a:ext cx="9690619" cy="4731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7" name="Группа 16"/>
          <p:cNvGrpSpPr/>
          <p:nvPr/>
        </p:nvGrpSpPr>
        <p:grpSpPr>
          <a:xfrm>
            <a:off x="1963424" y="1930777"/>
            <a:ext cx="8650406" cy="170357"/>
            <a:chOff x="2000280" y="1930330"/>
            <a:chExt cx="8656041" cy="17031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80" y="2015490"/>
              <a:ext cx="864108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000280" y="1930331"/>
              <a:ext cx="0" cy="170317"/>
            </a:xfrm>
            <a:prstGeom prst="line">
              <a:avLst/>
            </a:prstGeom>
            <a:ln w="28575">
              <a:solidFill>
                <a:srgbClr val="2F3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0656321" y="1930330"/>
              <a:ext cx="0" cy="170317"/>
            </a:xfrm>
            <a:prstGeom prst="line">
              <a:avLst/>
            </a:prstGeom>
            <a:ln w="28575">
              <a:solidFill>
                <a:srgbClr val="2F3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1954698" y="2631448"/>
            <a:ext cx="5048800" cy="222282"/>
            <a:chOff x="2000280" y="1930330"/>
            <a:chExt cx="8656041" cy="17031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00280" y="2015490"/>
              <a:ext cx="864108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000280" y="1930331"/>
              <a:ext cx="0" cy="170317"/>
            </a:xfrm>
            <a:prstGeom prst="line">
              <a:avLst/>
            </a:prstGeom>
            <a:ln w="28575">
              <a:solidFill>
                <a:srgbClr val="2F3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0656321" y="1930330"/>
              <a:ext cx="0" cy="170317"/>
            </a:xfrm>
            <a:prstGeom prst="line">
              <a:avLst/>
            </a:prstGeom>
            <a:ln w="28575">
              <a:solidFill>
                <a:srgbClr val="2F3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305156" y="2999744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629302" y="2989689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317051" y="2999744"/>
            <a:ext cx="420547" cy="5347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937861" y="3106070"/>
            <a:ext cx="393805" cy="35513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737598" y="3168429"/>
            <a:ext cx="439856" cy="28899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116589" y="2991234"/>
            <a:ext cx="454720" cy="56779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474734" y="2989688"/>
            <a:ext cx="561318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( см )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837490" y="3360057"/>
            <a:ext cx="2988351" cy="116666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825841" y="3658012"/>
            <a:ext cx="581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на </a:t>
            </a:r>
            <a:r>
              <a:rPr lang="uk-UA" sz="3600" dirty="0">
                <a:latin typeface="Monotype Corsiva" panose="03010101010201010101" pitchFamily="66" charset="0"/>
              </a:rPr>
              <a:t>5 </a:t>
            </a:r>
            <a:r>
              <a:rPr lang="uk-UA" sz="3600" dirty="0" smtClean="0">
                <a:latin typeface="Monotype Corsiva" panose="03010101010201010101" pitchFamily="66" charset="0"/>
              </a:rPr>
              <a:t>см</a:t>
            </a:r>
            <a:r>
              <a:rPr lang="uk-UA" sz="4000" dirty="0">
                <a:latin typeface="Monotype Corsiva" panose="03010101010201010101" pitchFamily="66" charset="0"/>
              </a:rPr>
              <a:t> </a:t>
            </a:r>
            <a:r>
              <a:rPr lang="uk-UA" sz="4000" dirty="0" smtClean="0">
                <a:latin typeface="Monotype Corsiva" panose="03010101010201010101" pitchFamily="66" charset="0"/>
              </a:rPr>
              <a:t>відрізок  </a:t>
            </a:r>
            <a:r>
              <a:rPr lang="uk-UA" sz="4000" dirty="0">
                <a:latin typeface="Monotype Corsiva" panose="03010101010201010101" pitchFamily="66" charset="0"/>
              </a:rPr>
              <a:t>ВС </a:t>
            </a:r>
            <a:r>
              <a:rPr lang="uk-UA" sz="4000" dirty="0" smtClean="0">
                <a:latin typeface="Monotype Corsiva" panose="03010101010201010101" pitchFamily="66" charset="0"/>
              </a:rPr>
              <a:t> довший </a:t>
            </a:r>
            <a:r>
              <a:rPr lang="uk-UA" sz="4000" dirty="0">
                <a:latin typeface="Monotype Corsiva" panose="03010101010201010101" pitchFamily="66" charset="0"/>
              </a:rPr>
              <a:t>, 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74124" y="1506076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83699" y="1506075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127957" y="2240444"/>
            <a:ext cx="420547" cy="53472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6246755" y="1533705"/>
            <a:ext cx="78674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см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474735" y="2207249"/>
            <a:ext cx="759881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см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5D2ED97-BC72-4A15-9FA4-C371334A415E}"/>
              </a:ext>
            </a:extLst>
          </p:cNvPr>
          <p:cNvSpPr txBox="1"/>
          <p:nvPr/>
        </p:nvSpPr>
        <p:spPr>
          <a:xfrm>
            <a:off x="1915567" y="4439497"/>
            <a:ext cx="3580283" cy="646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ніж </a:t>
            </a:r>
            <a:r>
              <a:rPr lang="uk-UA" sz="3600" dirty="0">
                <a:latin typeface="Monotype Corsiva" panose="03010101010201010101" pitchFamily="66" charset="0"/>
              </a:rPr>
              <a:t>відрізок АК.</a:t>
            </a:r>
            <a:endParaRPr lang="uk-UA" sz="3600" dirty="0"/>
          </a:p>
        </p:txBody>
      </p:sp>
      <p:sp>
        <p:nvSpPr>
          <p:cNvPr id="6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Ст.13 №70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6177" y="1472300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В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679261" y="1476678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С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522237" y="2198425"/>
            <a:ext cx="495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А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033500" y="2136654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К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5373073" y="1341562"/>
            <a:ext cx="5429116" cy="1337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14 </a:t>
            </a:r>
            <a:r>
              <a:rPr lang="uk-UA" sz="3200" b="1" dirty="0">
                <a:solidFill>
                  <a:schemeClr val="bg1"/>
                </a:solidFill>
              </a:rPr>
              <a:t>розв’язати </a:t>
            </a:r>
            <a:r>
              <a:rPr lang="uk-UA" sz="3200" b="1" dirty="0" smtClean="0">
                <a:solidFill>
                  <a:schemeClr val="bg1"/>
                </a:solidFill>
              </a:rPr>
              <a:t>вирази № 72 </a:t>
            </a:r>
            <a:r>
              <a:rPr lang="uk-UA" sz="3200" b="1" dirty="0">
                <a:solidFill>
                  <a:schemeClr val="bg1"/>
                </a:solidFill>
              </a:rPr>
              <a:t>та задачу № </a:t>
            </a:r>
            <a:r>
              <a:rPr lang="uk-UA" sz="3200" b="1" dirty="0" smtClean="0">
                <a:solidFill>
                  <a:schemeClr val="bg1"/>
                </a:solidFill>
              </a:rPr>
              <a:t>73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1 Повторення вивченого в 2 кл\№009 - Назви компонентів при множенні. Переставний закон множення\2025-09-10_113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781722"/>
            <a:ext cx="7896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370418" y="4662172"/>
            <a:ext cx="1002655" cy="13542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І </a:t>
            </a:r>
            <a:r>
              <a:rPr lang="uk-UA" sz="3600" dirty="0" smtClean="0">
                <a:latin typeface="Monotype Corsiva" panose="03010101010201010101" pitchFamily="66" charset="0"/>
              </a:rPr>
              <a:t>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ІІ </a:t>
            </a:r>
            <a:r>
              <a:rPr lang="uk-UA" sz="3600" dirty="0" smtClean="0">
                <a:latin typeface="Monotype Corsiva" panose="03010101010201010101" pitchFamily="66" charset="0"/>
              </a:rPr>
              <a:t>–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20223" y="5043304"/>
            <a:ext cx="8181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latin typeface="Monotype Corsiva" panose="03010101010201010101" pitchFamily="66" charset="0"/>
              </a:rPr>
              <a:t>? </a:t>
            </a:r>
            <a:r>
              <a:rPr lang="uk-UA" sz="4000" dirty="0" smtClean="0">
                <a:latin typeface="Monotype Corsiva" panose="03010101010201010101" pitchFamily="66" charset="0"/>
              </a:rPr>
              <a:t>л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447855" y="4665594"/>
            <a:ext cx="228352" cy="1350795"/>
          </a:xfrm>
          <a:prstGeom prst="rightBr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5383383" y="4665594"/>
            <a:ext cx="1932784" cy="13542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по </a:t>
            </a:r>
            <a:r>
              <a:rPr lang="uk-UA" sz="3600" dirty="0" smtClean="0">
                <a:latin typeface="Monotype Corsiva" panose="03010101010201010101" pitchFamily="66" charset="0"/>
              </a:rPr>
              <a:t>3 л 2 б.</a:t>
            </a:r>
            <a:endParaRPr lang="uk-UA" sz="3600" dirty="0" smtClean="0">
              <a:latin typeface="Monotype Corsiva" panose="03010101010201010101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2 л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32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32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275369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709714"/>
            <a:ext cx="5421405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 </a:t>
            </a:r>
            <a:r>
              <a:rPr lang="uk-UA" sz="3200" b="1" dirty="0" err="1" smtClean="0"/>
              <a:t>називаютьс</a:t>
            </a:r>
            <a:r>
              <a:rPr lang="uk-UA" sz="3200" b="1" dirty="0" smtClean="0"/>
              <a:t> числа при множенні?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4293193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0" y="4347547"/>
            <a:ext cx="5604361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Розкажи переставний закон множення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1711" y="2082557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96"/>
            <a:ext cx="3363027" cy="3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6579" y="879708"/>
            <a:ext cx="3391236" cy="34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20223" y="815676"/>
            <a:ext cx="3456384" cy="35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951674" y="3158538"/>
            <a:ext cx="3619195" cy="36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194173" y="4605498"/>
            <a:ext cx="224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На </a:t>
            </a:r>
            <a:r>
              <a:rPr lang="uk-UA" sz="2800" b="1" dirty="0">
                <a:solidFill>
                  <a:srgbClr val="FF0000"/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навчилася…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545485" y="2139310"/>
            <a:ext cx="1815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7030A0"/>
                </a:solidFill>
              </a:rPr>
              <a:t>Найкраще </a:t>
            </a:r>
          </a:p>
          <a:p>
            <a:r>
              <a:rPr lang="uk-UA" sz="2800" dirty="0">
                <a:solidFill>
                  <a:srgbClr val="7030A0"/>
                </a:solidFill>
              </a:rPr>
              <a:t>мені вдалося…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775170" y="4475795"/>
            <a:ext cx="2069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B050"/>
                </a:solidFill>
              </a:rPr>
              <a:t>Урок </a:t>
            </a:r>
          </a:p>
          <a:p>
            <a:r>
              <a:rPr lang="uk-UA" sz="2800" dirty="0">
                <a:solidFill>
                  <a:srgbClr val="00B050"/>
                </a:solidFill>
              </a:rPr>
              <a:t>завершую з настроєм…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566749" y="2069701"/>
            <a:ext cx="1963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2060"/>
                </a:solidFill>
              </a:rPr>
              <a:t>Я хотів би дізнатися про…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871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979463" y="1413570"/>
            <a:ext cx="6408712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Добрий день, малече щира, 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Хай </a:t>
            </a:r>
            <a:r>
              <a:rPr lang="uk-UA" sz="3600" b="1" dirty="0" err="1">
                <a:solidFill>
                  <a:srgbClr val="7030A0"/>
                </a:solidFill>
              </a:rPr>
              <a:t>живеться</a:t>
            </a:r>
            <a:r>
              <a:rPr lang="uk-UA" sz="3600" b="1" dirty="0">
                <a:solidFill>
                  <a:srgbClr val="7030A0"/>
                </a:solidFill>
              </a:rPr>
              <a:t> вам у мирі. 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Хай луна дитячий сміх! 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Почнемо урок для всіх!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8407" y="570861"/>
            <a:ext cx="9671100" cy="6159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026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82" y="3069754"/>
            <a:ext cx="4603579" cy="30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162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3164284" y="1375529"/>
            <a:ext cx="5788827" cy="12006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2592" y="529047"/>
            <a:ext cx="10020320" cy="766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356" y="26606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574" y="3234450"/>
            <a:ext cx="3504356" cy="3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0" y="875024"/>
            <a:ext cx="4057728" cy="38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00393" y="912373"/>
            <a:ext cx="3467988" cy="3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87006" y="3454693"/>
            <a:ext cx="3339739" cy="34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022592" y="4572198"/>
            <a:ext cx="196209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Ти легко розв’яжеш задачі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42994" y="2367542"/>
            <a:ext cx="2321290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FF0000"/>
                </a:solidFill>
              </a:rPr>
              <a:t> Тобі вдасться швидко обчислювати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693587" y="4753998"/>
            <a:ext cx="172657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002060"/>
                </a:solidFill>
              </a:rPr>
              <a:t>Красиво напишеш в зошиті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921579" y="1975832"/>
            <a:ext cx="2132211" cy="181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Будеш активно працювати на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уроці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7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3 клас\03 МАТЕМ\1 Листопад\1 Повторення вивченого в 2 кл\№008- Дужки і порядок дій у виразах. Периметр\2025-09-05_171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95" y="2377884"/>
            <a:ext cx="8682347" cy="263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1713" y="570861"/>
            <a:ext cx="10044966" cy="6159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5009" y="1227557"/>
            <a:ext cx="884167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/>
              <a:t>№ </a:t>
            </a:r>
            <a:r>
              <a:rPr lang="uk-UA" sz="3200" b="1" dirty="0" smtClean="0"/>
              <a:t>59. </a:t>
            </a:r>
            <a:r>
              <a:rPr lang="uk-UA" sz="3200" b="1" dirty="0"/>
              <a:t>Прочитайте буквені вирази і їх значення</a:t>
            </a:r>
            <a:r>
              <a:rPr lang="uk-UA" sz="3200" b="1" dirty="0" smtClean="0"/>
              <a:t>.</a:t>
            </a:r>
          </a:p>
          <a:p>
            <a:r>
              <a:rPr lang="uk-UA" sz="3200" b="1" dirty="0" smtClean="0"/>
              <a:t>№ 60. Прочитайте </a:t>
            </a:r>
            <a:r>
              <a:rPr lang="uk-UA" sz="3200" b="1" dirty="0" err="1"/>
              <a:t>розв</a:t>
            </a:r>
            <a:r>
              <a:rPr lang="ru-RU" sz="3200" b="1" dirty="0"/>
              <a:t>’</a:t>
            </a:r>
            <a:r>
              <a:rPr lang="uk-UA" sz="3200" b="1" dirty="0" err="1"/>
              <a:t>язок</a:t>
            </a:r>
            <a:r>
              <a:rPr lang="uk-UA" sz="3200" b="1" dirty="0"/>
              <a:t> задачі і </a:t>
            </a:r>
            <a:r>
              <a:rPr lang="uk-UA" sz="3200" b="1" dirty="0" smtClean="0"/>
              <a:t>відповідь</a:t>
            </a: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76632135"/>
              </p:ext>
            </p:extLst>
          </p:nvPr>
        </p:nvGraphicFramePr>
        <p:xfrm>
          <a:off x="649571" y="1577825"/>
          <a:ext cx="10778492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88021" y="531448"/>
            <a:ext cx="9701487" cy="7424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Усний рахунок «Кольорова вежа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5025" y="-731042"/>
            <a:ext cx="578025" cy="72176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5"/>
            <a:ext cx="578025" cy="72176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6" y="-712866"/>
            <a:ext cx="578025" cy="72176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5" y="-705329"/>
            <a:ext cx="578025" cy="72176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4" y="-726347"/>
            <a:ext cx="578025" cy="72176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2" y="-745345"/>
            <a:ext cx="578025" cy="721760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F92DF11C-4637-4B76-A12A-B59F967622BC}"/>
              </a:ext>
            </a:extLst>
          </p:cNvPr>
          <p:cNvGrpSpPr/>
          <p:nvPr/>
        </p:nvGrpSpPr>
        <p:grpSpPr>
          <a:xfrm>
            <a:off x="185908" y="4780176"/>
            <a:ext cx="2101476" cy="946297"/>
            <a:chOff x="4718700" y="3159148"/>
            <a:chExt cx="3181073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0A440ABD-7A91-4F6C-A438-FD457B95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2F80FC2-7F33-41ED-9D30-399772F2E969}"/>
                </a:ext>
              </a:extLst>
            </p:cNvPr>
            <p:cNvSpPr txBox="1"/>
            <p:nvPr/>
          </p:nvSpPr>
          <p:spPr>
            <a:xfrm>
              <a:off x="4853359" y="3482102"/>
              <a:ext cx="2863243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4456D847-520F-40AA-BCB9-5DA885ADCD4E}"/>
              </a:ext>
            </a:extLst>
          </p:cNvPr>
          <p:cNvGrpSpPr/>
          <p:nvPr/>
        </p:nvGrpSpPr>
        <p:grpSpPr>
          <a:xfrm>
            <a:off x="147706" y="5740946"/>
            <a:ext cx="2101477" cy="946297"/>
            <a:chOff x="8682187" y="3202910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7AE6DF5B-4ECF-444D-A541-5C009885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D3EEF49-6B62-46FE-9AB1-92FB321ACDE5}"/>
                </a:ext>
              </a:extLst>
            </p:cNvPr>
            <p:cNvSpPr txBox="1"/>
            <p:nvPr/>
          </p:nvSpPr>
          <p:spPr>
            <a:xfrm>
              <a:off x="8837852" y="3543385"/>
              <a:ext cx="2863244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E9933C65-857C-4153-9FB3-77D2834C9F22}"/>
              </a:ext>
            </a:extLst>
          </p:cNvPr>
          <p:cNvGrpSpPr/>
          <p:nvPr/>
        </p:nvGrpSpPr>
        <p:grpSpPr>
          <a:xfrm>
            <a:off x="2025229" y="4785170"/>
            <a:ext cx="2101477" cy="946297"/>
            <a:chOff x="4718700" y="4369417"/>
            <a:chExt cx="3181074" cy="116650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E36ECE1D-43D9-42FE-A819-FE0FD178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524AC80-A4FC-46EE-B9BE-26A2BA7F6A87}"/>
                </a:ext>
              </a:extLst>
            </p:cNvPr>
            <p:cNvSpPr txBox="1"/>
            <p:nvPr/>
          </p:nvSpPr>
          <p:spPr>
            <a:xfrm>
              <a:off x="4845467" y="4723043"/>
              <a:ext cx="2863244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C1E4BD4E-3065-45E6-A93D-B7C1467906E8}"/>
              </a:ext>
            </a:extLst>
          </p:cNvPr>
          <p:cNvGrpSpPr/>
          <p:nvPr/>
        </p:nvGrpSpPr>
        <p:grpSpPr>
          <a:xfrm>
            <a:off x="2025226" y="5730129"/>
            <a:ext cx="2101478" cy="946298"/>
            <a:chOff x="8682187" y="4369417"/>
            <a:chExt cx="3181076" cy="116650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681B14B7-1BAF-4478-AB73-AD2F11235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3B62D14-C8A7-4C10-BF0F-FDB26C92113E}"/>
                </a:ext>
              </a:extLst>
            </p:cNvPr>
            <p:cNvSpPr txBox="1"/>
            <p:nvPr/>
          </p:nvSpPr>
          <p:spPr>
            <a:xfrm>
              <a:off x="8800632" y="4705612"/>
              <a:ext cx="2863242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3AE4725B-A3CF-4D72-8428-FC4BDA7F8974}"/>
              </a:ext>
            </a:extLst>
          </p:cNvPr>
          <p:cNvGrpSpPr/>
          <p:nvPr/>
        </p:nvGrpSpPr>
        <p:grpSpPr>
          <a:xfrm>
            <a:off x="3848011" y="4801711"/>
            <a:ext cx="2101478" cy="946298"/>
            <a:chOff x="4686549" y="5579685"/>
            <a:chExt cx="3181076" cy="1166508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7F7D1B24-1404-409C-8BFE-2C30F7B2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F6346E0-8A40-4FD2-A87C-CF6EB56EE7EC}"/>
                </a:ext>
              </a:extLst>
            </p:cNvPr>
            <p:cNvSpPr txBox="1"/>
            <p:nvPr/>
          </p:nvSpPr>
          <p:spPr>
            <a:xfrm>
              <a:off x="4810941" y="5911594"/>
              <a:ext cx="2863242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5A8C7620-1FE7-4016-9600-372CB731EB32}"/>
              </a:ext>
            </a:extLst>
          </p:cNvPr>
          <p:cNvGrpSpPr/>
          <p:nvPr/>
        </p:nvGrpSpPr>
        <p:grpSpPr>
          <a:xfrm>
            <a:off x="3848010" y="5731074"/>
            <a:ext cx="2101478" cy="946298"/>
            <a:chOff x="8682187" y="5579685"/>
            <a:chExt cx="3181076" cy="1166508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FB932EF7-6325-47D9-B543-BFDB9DD3F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CD23D2DC-DD48-4446-9825-91ADDCCAE52D}"/>
                </a:ext>
              </a:extLst>
            </p:cNvPr>
            <p:cNvSpPr txBox="1"/>
            <p:nvPr/>
          </p:nvSpPr>
          <p:spPr>
            <a:xfrm>
              <a:off x="8837852" y="5911594"/>
              <a:ext cx="2863242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9" name="Picture 2" descr="Пов’язане зображення">
            <a:extLst>
              <a:ext uri="{FF2B5EF4-FFF2-40B4-BE49-F238E27FC236}">
                <a16:creationId xmlns:a16="http://schemas.microsoft.com/office/drawing/2014/main" xmlns="" id="{C8B5363F-22E4-45DB-9320-0A68B59F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4" y="1362503"/>
            <a:ext cx="2943647" cy="30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274794" y="1429668"/>
            <a:ext cx="1711042" cy="64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45-36=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AA05B93-729F-47A6-90C8-FD72A989454B}"/>
              </a:ext>
            </a:extLst>
          </p:cNvPr>
          <p:cNvSpPr txBox="1"/>
          <p:nvPr/>
        </p:nvSpPr>
        <p:spPr>
          <a:xfrm>
            <a:off x="4308983" y="2265342"/>
            <a:ext cx="1711042" cy="64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45+36=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274793" y="3089661"/>
            <a:ext cx="1711042" cy="64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32-18=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E505F35-AA4E-4CC5-A1BF-18A36D08C639}"/>
              </a:ext>
            </a:extLst>
          </p:cNvPr>
          <p:cNvSpPr txBox="1"/>
          <p:nvPr/>
        </p:nvSpPr>
        <p:spPr>
          <a:xfrm>
            <a:off x="4303786" y="3885921"/>
            <a:ext cx="1653054" cy="64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32+18=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8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37 L 0.18591 -0.649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8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37 L 0.3356 -0.5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134E-6 3.33333E-6 L 0.33039 -0.266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9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849E-6 -2.96296E-6 L 0.1807 -0.15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Запиши парні числа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1052961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2326" y="3510022"/>
            <a:ext cx="27349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22 + 22 + 22 = </a:t>
            </a:r>
            <a:endParaRPr lang="ru-RU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47414" y="2709714"/>
            <a:ext cx="60784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2   4   6   8   10   12   14   16   18   20</a:t>
            </a:r>
            <a:endParaRPr lang="ru-RU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57916" y="3510021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66</a:t>
            </a:r>
            <a:endParaRPr lang="ru-RU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2326" y="4247197"/>
            <a:ext cx="27349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17 + 17 + 17 = </a:t>
            </a:r>
            <a:endParaRPr lang="ru-RU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57916" y="4247196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51</a:t>
            </a:r>
            <a:endParaRPr lang="ru-RU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5959" y="5013970"/>
            <a:ext cx="27349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28 + 28 + 28 = </a:t>
            </a:r>
            <a:endParaRPr lang="ru-RU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61549" y="5013969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84</a:t>
            </a:r>
            <a:endParaRPr lang="ru-RU" sz="3200" b="1" dirty="0"/>
          </a:p>
        </p:txBody>
      </p:sp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Ст.12 №61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1751" y="3833187"/>
            <a:ext cx="62030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/>
              <a:t>Знайди суму </a:t>
            </a:r>
            <a:r>
              <a:rPr lang="ru-RU" sz="2800" b="1" dirty="0" err="1"/>
              <a:t>однакових</a:t>
            </a:r>
            <a:r>
              <a:rPr lang="ru-RU" sz="2800" b="1" dirty="0"/>
              <a:t> </a:t>
            </a:r>
            <a:r>
              <a:rPr lang="ru-RU" sz="2800" b="1" dirty="0" err="1" smtClean="0"/>
              <a:t>доданків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усно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69072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1" grpId="0" animBg="1"/>
      <p:bldP spid="32" grpId="0" animBg="1"/>
      <p:bldP spid="37" grpId="0" animBg="1"/>
      <p:bldP spid="39" grpId="0" animBg="1"/>
      <p:bldP spid="4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14154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79463" y="511414"/>
            <a:ext cx="10196468" cy="70273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Заміни</a:t>
            </a:r>
            <a:r>
              <a:rPr lang="ru-RU" sz="4000" b="1" dirty="0"/>
              <a:t> </a:t>
            </a:r>
            <a:r>
              <a:rPr lang="ru-RU" sz="4000" b="1" dirty="0" err="1"/>
              <a:t>кожну</a:t>
            </a:r>
            <a:r>
              <a:rPr lang="ru-RU" sz="4000" b="1" dirty="0"/>
              <a:t> суму </a:t>
            </a:r>
            <a:r>
              <a:rPr lang="ru-RU" sz="4000" b="1" dirty="0" err="1" smtClean="0"/>
              <a:t>добутком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92840" y="455234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92431" y="2322650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22429" y="381281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930063" y="2309961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0155" y="2331715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15714" y="2499875"/>
            <a:ext cx="384076" cy="288999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22758" y="2334969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95182" y="2474616"/>
            <a:ext cx="439856" cy="288999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64538" y="2309961"/>
            <a:ext cx="454720" cy="56779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481292" y="2474616"/>
            <a:ext cx="439856" cy="288999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21148" y="2322999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48001" y="2462395"/>
            <a:ext cx="439856" cy="288999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77094" y="2309961"/>
            <a:ext cx="454720" cy="56779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923444" y="2449357"/>
            <a:ext cx="439856" cy="288999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449044" y="2322999"/>
            <a:ext cx="454720" cy="567792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870360" y="2504852"/>
            <a:ext cx="439856" cy="288999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1770155" y="3837847"/>
            <a:ext cx="682080" cy="567793"/>
            <a:chOff x="7543920" y="1560915"/>
            <a:chExt cx="682524" cy="567662"/>
          </a:xfrm>
        </p:grpSpPr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71428" y="1560916"/>
              <a:ext cx="455016" cy="567661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20" y="1560915"/>
              <a:ext cx="455016" cy="567661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1760402" y="3048925"/>
            <a:ext cx="754661" cy="599975"/>
            <a:chOff x="3604260" y="3782931"/>
            <a:chExt cx="755153" cy="599836"/>
          </a:xfrm>
        </p:grpSpPr>
        <p:pic>
          <p:nvPicPr>
            <p:cNvPr id="72" name="Рисунок 71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904397" y="3782931"/>
              <a:ext cx="455016" cy="56766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1676250" y="4581848"/>
            <a:ext cx="731278" cy="576193"/>
            <a:chOff x="3136372" y="3013924"/>
            <a:chExt cx="731754" cy="576060"/>
          </a:xfrm>
        </p:grpSpPr>
        <p:pic>
          <p:nvPicPr>
            <p:cNvPr id="75" name="Рисунок 74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3136372" y="3022323"/>
              <a:ext cx="455016" cy="567661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413110" y="3013924"/>
              <a:ext cx="455016" cy="567661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001438" y="3040512"/>
            <a:ext cx="754968" cy="621124"/>
            <a:chOff x="3567682" y="3811821"/>
            <a:chExt cx="755460" cy="620980"/>
          </a:xfrm>
        </p:grpSpPr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567682" y="3865140"/>
              <a:ext cx="455016" cy="567661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2892618" y="3045639"/>
            <a:ext cx="765543" cy="606856"/>
            <a:chOff x="3557100" y="3811821"/>
            <a:chExt cx="766042" cy="606716"/>
          </a:xfrm>
        </p:grpSpPr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557100" y="3850876"/>
              <a:ext cx="455016" cy="567661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5169339" y="3833967"/>
            <a:ext cx="682080" cy="567793"/>
            <a:chOff x="7543920" y="1560915"/>
            <a:chExt cx="682524" cy="567662"/>
          </a:xfrm>
        </p:grpSpPr>
        <p:pic>
          <p:nvPicPr>
            <p:cNvPr id="87" name="Рисунок 86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71428" y="1560916"/>
              <a:ext cx="455016" cy="567661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20" y="1560915"/>
              <a:ext cx="455016" cy="567661"/>
            </a:xfrm>
            <a:prstGeom prst="rect">
              <a:avLst/>
            </a:prstGeom>
          </p:spPr>
        </p:pic>
      </p:grpSp>
      <p:grpSp>
        <p:nvGrpSpPr>
          <p:cNvPr id="89" name="Группа 88"/>
          <p:cNvGrpSpPr/>
          <p:nvPr/>
        </p:nvGrpSpPr>
        <p:grpSpPr>
          <a:xfrm>
            <a:off x="4055925" y="3837846"/>
            <a:ext cx="682080" cy="567793"/>
            <a:chOff x="7543920" y="1560915"/>
            <a:chExt cx="682524" cy="567662"/>
          </a:xfrm>
        </p:grpSpPr>
        <p:pic>
          <p:nvPicPr>
            <p:cNvPr id="90" name="Рисунок 89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71428" y="1560916"/>
              <a:ext cx="455016" cy="567661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20" y="1560915"/>
              <a:ext cx="455016" cy="567661"/>
            </a:xfrm>
            <a:prstGeom prst="rect">
              <a:avLst/>
            </a:prstGeom>
          </p:spPr>
        </p:pic>
      </p:grpSp>
      <p:grpSp>
        <p:nvGrpSpPr>
          <p:cNvPr id="92" name="Группа 91"/>
          <p:cNvGrpSpPr/>
          <p:nvPr/>
        </p:nvGrpSpPr>
        <p:grpSpPr>
          <a:xfrm>
            <a:off x="2893998" y="3814939"/>
            <a:ext cx="682080" cy="567793"/>
            <a:chOff x="7543920" y="1560915"/>
            <a:chExt cx="682524" cy="567662"/>
          </a:xfrm>
        </p:grpSpPr>
        <p:pic>
          <p:nvPicPr>
            <p:cNvPr id="94" name="Рисунок 93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71428" y="1560916"/>
              <a:ext cx="455016" cy="567661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20" y="1560915"/>
              <a:ext cx="455016" cy="567661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2808668" y="4558546"/>
            <a:ext cx="731278" cy="576193"/>
            <a:chOff x="3136372" y="3013924"/>
            <a:chExt cx="731754" cy="576060"/>
          </a:xfrm>
        </p:grpSpPr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3136372" y="3022323"/>
              <a:ext cx="455016" cy="567661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413110" y="3013924"/>
              <a:ext cx="455016" cy="567661"/>
            </a:xfrm>
            <a:prstGeom prst="rect">
              <a:avLst/>
            </a:prstGeom>
          </p:spPr>
        </p:pic>
      </p:grp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8770" y="4721244"/>
            <a:ext cx="439856" cy="28899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24417" y="3952745"/>
            <a:ext cx="439856" cy="28899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56611" y="3977242"/>
            <a:ext cx="439856" cy="28899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525382" y="3218861"/>
            <a:ext cx="439856" cy="28899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539946" y="3977244"/>
            <a:ext cx="439856" cy="288999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25750" y="3212152"/>
            <a:ext cx="439856" cy="28899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587001" y="4718221"/>
            <a:ext cx="439856" cy="28899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768475" y="3283550"/>
            <a:ext cx="439856" cy="28899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863037" y="3977244"/>
            <a:ext cx="439856" cy="288999"/>
          </a:xfrm>
          <a:prstGeom prst="rect">
            <a:avLst/>
          </a:prstGeom>
        </p:spPr>
      </p:pic>
      <p:grpSp>
        <p:nvGrpSpPr>
          <p:cNvPr id="119" name="Группа 118"/>
          <p:cNvGrpSpPr/>
          <p:nvPr/>
        </p:nvGrpSpPr>
        <p:grpSpPr>
          <a:xfrm>
            <a:off x="7795100" y="2302985"/>
            <a:ext cx="712960" cy="581742"/>
            <a:chOff x="9603750" y="1317064"/>
            <a:chExt cx="713424" cy="581607"/>
          </a:xfrm>
        </p:grpSpPr>
        <p:pic>
          <p:nvPicPr>
            <p:cNvPr id="120" name="Рисунок 119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603750" y="1317064"/>
              <a:ext cx="455016" cy="567661"/>
            </a:xfrm>
            <a:prstGeom prst="rect">
              <a:avLst/>
            </a:prstGeom>
          </p:spPr>
        </p:pic>
        <p:pic>
          <p:nvPicPr>
            <p:cNvPr id="124" name="Рисунок 123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862158" y="1331010"/>
              <a:ext cx="455016" cy="56766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6992416" y="3061402"/>
            <a:ext cx="784733" cy="607199"/>
            <a:chOff x="2784194" y="3076967"/>
            <a:chExt cx="785244" cy="607058"/>
          </a:xfrm>
        </p:grpSpPr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076967"/>
              <a:ext cx="455016" cy="567661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784194" y="3116364"/>
              <a:ext cx="455016" cy="567661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8054841" y="3804752"/>
            <a:ext cx="796055" cy="611349"/>
            <a:chOff x="3536457" y="4491202"/>
            <a:chExt cx="796574" cy="611207"/>
          </a:xfrm>
        </p:grpSpPr>
        <p:pic>
          <p:nvPicPr>
            <p:cNvPr id="129" name="Рисунок 128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78015" y="4491202"/>
              <a:ext cx="455016" cy="567661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5876385" y="4542747"/>
            <a:ext cx="682172" cy="599390"/>
            <a:chOff x="5304977" y="5389674"/>
            <a:chExt cx="682616" cy="599251"/>
          </a:xfrm>
        </p:grpSpPr>
        <p:pic>
          <p:nvPicPr>
            <p:cNvPr id="133" name="Рисунок 132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5304977" y="5389674"/>
              <a:ext cx="455016" cy="567661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532577" y="5421264"/>
              <a:ext cx="455016" cy="567661"/>
            </a:xfrm>
            <a:prstGeom prst="rect">
              <a:avLst/>
            </a:prstGeom>
          </p:spPr>
        </p:pic>
      </p:grpSp>
      <p:sp>
        <p:nvSpPr>
          <p:cNvPr id="12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Ст.12 №62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2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342" y="1621054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384783" y="2485060"/>
            <a:ext cx="439856" cy="288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61207" y="2348943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∙</a:t>
            </a:r>
            <a:endParaRPr lang="uk-UA" sz="2400" b="1" dirty="0">
              <a:solidFill>
                <a:schemeClr val="bg1"/>
              </a:solidFill>
            </a:endParaRPr>
          </a:p>
        </p:txBody>
      </p:sp>
      <p:grpSp>
        <p:nvGrpSpPr>
          <p:cNvPr id="135" name="Группа 134"/>
          <p:cNvGrpSpPr/>
          <p:nvPr/>
        </p:nvGrpSpPr>
        <p:grpSpPr>
          <a:xfrm>
            <a:off x="5117125" y="3054441"/>
            <a:ext cx="754968" cy="621124"/>
            <a:chOff x="3567682" y="3811821"/>
            <a:chExt cx="755460" cy="620980"/>
          </a:xfrm>
        </p:grpSpPr>
        <p:pic>
          <p:nvPicPr>
            <p:cNvPr id="136" name="Рисунок 135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567682" y="3865140"/>
              <a:ext cx="455016" cy="567661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90" y="3048925"/>
            <a:ext cx="450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17471" y="3081107"/>
            <a:ext cx="454720" cy="56779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662642" y="3220503"/>
            <a:ext cx="439856" cy="288999"/>
          </a:xfrm>
          <a:prstGeom prst="rect">
            <a:avLst/>
          </a:prstGeom>
        </p:spPr>
      </p:pic>
      <p:grpSp>
        <p:nvGrpSpPr>
          <p:cNvPr id="140" name="Группа 139"/>
          <p:cNvGrpSpPr/>
          <p:nvPr/>
        </p:nvGrpSpPr>
        <p:grpSpPr>
          <a:xfrm>
            <a:off x="6284040" y="3826923"/>
            <a:ext cx="682080" cy="567793"/>
            <a:chOff x="7543920" y="1560915"/>
            <a:chExt cx="682524" cy="567662"/>
          </a:xfrm>
        </p:grpSpPr>
        <p:pic>
          <p:nvPicPr>
            <p:cNvPr id="141" name="Рисунок 140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71428" y="1560916"/>
              <a:ext cx="455016" cy="567661"/>
            </a:xfrm>
            <a:prstGeom prst="rect">
              <a:avLst/>
            </a:prstGeom>
          </p:spPr>
        </p:pic>
        <p:pic>
          <p:nvPicPr>
            <p:cNvPr id="143" name="Рисунок 142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20" y="1560915"/>
              <a:ext cx="455016" cy="567661"/>
            </a:xfrm>
            <a:prstGeom prst="rect">
              <a:avLst/>
            </a:prstGeom>
          </p:spPr>
        </p:pic>
      </p:grp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35" y="3826924"/>
            <a:ext cx="450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75959" y="3966320"/>
            <a:ext cx="439856" cy="288999"/>
          </a:xfrm>
          <a:prstGeom prst="rect">
            <a:avLst/>
          </a:prstGeom>
        </p:spPr>
      </p:pic>
      <p:grpSp>
        <p:nvGrpSpPr>
          <p:cNvPr id="148" name="Группа 147"/>
          <p:cNvGrpSpPr/>
          <p:nvPr/>
        </p:nvGrpSpPr>
        <p:grpSpPr>
          <a:xfrm>
            <a:off x="3979802" y="4543946"/>
            <a:ext cx="731278" cy="576193"/>
            <a:chOff x="3136372" y="3013924"/>
            <a:chExt cx="731754" cy="576060"/>
          </a:xfrm>
        </p:grpSpPr>
        <p:pic>
          <p:nvPicPr>
            <p:cNvPr id="149" name="Рисунок 148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3136372" y="3022323"/>
              <a:ext cx="455016" cy="567661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413110" y="3013924"/>
              <a:ext cx="455016" cy="567661"/>
            </a:xfrm>
            <a:prstGeom prst="rect">
              <a:avLst/>
            </a:prstGeom>
          </p:spPr>
        </p:pic>
      </p:grp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17" y="4553043"/>
            <a:ext cx="450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510186" y="4745443"/>
            <a:ext cx="439856" cy="2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82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4097" y="529216"/>
            <a:ext cx="10051852" cy="6898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Прочитай </a:t>
            </a:r>
            <a:r>
              <a:rPr lang="ru-RU" sz="4000" b="1" dirty="0" err="1" smtClean="0"/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69126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Ст.12 №63, 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77125" y="1269554"/>
            <a:ext cx="8887991" cy="8999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Назви перший і </a:t>
            </a:r>
            <a:r>
              <a:rPr lang="ru-RU" sz="2800" b="1" dirty="0" err="1">
                <a:solidFill>
                  <a:srgbClr val="7030A0"/>
                </a:solidFill>
              </a:rPr>
              <a:t>другий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множники</a:t>
            </a:r>
            <a:r>
              <a:rPr lang="ru-RU" sz="2800" b="1" dirty="0">
                <a:solidFill>
                  <a:srgbClr val="7030A0"/>
                </a:solidFill>
              </a:rPr>
              <a:t> в кожному </a:t>
            </a:r>
            <a:r>
              <a:rPr lang="ru-RU" sz="2800" b="1" dirty="0" err="1">
                <a:solidFill>
                  <a:srgbClr val="7030A0"/>
                </a:solidFill>
              </a:rPr>
              <a:t>виразі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Обчисли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добутки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42872" y="2299350"/>
            <a:ext cx="10967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3·8=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3479" y="3106759"/>
            <a:ext cx="10967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·2=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23355" y="2281145"/>
            <a:ext cx="10967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2·5=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15767" y="3132728"/>
            <a:ext cx="10967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3·4=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20190" y="2403096"/>
            <a:ext cx="10967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3·7=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12602" y="3175871"/>
            <a:ext cx="10967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·8=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34272" y="2324643"/>
            <a:ext cx="10967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2·9=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126684" y="3134639"/>
            <a:ext cx="10967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9·2=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98968" y="2299350"/>
            <a:ext cx="71686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53963" y="3120825"/>
            <a:ext cx="77618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32406" y="2299350"/>
            <a:ext cx="71686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74228" y="3153395"/>
            <a:ext cx="71686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607416" y="2380479"/>
            <a:ext cx="71686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607416" y="3175871"/>
            <a:ext cx="71686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329086" y="2324643"/>
            <a:ext cx="71686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329086" y="3157782"/>
            <a:ext cx="71686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2507" y="4077866"/>
            <a:ext cx="68699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Спрости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вирази</a:t>
            </a:r>
            <a:r>
              <a:rPr lang="ru-RU" sz="2800" b="1" dirty="0">
                <a:solidFill>
                  <a:srgbClr val="7030A0"/>
                </a:solidFill>
              </a:rPr>
              <a:t> й </a:t>
            </a:r>
            <a:r>
              <a:rPr lang="ru-RU" sz="2800" b="1" dirty="0" err="1">
                <a:solidFill>
                  <a:srgbClr val="7030A0"/>
                </a:solidFill>
              </a:rPr>
              <a:t>обчисли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їхні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значення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99199" y="4725937"/>
            <a:ext cx="44325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3 </a:t>
            </a:r>
            <a:r>
              <a:rPr lang="ru-RU" sz="3600" b="1" dirty="0"/>
              <a:t>+ 3 + 3 + 3 + 3 + </a:t>
            </a:r>
            <a:r>
              <a:rPr lang="ru-RU" sz="3600" b="1" dirty="0" smtClean="0"/>
              <a:t>33 =</a:t>
            </a:r>
            <a:endParaRPr lang="ru-RU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71866" y="5405488"/>
            <a:ext cx="50421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2 </a:t>
            </a:r>
            <a:r>
              <a:rPr lang="ru-RU" sz="3600" b="1" dirty="0"/>
              <a:t>+ 2 + 2 + 2 + 2 + 2 + </a:t>
            </a:r>
            <a:r>
              <a:rPr lang="ru-RU" sz="3600" b="1" dirty="0" smtClean="0"/>
              <a:t>12 =</a:t>
            </a:r>
            <a:endParaRPr lang="ru-RU" sz="3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79698" y="4725936"/>
            <a:ext cx="222368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 · 5 + 33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20701" y="4725937"/>
            <a:ext cx="18918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15 + 33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191816" y="4725937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14033" y="5390592"/>
            <a:ext cx="22236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 · 6 + 12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955037" y="5390593"/>
            <a:ext cx="18918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12 + 12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826152" y="5390593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24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009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589</Words>
  <Application>Microsoft Office PowerPoint</Application>
  <PresentationFormat>Произвольный</PresentationFormat>
  <Paragraphs>159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45</cp:revision>
  <dcterms:created xsi:type="dcterms:W3CDTF">2025-08-27T14:01:18Z</dcterms:created>
  <dcterms:modified xsi:type="dcterms:W3CDTF">2025-09-11T07:12:20Z</dcterms:modified>
</cp:coreProperties>
</file>