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7" r:id="rId2"/>
    <p:sldId id="326" r:id="rId3"/>
    <p:sldId id="259" r:id="rId4"/>
    <p:sldId id="282" r:id="rId5"/>
    <p:sldId id="328" r:id="rId6"/>
    <p:sldId id="330" r:id="rId7"/>
    <p:sldId id="337" r:id="rId8"/>
    <p:sldId id="331" r:id="rId9"/>
    <p:sldId id="338" r:id="rId10"/>
    <p:sldId id="339" r:id="rId11"/>
    <p:sldId id="336" r:id="rId12"/>
    <p:sldId id="310" r:id="rId13"/>
    <p:sldId id="299" r:id="rId14"/>
    <p:sldId id="320" r:id="rId15"/>
    <p:sldId id="302" r:id="rId16"/>
    <p:sldId id="327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053530"/>
            <a:ext cx="890187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Як розвивати свої творчі здібності?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8215" y="3379096"/>
            <a:ext cx="2706146" cy="173704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9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9543" y="3069754"/>
            <a:ext cx="2692656" cy="267627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405458"/>
            <a:ext cx="10267101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Український винахідник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3716" y="1124503"/>
            <a:ext cx="7848872" cy="23562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Ти́мченко</a:t>
            </a:r>
            <a:r>
              <a:rPr lang="ru-RU" sz="2800" b="1" dirty="0"/>
              <a:t> </a:t>
            </a:r>
            <a:r>
              <a:rPr lang="ru-RU" sz="2800" b="1" dirty="0" err="1"/>
              <a:t>Йо́сип</a:t>
            </a:r>
            <a:r>
              <a:rPr lang="ru-RU" sz="2800" b="1" dirty="0"/>
              <a:t> </a:t>
            </a:r>
            <a:r>
              <a:rPr lang="ru-RU" sz="2800" b="1" dirty="0" err="1"/>
              <a:t>Андрі́йович</a:t>
            </a:r>
            <a:r>
              <a:rPr lang="ru-RU" sz="2800" b="1" dirty="0"/>
              <a:t>  — </a:t>
            </a:r>
            <a:r>
              <a:rPr lang="ru-RU" sz="2800" b="1" dirty="0" err="1"/>
              <a:t>український</a:t>
            </a:r>
            <a:r>
              <a:rPr lang="ru-RU" sz="2800" b="1" dirty="0"/>
              <a:t> </a:t>
            </a:r>
            <a:r>
              <a:rPr lang="ru-RU" sz="2800" b="1" dirty="0" err="1"/>
              <a:t>механік</a:t>
            </a:r>
            <a:r>
              <a:rPr lang="ru-RU" sz="2800" b="1" dirty="0"/>
              <a:t>-винахідник, </a:t>
            </a:r>
            <a:r>
              <a:rPr lang="ru-RU" sz="2800" b="1" dirty="0" err="1"/>
              <a:t>винайшов</a:t>
            </a:r>
            <a:r>
              <a:rPr lang="ru-RU" sz="2800" b="1" dirty="0"/>
              <a:t> </a:t>
            </a:r>
            <a:r>
              <a:rPr lang="ru-RU" sz="2800" b="1" dirty="0" err="1"/>
              <a:t>кіноапарат</a:t>
            </a:r>
            <a:r>
              <a:rPr lang="ru-RU" sz="2800" b="1" dirty="0"/>
              <a:t>. В </a:t>
            </a:r>
            <a:r>
              <a:rPr lang="ru-RU" sz="2800" b="1" dirty="0" err="1"/>
              <a:t>Харкові</a:t>
            </a:r>
            <a:r>
              <a:rPr lang="ru-RU" sz="2800" b="1" dirty="0"/>
              <a:t> </a:t>
            </a:r>
            <a:r>
              <a:rPr lang="ru-RU" sz="2800" b="1" dirty="0" err="1"/>
              <a:t>відкрито</a:t>
            </a:r>
            <a:r>
              <a:rPr lang="ru-RU" sz="2800" b="1" dirty="0"/>
              <a:t>  </a:t>
            </a:r>
            <a:r>
              <a:rPr lang="ru-RU" sz="2800" b="1" dirty="0" err="1"/>
              <a:t>меморіальну</a:t>
            </a:r>
            <a:r>
              <a:rPr lang="ru-RU" sz="2800" b="1" dirty="0"/>
              <a:t>  </a:t>
            </a:r>
            <a:r>
              <a:rPr lang="ru-RU" sz="2800" b="1" dirty="0" err="1"/>
              <a:t>дошку</a:t>
            </a:r>
            <a:r>
              <a:rPr lang="ru-RU" sz="2800" b="1" dirty="0"/>
              <a:t> </a:t>
            </a:r>
            <a:r>
              <a:rPr lang="ru-RU" sz="2800" b="1" dirty="0" err="1"/>
              <a:t>винахіднику</a:t>
            </a:r>
            <a:r>
              <a:rPr lang="ru-RU" sz="2800" b="1" dirty="0"/>
              <a:t> </a:t>
            </a:r>
            <a:r>
              <a:rPr lang="ru-RU" sz="2800" b="1" dirty="0" err="1"/>
              <a:t>першого</a:t>
            </a:r>
            <a:r>
              <a:rPr lang="ru-RU" sz="2800" b="1" dirty="0"/>
              <a:t> в світі </a:t>
            </a:r>
            <a:r>
              <a:rPr lang="ru-RU" sz="2800" b="1" dirty="0" err="1"/>
              <a:t>кіноапарату</a:t>
            </a:r>
            <a:r>
              <a:rPr lang="ru-RU" sz="2800" b="1" dirty="0"/>
              <a:t>, </a:t>
            </a:r>
            <a:r>
              <a:rPr lang="ru-RU" sz="2800" b="1" dirty="0" err="1"/>
              <a:t>харків'янину</a:t>
            </a:r>
            <a:r>
              <a:rPr lang="ru-RU" sz="2800" b="1" dirty="0"/>
              <a:t> </a:t>
            </a:r>
            <a:r>
              <a:rPr lang="ru-RU" sz="2800" b="1" dirty="0" err="1"/>
              <a:t>Йосипу</a:t>
            </a:r>
            <a:r>
              <a:rPr lang="ru-RU" sz="2800" b="1" dirty="0"/>
              <a:t> </a:t>
            </a:r>
            <a:r>
              <a:rPr lang="ru-RU" sz="2800" b="1" dirty="0" err="1"/>
              <a:t>Тимченку</a:t>
            </a:r>
            <a:r>
              <a:rPr lang="ru-RU" sz="2800" b="1" dirty="0"/>
              <a:t>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0" y="1192417"/>
            <a:ext cx="2448271" cy="34469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64" y="3573810"/>
            <a:ext cx="4493506" cy="28134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75" y="3573810"/>
            <a:ext cx="4217393" cy="28123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395" y="1259008"/>
            <a:ext cx="10266476" cy="112461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Зроби по три нахили тулубом вперед-назад, якщо цей чинник, допоможе тобі досягти успіху у навчанні. Якщо ні – зроби по три нахили тулубом вліво-вправо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0475" y="4397043"/>
            <a:ext cx="3487107" cy="83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О</a:t>
            </a:r>
            <a:r>
              <a:rPr lang="ru-RU" sz="3200" b="1" dirty="0" err="1" smtClean="0">
                <a:solidFill>
                  <a:schemeClr val="bg1"/>
                </a:solidFill>
              </a:rPr>
              <a:t>рганізованість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89924" y="5431942"/>
            <a:ext cx="3485298" cy="7341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Б</a:t>
            </a:r>
            <a:r>
              <a:rPr lang="ru-RU" sz="3200" b="1" dirty="0" err="1" smtClean="0">
                <a:solidFill>
                  <a:schemeClr val="bg1"/>
                </a:solidFill>
              </a:rPr>
              <a:t>ажання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93026" y="4397043"/>
            <a:ext cx="3330784" cy="832951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cs typeface="Times New Roman" pitchFamily="18" charset="0"/>
              </a:rPr>
              <a:t>У</a:t>
            </a:r>
            <a:r>
              <a:rPr lang="ru-RU" sz="3200" b="1" dirty="0" err="1" smtClean="0">
                <a:solidFill>
                  <a:srgbClr val="FF0000"/>
                </a:solidFill>
                <a:cs typeface="Times New Roman" pitchFamily="18" charset="0"/>
              </a:rPr>
              <a:t>важність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44790" y="4397043"/>
            <a:ext cx="3471008" cy="83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Л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інь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24279" y="3422666"/>
            <a:ext cx="3268278" cy="79921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Н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аполегливість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52271" y="2383624"/>
            <a:ext cx="3268278" cy="803830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Т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алант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9816" y="2383624"/>
            <a:ext cx="3419892" cy="803830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З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аздрість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39844" y="3422666"/>
            <a:ext cx="3419892" cy="799216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Н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евпевненість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93026" y="5427195"/>
            <a:ext cx="3330784" cy="738903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П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рацьовитість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9915" y="5383347"/>
            <a:ext cx="3487107" cy="7738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Н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езібраність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8615" y="3422666"/>
            <a:ext cx="3487107" cy="7992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І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нтуїція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1430" y="2383624"/>
            <a:ext cx="3475592" cy="8038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Допитливість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835447" y="471557"/>
            <a:ext cx="10269424" cy="625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Руханка «Для </a:t>
            </a:r>
            <a:r>
              <a:rPr lang="ru-RU" sz="4000" b="1" dirty="0" err="1" smtClean="0"/>
              <a:t>успіху</a:t>
            </a:r>
            <a:r>
              <a:rPr lang="ru-RU" sz="4000" b="1" dirty="0" smtClean="0"/>
              <a:t> в навчанні»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680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040309" y="2241301"/>
            <a:ext cx="6013216" cy="6844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риси характеру їм </a:t>
            </a:r>
            <a:r>
              <a:rPr lang="ru-RU" sz="2800" b="1" dirty="0" err="1"/>
              <a:t>притаманні</a:t>
            </a:r>
            <a:r>
              <a:rPr lang="ru-RU" sz="2800" b="1" dirty="0"/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8186" y="1413570"/>
            <a:ext cx="6044222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Хто такі </a:t>
            </a:r>
            <a:r>
              <a:rPr lang="ru-RU" sz="2800" b="1" dirty="0" err="1"/>
              <a:t>винахідники</a:t>
            </a:r>
            <a:r>
              <a:rPr lang="ru-RU" sz="2800" b="1" dirty="0"/>
              <a:t>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8221" y="506122"/>
            <a:ext cx="10230374" cy="8354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347" y="2997746"/>
            <a:ext cx="6184248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Як </a:t>
            </a:r>
            <a:r>
              <a:rPr lang="ru-RU" sz="2800" b="1" dirty="0" err="1"/>
              <a:t>творча</a:t>
            </a:r>
            <a:r>
              <a:rPr lang="ru-RU" sz="2800" b="1" dirty="0"/>
              <a:t> </a:t>
            </a:r>
            <a:r>
              <a:rPr lang="ru-RU" sz="2800" b="1" dirty="0" err="1"/>
              <a:t>праця</a:t>
            </a:r>
            <a:r>
              <a:rPr lang="ru-RU" sz="2800" b="1" dirty="0"/>
              <a:t> </a:t>
            </a:r>
            <a:r>
              <a:rPr lang="ru-RU" sz="2800" b="1" dirty="0" err="1"/>
              <a:t>впливає</a:t>
            </a:r>
            <a:r>
              <a:rPr lang="ru-RU" sz="2800" b="1" dirty="0"/>
              <a:t> на </a:t>
            </a:r>
            <a:r>
              <a:rPr lang="ru-RU" sz="2800" b="1" dirty="0" smtClean="0"/>
              <a:t>розвиток </a:t>
            </a:r>
            <a:r>
              <a:rPr lang="ru-RU" sz="2800" b="1" dirty="0" err="1"/>
              <a:t>людського</a:t>
            </a:r>
            <a:r>
              <a:rPr lang="ru-RU" sz="2800" b="1" dirty="0"/>
              <a:t> </a:t>
            </a:r>
            <a:r>
              <a:rPr lang="ru-RU" sz="2800" b="1" dirty="0" err="1"/>
              <a:t>суспільства</a:t>
            </a:r>
            <a:r>
              <a:rPr lang="ru-RU" sz="2800" b="1" dirty="0"/>
              <a:t>?</a:t>
            </a:r>
          </a:p>
        </p:txBody>
      </p:sp>
      <p:pic>
        <p:nvPicPr>
          <p:cNvPr id="5122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48" y="1557586"/>
            <a:ext cx="3852428" cy="385242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9640" y="5590034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6793" y="4221882"/>
            <a:ext cx="6184248" cy="7629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</a:t>
            </a:r>
            <a:r>
              <a:rPr lang="ru-RU" sz="2800" b="1" dirty="0" err="1"/>
              <a:t>заняття</a:t>
            </a:r>
            <a:r>
              <a:rPr lang="ru-RU" sz="2800" b="1" dirty="0"/>
              <a:t> </a:t>
            </a:r>
            <a:r>
              <a:rPr lang="ru-RU" sz="2800" b="1" dirty="0" err="1"/>
              <a:t>тобі</a:t>
            </a:r>
            <a:r>
              <a:rPr lang="ru-RU" sz="2800" b="1" dirty="0"/>
              <a:t> </a:t>
            </a:r>
            <a:r>
              <a:rPr lang="ru-RU" sz="2800" b="1" dirty="0" err="1"/>
              <a:t>дарують</a:t>
            </a:r>
            <a:r>
              <a:rPr lang="ru-RU" sz="2800" b="1" dirty="0"/>
              <a:t> </a:t>
            </a:r>
            <a:r>
              <a:rPr lang="ru-RU" sz="2800" b="1" dirty="0" err="1"/>
              <a:t>радість</a:t>
            </a:r>
            <a:r>
              <a:rPr lang="ru-RU" sz="2800" b="1" dirty="0"/>
              <a:t>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4217" y="5057942"/>
            <a:ext cx="6491950" cy="762924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 всі </a:t>
            </a:r>
            <a:r>
              <a:rPr lang="ru-RU" sz="2800" b="1" dirty="0" err="1"/>
              <a:t>професії</a:t>
            </a:r>
            <a:r>
              <a:rPr lang="ru-RU" sz="2800" b="1" dirty="0"/>
              <a:t> можуть бути </a:t>
            </a:r>
            <a:r>
              <a:rPr lang="ru-RU" sz="2800" b="1" dirty="0" err="1"/>
              <a:t>творчими</a:t>
            </a:r>
            <a:r>
              <a:rPr lang="ru-RU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5082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3 клас\04 ЯДС\Грущинська\№009 Як розвивати свої творчі здібності\2025-09-17_210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99" y="1277901"/>
            <a:ext cx="7643217" cy="5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306350" y="372388"/>
            <a:ext cx="9721080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13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D:\Картинки до тестів\!!!!! Грамотність\Фото0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7" y="1277903"/>
            <a:ext cx="3304020" cy="33040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7436904" y="2493690"/>
            <a:ext cx="504056" cy="5082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460183" y="2929913"/>
            <a:ext cx="504056" cy="5082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460183" y="3438144"/>
            <a:ext cx="504056" cy="5082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7321351" y="2421682"/>
            <a:ext cx="642888" cy="14274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4406751" y="4869954"/>
            <a:ext cx="2549376" cy="72008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Творча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уява</a:t>
            </a:r>
            <a:r>
              <a:rPr lang="ru-RU" sz="3200" b="1" dirty="0" smtClean="0">
                <a:solidFill>
                  <a:srgbClr val="0070C0"/>
                </a:solidFill>
              </a:rPr>
              <a:t>,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86323" y="4869954"/>
            <a:ext cx="3398196" cy="72008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натхнення</a:t>
            </a:r>
            <a:r>
              <a:rPr lang="ru-RU" sz="3200" b="1" dirty="0" smtClean="0">
                <a:solidFill>
                  <a:srgbClr val="0070C0"/>
                </a:solidFill>
              </a:rPr>
              <a:t>,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06751" y="5742434"/>
            <a:ext cx="2914600" cy="72008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саморозвиток</a:t>
            </a:r>
            <a:r>
              <a:rPr lang="ru-RU" sz="3200" b="1" dirty="0" smtClean="0">
                <a:solidFill>
                  <a:srgbClr val="0070C0"/>
                </a:solidFill>
              </a:rPr>
              <a:t>,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86323" y="5734050"/>
            <a:ext cx="3398196" cy="72008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наполегливість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75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13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4 ЯДС\Грущинська\№009 Як розвивати свої творчі здібності\2025-09-17_210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1417827"/>
            <a:ext cx="7289086" cy="46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458750" y="524788"/>
            <a:ext cx="9721080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80264" y="1485578"/>
            <a:ext cx="3240360" cy="453650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19-20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</a:t>
            </a:r>
            <a:r>
              <a:rPr lang="uk-UA" sz="3200" b="1" smtClean="0">
                <a:solidFill>
                  <a:schemeClr val="accent3">
                    <a:lumMod val="75000"/>
                  </a:schemeClr>
                </a:solidFill>
              </a:rPr>
              <a:t>уроку 9.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1551" y="2781722"/>
            <a:ext cx="461144" cy="72008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1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9703" y="2849208"/>
            <a:ext cx="461144" cy="72008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2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9863" y="2764147"/>
            <a:ext cx="461144" cy="72008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3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8718" y="2789102"/>
            <a:ext cx="461144" cy="72008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4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60183" y="2751730"/>
            <a:ext cx="461144" cy="72008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1431" y="4509914"/>
            <a:ext cx="2175515" cy="86409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прагнення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54443" y="4221882"/>
            <a:ext cx="1842109" cy="86409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наполег-ливість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64051" y="5241822"/>
            <a:ext cx="1842109" cy="86409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працьо-витість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3821" y="1341562"/>
            <a:ext cx="7968549" cy="20162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1. Творчість — діяльність людини, </a:t>
            </a:r>
            <a:r>
              <a:rPr lang="ru-RU" sz="3200" b="1" dirty="0" err="1"/>
              <a:t>спрямована</a:t>
            </a:r>
            <a:r>
              <a:rPr lang="ru-RU" sz="3200" b="1" dirty="0"/>
              <a:t> на </a:t>
            </a:r>
            <a:r>
              <a:rPr lang="ru-RU" sz="3200" b="1" dirty="0" err="1"/>
              <a:t>створення</a:t>
            </a:r>
            <a:r>
              <a:rPr lang="ru-RU" sz="3200" b="1" dirty="0"/>
              <a:t> </a:t>
            </a:r>
            <a:r>
              <a:rPr lang="ru-RU" sz="3200" b="1" dirty="0" err="1"/>
              <a:t>нових</a:t>
            </a:r>
            <a:r>
              <a:rPr lang="ru-RU" sz="3200" b="1" dirty="0"/>
              <a:t> </a:t>
            </a:r>
            <a:r>
              <a:rPr lang="ru-RU" sz="3200" b="1" dirty="0" err="1"/>
              <a:t>витворів</a:t>
            </a:r>
            <a:r>
              <a:rPr lang="ru-RU" sz="3200" b="1" dirty="0"/>
              <a:t> мистецтва, </a:t>
            </a:r>
            <a:r>
              <a:rPr lang="ru-RU" sz="3200" b="1" dirty="0" err="1"/>
              <a:t>наукових</a:t>
            </a:r>
            <a:r>
              <a:rPr lang="ru-RU" sz="3200" b="1" dirty="0"/>
              <a:t> </a:t>
            </a:r>
            <a:r>
              <a:rPr lang="ru-RU" sz="3200" b="1" dirty="0" err="1"/>
              <a:t>відкриттів</a:t>
            </a:r>
            <a:r>
              <a:rPr lang="ru-RU" sz="3200" b="1" dirty="0"/>
              <a:t>, </a:t>
            </a:r>
            <a:r>
              <a:rPr lang="ru-RU" sz="3200" b="1" dirty="0" err="1"/>
              <a:t>технічних</a:t>
            </a:r>
            <a:r>
              <a:rPr lang="ru-RU" sz="3200" b="1" dirty="0"/>
              <a:t> </a:t>
            </a:r>
            <a:r>
              <a:rPr lang="ru-RU" sz="3200" b="1" dirty="0" err="1"/>
              <a:t>винаходів</a:t>
            </a:r>
            <a:r>
              <a:rPr lang="ru-RU" sz="3200" b="1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1413569"/>
            <a:ext cx="1720646" cy="389773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249744" y="3452018"/>
            <a:ext cx="7827629" cy="12019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2. Тільки </a:t>
            </a:r>
            <a:r>
              <a:rPr lang="ru-RU" sz="3200" b="1" dirty="0" err="1"/>
              <a:t>людині</a:t>
            </a:r>
            <a:r>
              <a:rPr lang="ru-RU" sz="3200" b="1" dirty="0"/>
              <a:t> </a:t>
            </a:r>
            <a:r>
              <a:rPr lang="ru-RU" sz="3200" b="1" dirty="0" err="1"/>
              <a:t>притаманні</a:t>
            </a:r>
            <a:r>
              <a:rPr lang="ru-RU" sz="3200" b="1" dirty="0"/>
              <a:t> </a:t>
            </a:r>
            <a:r>
              <a:rPr lang="ru-RU" sz="3200" b="1" dirty="0" err="1"/>
              <a:t>творча</a:t>
            </a:r>
            <a:r>
              <a:rPr lang="ru-RU" sz="3200" b="1" dirty="0"/>
              <a:t> </a:t>
            </a:r>
            <a:r>
              <a:rPr lang="ru-RU" sz="3200" b="1" dirty="0" err="1"/>
              <a:t>уява</a:t>
            </a:r>
            <a:r>
              <a:rPr lang="ru-RU" sz="3200" b="1" dirty="0"/>
              <a:t> та </a:t>
            </a:r>
            <a:r>
              <a:rPr lang="ru-RU" sz="3200" b="1" dirty="0" err="1"/>
              <a:t>прагнення</a:t>
            </a:r>
            <a:r>
              <a:rPr lang="ru-RU" sz="3200" b="1" dirty="0"/>
              <a:t> </a:t>
            </a:r>
            <a:r>
              <a:rPr lang="ru-RU" sz="3200" b="1" dirty="0" err="1"/>
              <a:t>створювати</a:t>
            </a:r>
            <a:r>
              <a:rPr lang="ru-RU" sz="3200" b="1" dirty="0"/>
              <a:t> </a:t>
            </a:r>
            <a:r>
              <a:rPr lang="ru-RU" sz="3200" b="1" dirty="0" err="1"/>
              <a:t>щось</a:t>
            </a:r>
            <a:r>
              <a:rPr lang="ru-RU" sz="3200" b="1" dirty="0"/>
              <a:t> </a:t>
            </a:r>
            <a:r>
              <a:rPr lang="ru-RU" sz="3200" b="1" dirty="0" err="1"/>
              <a:t>нове</a:t>
            </a:r>
            <a:r>
              <a:rPr lang="ru-RU" sz="3200" b="1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6730" y="4797946"/>
            <a:ext cx="7935641" cy="10267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3. </a:t>
            </a:r>
            <a:r>
              <a:rPr lang="ru-RU" sz="3200" b="1" dirty="0"/>
              <a:t>Будь-яка </a:t>
            </a:r>
            <a:r>
              <a:rPr lang="ru-RU" sz="3200" b="1" dirty="0" err="1"/>
              <a:t>праця</a:t>
            </a:r>
            <a:r>
              <a:rPr lang="ru-RU" sz="3200" b="1" dirty="0"/>
              <a:t> може бути </a:t>
            </a:r>
            <a:r>
              <a:rPr lang="ru-RU" sz="3200" b="1" dirty="0" err="1"/>
              <a:t>творчою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991813" y="494645"/>
            <a:ext cx="9935770" cy="793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Рефлексійна</a:t>
            </a:r>
            <a:r>
              <a:rPr lang="uk-UA" sz="4000" b="1" dirty="0">
                <a:solidFill>
                  <a:schemeClr val="bg1"/>
                </a:solidFill>
              </a:rPr>
              <a:t> вправа «Дерево зростання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✓ Разноцветные кленовые листья #24 скачать клипарт бесплатно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1" y="1078180"/>
            <a:ext cx="6434631" cy="57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663597">
            <a:off x="2360444" y="3898443"/>
            <a:ext cx="1538984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цікаво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61312">
            <a:off x="2963144" y="1927846"/>
            <a:ext cx="1557944" cy="11918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322ADA"/>
                </a:solidFill>
              </a:rPr>
              <a:t>Було</a:t>
            </a:r>
            <a:r>
              <a:rPr lang="ru-RU" sz="3200" b="1" dirty="0" smtClean="0">
                <a:solidFill>
                  <a:srgbClr val="322ADA"/>
                </a:solidFill>
              </a:rPr>
              <a:t> </a:t>
            </a:r>
            <a:r>
              <a:rPr lang="ru-RU" sz="3200" b="1" dirty="0" err="1" smtClean="0">
                <a:solidFill>
                  <a:srgbClr val="322ADA"/>
                </a:solidFill>
              </a:rPr>
              <a:t>важко</a:t>
            </a:r>
            <a:endParaRPr lang="ru-RU" sz="3200" b="1" dirty="0">
              <a:solidFill>
                <a:srgbClr val="322AD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670350">
            <a:off x="4691928" y="3697668"/>
            <a:ext cx="1517473" cy="11918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322ADA"/>
                </a:solidFill>
              </a:rPr>
              <a:t>Було</a:t>
            </a:r>
            <a:r>
              <a:rPr lang="ru-RU" sz="3200" b="1" dirty="0" smtClean="0">
                <a:solidFill>
                  <a:srgbClr val="322ADA"/>
                </a:solidFill>
              </a:rPr>
              <a:t> легко</a:t>
            </a:r>
            <a:endParaRPr lang="ru-RU" sz="3200" b="1" dirty="0">
              <a:solidFill>
                <a:srgbClr val="322ADA"/>
              </a:solidFill>
            </a:endParaRPr>
          </a:p>
        </p:txBody>
      </p:sp>
      <p:pic>
        <p:nvPicPr>
          <p:cNvPr id="1030" name="Picture 6" descr="Клипарт#елка#дерево#деревья#clipart#wood# | Дере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42" y="1078180"/>
            <a:ext cx="4209485" cy="578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29" y="1700714"/>
            <a:ext cx="1240932" cy="11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99" y="1288630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109" y="3248661"/>
            <a:ext cx="999474" cy="9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109" y="2276772"/>
            <a:ext cx="999474" cy="9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76" y="3759944"/>
            <a:ext cx="999474" cy="9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716" y="1745176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88" y="2728860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332" y="2236556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99" y="2378058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87" y="2249314"/>
            <a:ext cx="1240932" cy="11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87" y="2548936"/>
            <a:ext cx="1240932" cy="11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229" y="3000606"/>
            <a:ext cx="1240932" cy="11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27" y="3065133"/>
            <a:ext cx="1240932" cy="11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194" y="1366675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313" y="2011354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32" y="2658471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09" y="2852831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91" y="1429461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984" y="3428889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99" y="1791593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851" y="3026898"/>
            <a:ext cx="828687" cy="8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498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TEMP\!!!!!!Эсмира\OIG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415884"/>
            <a:ext cx="3528392" cy="353150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939903" y="1415884"/>
            <a:ext cx="6371391" cy="25538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600" b="1" dirty="0">
                <a:solidFill>
                  <a:srgbClr val="FFFF00"/>
                </a:solidFill>
              </a:rPr>
              <a:t>Дзвоник пролунав веселий, </a:t>
            </a:r>
            <a:endParaRPr lang="ru-RU" sz="3600" b="1" dirty="0">
              <a:solidFill>
                <a:srgbClr val="FFFF00"/>
              </a:solidFill>
            </a:endParaRPr>
          </a:p>
          <a:p>
            <a:pPr algn="ctr" fontAlgn="base"/>
            <a:r>
              <a:rPr lang="uk-UA" sz="3600" b="1" dirty="0">
                <a:solidFill>
                  <a:srgbClr val="FFFF00"/>
                </a:solidFill>
              </a:rPr>
              <a:t>Дружно всіх він кличе в клас. </a:t>
            </a:r>
            <a:endParaRPr lang="ru-RU" sz="3600" b="1" dirty="0">
              <a:solidFill>
                <a:srgbClr val="FFFF00"/>
              </a:solidFill>
            </a:endParaRPr>
          </a:p>
          <a:p>
            <a:pPr algn="ctr" fontAlgn="base"/>
            <a:r>
              <a:rPr lang="uk-UA" sz="3600" b="1" dirty="0">
                <a:solidFill>
                  <a:srgbClr val="FFFF00"/>
                </a:solidFill>
              </a:rPr>
              <a:t>І цікаве на </a:t>
            </a:r>
            <a:r>
              <a:rPr lang="uk-UA" sz="3600" b="1" dirty="0" err="1">
                <a:solidFill>
                  <a:srgbClr val="FFFF00"/>
                </a:solidFill>
              </a:rPr>
              <a:t>уроці</a:t>
            </a:r>
            <a:endParaRPr lang="ru-RU" sz="3600" b="1" dirty="0">
              <a:solidFill>
                <a:srgbClr val="FFFF00"/>
              </a:solidFill>
            </a:endParaRPr>
          </a:p>
          <a:p>
            <a:pPr algn="ctr" fontAlgn="base"/>
            <a:r>
              <a:rPr lang="uk-UA" sz="3600" b="1" dirty="0">
                <a:solidFill>
                  <a:srgbClr val="FFFF00"/>
                </a:solidFill>
              </a:rPr>
              <a:t>Пропоную я для вас.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7790" y="513074"/>
            <a:ext cx="10585388" cy="6915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26020" y="3897631"/>
            <a:ext cx="4416638" cy="1532689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Розглянь листочки. Який з них передає твій настрій? Чому? 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 descr="https://multiurok.ru/img/182813/image_5f7d15397e5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365" y="1541743"/>
            <a:ext cx="2204813" cy="192719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static.com/images?q=tbn:ANd9GcRuuH_yKzBfRMfElQY_UX-IPXGF4uEymCkMdvmDnsTPPZbkHh5xzslmXqv_EmUNW2eKDak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99" y="1535674"/>
            <a:ext cx="2070011" cy="19856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pinimg.com/736x/4e/c7/e2/4ec7e26b265cc33170b83324dd02c6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1" y="1556593"/>
            <a:ext cx="2238732" cy="196470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encrypted-tbn0.gstatic.com/images?q=tbn:ANd9GcT6mhsAqbRuRC0DoW0J088kKYj0FgEeIy7ze0Fo7RipUoK_sLC3nzajPOT25d2IenComWE&amp;usqp=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1" y="3697888"/>
            <a:ext cx="2292800" cy="201215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onechko.net.ua/uploads/goods/1386/max/59e6cf9a74b8bc9ea48b75a5afc08ce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r="15006"/>
          <a:stretch/>
        </p:blipFill>
        <p:spPr bwMode="auto">
          <a:xfrm>
            <a:off x="6194465" y="1541743"/>
            <a:ext cx="2385140" cy="190311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fs03.vseosvita.ua/03014qi2-06dc-1200x63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52" y="3897631"/>
            <a:ext cx="2920268" cy="161266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041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1034" y="482549"/>
            <a:ext cx="10447581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362" y="2738177"/>
            <a:ext cx="3120040" cy="733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262" y="3554033"/>
            <a:ext cx="3230139" cy="698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262" y="4367846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5758" y="2716741"/>
            <a:ext cx="3904003" cy="31029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262" y="5208522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42" y="2554369"/>
            <a:ext cx="4157819" cy="352105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65542" y="2665002"/>
            <a:ext cx="2965804" cy="55512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65542" y="4106991"/>
            <a:ext cx="2965805" cy="903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1511" y="3293874"/>
            <a:ext cx="2979836" cy="770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5542" y="5066571"/>
            <a:ext cx="2965805" cy="946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4845" y="1284449"/>
            <a:ext cx="804412" cy="81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3793" y="1320734"/>
            <a:ext cx="1339207" cy="727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68379" y="1284057"/>
            <a:ext cx="1339207" cy="7279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26744" y="1284449"/>
            <a:ext cx="1388580" cy="814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0746" y="1277503"/>
            <a:ext cx="1174693" cy="8143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55439" y="1084764"/>
            <a:ext cx="1420204" cy="121801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182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8593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50452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39218" y="415613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2" y="1218330"/>
            <a:ext cx="2733595" cy="408367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085373" y="4774198"/>
            <a:ext cx="6120854" cy="105560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ми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дізнаємося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про 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творчість, творчі здібності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людини.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11417" y="1218330"/>
            <a:ext cx="4176464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Що </a:t>
            </a:r>
            <a:r>
              <a:rPr lang="ru-RU" sz="2400" b="1" dirty="0" err="1"/>
              <a:t>таке</a:t>
            </a:r>
            <a:r>
              <a:rPr lang="ru-RU" sz="2400" b="1" dirty="0"/>
              <a:t> характер людини?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5266" y="1845618"/>
            <a:ext cx="4412615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/>
              <a:t>На які </a:t>
            </a:r>
            <a:r>
              <a:rPr lang="ru-RU" sz="2400" b="1" dirty="0" err="1"/>
              <a:t>групи</a:t>
            </a:r>
            <a:r>
              <a:rPr lang="ru-RU" sz="2400" b="1" dirty="0"/>
              <a:t> </a:t>
            </a:r>
            <a:r>
              <a:rPr lang="ru-RU" sz="2400" b="1" dirty="0" smtClean="0"/>
              <a:t>можна </a:t>
            </a:r>
            <a:r>
              <a:rPr lang="ru-RU" sz="2400" b="1" dirty="0" err="1"/>
              <a:t>поділити</a:t>
            </a:r>
            <a:r>
              <a:rPr lang="ru-RU" sz="2400" b="1" dirty="0"/>
              <a:t> риси характеру? </a:t>
            </a:r>
            <a:r>
              <a:rPr lang="ru-RU" sz="2400" b="1" dirty="0" err="1"/>
              <a:t>Назвіть</a:t>
            </a:r>
            <a:r>
              <a:rPr lang="ru-RU" sz="2400" b="1" dirty="0"/>
              <a:t> приклади рис характеру. </a:t>
            </a:r>
          </a:p>
        </p:txBody>
      </p:sp>
      <p:pic>
        <p:nvPicPr>
          <p:cNvPr id="1026" name="Picture 2" descr="D:\Картинки до тестів\!!!_Эсмира Настрій\Успешный\_free_2024-01-13-18-31-04_00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8" y="1218330"/>
            <a:ext cx="2638910" cy="263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851671" y="3323527"/>
            <a:ext cx="5354556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/>
              <a:t>Навіщо</a:t>
            </a:r>
            <a:r>
              <a:rPr lang="ru-RU" sz="2400" b="1" dirty="0"/>
              <a:t> </a:t>
            </a:r>
            <a:r>
              <a:rPr lang="ru-RU" sz="2400" b="1" dirty="0" err="1"/>
              <a:t>досліджувати</a:t>
            </a:r>
            <a:r>
              <a:rPr lang="ru-RU" sz="2400" b="1" dirty="0"/>
              <a:t> </a:t>
            </a:r>
            <a:r>
              <a:rPr lang="ru-RU" sz="2400" b="1" dirty="0" err="1"/>
              <a:t>свій</a:t>
            </a:r>
            <a:r>
              <a:rPr lang="ru-RU" sz="2400" b="1" dirty="0"/>
              <a:t> характер? Які риси характеру сприяють </a:t>
            </a:r>
            <a:r>
              <a:rPr lang="ru-RU" sz="2400" b="1" dirty="0" err="1"/>
              <a:t>досягненню</a:t>
            </a:r>
            <a:r>
              <a:rPr lang="ru-RU" sz="2400" b="1" dirty="0"/>
              <a:t> </a:t>
            </a:r>
            <a:r>
              <a:rPr lang="ru-RU" sz="2400" b="1" dirty="0" err="1"/>
              <a:t>успіху</a:t>
            </a:r>
            <a:r>
              <a:rPr lang="ru-RU" sz="2400" b="1" dirty="0"/>
              <a:t> людей?</a:t>
            </a:r>
          </a:p>
        </p:txBody>
      </p:sp>
    </p:spTree>
    <p:extLst>
      <p:ext uri="{BB962C8B-B14F-4D97-AF65-F5344CB8AC3E}">
        <p14:creationId xmlns:p14="http://schemas.microsoft.com/office/powerpoint/2010/main" val="24298652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882028" y="333450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Поміркуйте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6106" y="1109321"/>
            <a:ext cx="6480720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Які </a:t>
            </a:r>
            <a:r>
              <a:rPr lang="ru-RU" sz="2400" b="1" dirty="0" err="1"/>
              <a:t>ознаки</a:t>
            </a:r>
            <a:r>
              <a:rPr lang="ru-RU" sz="2400" b="1" dirty="0"/>
              <a:t> </a:t>
            </a:r>
            <a:r>
              <a:rPr lang="ru-RU" sz="2400" b="1" dirty="0" err="1"/>
              <a:t>відрізняють</a:t>
            </a:r>
            <a:r>
              <a:rPr lang="ru-RU" sz="2400" b="1" dirty="0"/>
              <a:t> </a:t>
            </a:r>
            <a:r>
              <a:rPr lang="ru-RU" sz="2400" b="1" dirty="0" err="1"/>
              <a:t>людину</a:t>
            </a:r>
            <a:r>
              <a:rPr lang="ru-RU" sz="2400" b="1" dirty="0"/>
              <a:t> від </a:t>
            </a:r>
            <a:r>
              <a:rPr lang="ru-RU" sz="2400" b="1" dirty="0" err="1"/>
              <a:t>тварини</a:t>
            </a:r>
            <a:r>
              <a:rPr lang="ru-RU" sz="2400" b="1" dirty="0"/>
              <a:t>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14" y="1173793"/>
            <a:ext cx="3990705" cy="420021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7" y="1873259"/>
            <a:ext cx="4429693" cy="309703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776672" y="1792944"/>
            <a:ext cx="331819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До рідного гнізда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4844" y="1197689"/>
            <a:ext cx="331819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Яблунева пора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05511" y="5173153"/>
            <a:ext cx="9622458" cy="12678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Роздивіться</a:t>
            </a:r>
            <a:r>
              <a:rPr lang="ru-RU" sz="2400" b="1" dirty="0"/>
              <a:t> </a:t>
            </a:r>
            <a:r>
              <a:rPr lang="ru-RU" sz="2400" b="1" dirty="0" err="1"/>
              <a:t>картини</a:t>
            </a:r>
            <a:r>
              <a:rPr lang="ru-RU" sz="2400" b="1" dirty="0"/>
              <a:t> Олега </a:t>
            </a:r>
            <a:r>
              <a:rPr lang="ru-RU" sz="2400" b="1" dirty="0" err="1"/>
              <a:t>Шупляка</a:t>
            </a:r>
            <a:r>
              <a:rPr lang="ru-RU" sz="2400" b="1" dirty="0"/>
              <a:t>. </a:t>
            </a:r>
            <a:r>
              <a:rPr lang="ru-RU" sz="2400" b="1" dirty="0" smtClean="0"/>
              <a:t>Які </a:t>
            </a:r>
            <a:r>
              <a:rPr lang="ru-RU" sz="2400" b="1" dirty="0"/>
              <a:t>риси характеру </a:t>
            </a:r>
            <a:r>
              <a:rPr lang="ru-RU" sz="2400" b="1" dirty="0" err="1"/>
              <a:t>необхідні</a:t>
            </a:r>
            <a:r>
              <a:rPr lang="ru-RU" sz="2400" b="1" dirty="0"/>
              <a:t> </a:t>
            </a:r>
            <a:r>
              <a:rPr lang="ru-RU" sz="2400" b="1" dirty="0" err="1"/>
              <a:t>митцям</a:t>
            </a:r>
            <a:r>
              <a:rPr lang="ru-RU" sz="2400" b="1" dirty="0"/>
              <a:t> для </a:t>
            </a:r>
            <a:r>
              <a:rPr lang="ru-RU" sz="2400" b="1" dirty="0" err="1"/>
              <a:t>створення</a:t>
            </a:r>
            <a:r>
              <a:rPr lang="ru-RU" sz="2400" b="1" dirty="0"/>
              <a:t> картин, скульптур, </a:t>
            </a:r>
            <a:r>
              <a:rPr lang="ru-RU" sz="2400" b="1" dirty="0" err="1" smtClean="0"/>
              <a:t>архітектурних</a:t>
            </a:r>
            <a:r>
              <a:rPr lang="ru-RU" sz="2400" b="1" dirty="0" smtClean="0"/>
              <a:t> </a:t>
            </a:r>
            <a:r>
              <a:rPr lang="ru-RU" sz="2400" b="1" dirty="0" err="1"/>
              <a:t>споруд</a:t>
            </a:r>
            <a:r>
              <a:rPr lang="ru-RU" sz="2400" b="1" dirty="0"/>
              <a:t>, </a:t>
            </a:r>
            <a:r>
              <a:rPr lang="ru-RU" sz="2400" b="1" dirty="0" err="1"/>
              <a:t>музичних</a:t>
            </a:r>
            <a:r>
              <a:rPr lang="ru-RU" sz="2400" b="1" dirty="0"/>
              <a:t> і художніх творів.</a:t>
            </a:r>
          </a:p>
        </p:txBody>
      </p:sp>
    </p:spTree>
    <p:extLst>
      <p:ext uri="{BB962C8B-B14F-4D97-AF65-F5344CB8AC3E}">
        <p14:creationId xmlns:p14="http://schemas.microsoft.com/office/powerpoint/2010/main" val="18876435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Картинки до тестів\Професії\Пек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51" y="4050316"/>
            <a:ext cx="1257680" cy="2353443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666269" y="2347080"/>
            <a:ext cx="2580406" cy="12434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Людям </a:t>
            </a:r>
            <a:r>
              <a:rPr lang="ru-RU" sz="2800" b="1" dirty="0" err="1" smtClean="0"/>
              <a:t>притаманні</a:t>
            </a:r>
            <a:endParaRPr lang="ru-RU" sz="28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9218" y="415613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55971" y="1255930"/>
            <a:ext cx="9001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Чи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хотіли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б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дізнатися більше про свої творчі здібності та про те, як можна їх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розвивати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9173" y="4036554"/>
            <a:ext cx="1714596" cy="11305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творча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уява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39217" y="2322125"/>
            <a:ext cx="3013557" cy="1440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здібності </a:t>
            </a:r>
            <a:r>
              <a:rPr lang="ru-RU" sz="2800" b="1" dirty="0"/>
              <a:t>— </a:t>
            </a:r>
            <a:r>
              <a:rPr lang="ru-RU" sz="2800" b="1" dirty="0" err="1"/>
              <a:t>хист</a:t>
            </a:r>
            <a:r>
              <a:rPr lang="ru-RU" sz="2800" b="1" dirty="0"/>
              <a:t>, </a:t>
            </a:r>
            <a:r>
              <a:rPr lang="ru-RU" sz="2800" b="1" dirty="0" err="1"/>
              <a:t>закладений</a:t>
            </a:r>
            <a:r>
              <a:rPr lang="ru-RU" sz="2800" b="1" dirty="0"/>
              <a:t> </a:t>
            </a:r>
            <a:r>
              <a:rPr lang="ru-RU" sz="2800" b="1" dirty="0" smtClean="0"/>
              <a:t>природою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20223" y="2322125"/>
            <a:ext cx="3501772" cy="17281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прагнення</a:t>
            </a:r>
            <a:r>
              <a:rPr lang="ru-RU" sz="2800" b="1" dirty="0" smtClean="0"/>
              <a:t> </a:t>
            </a:r>
            <a:r>
              <a:rPr lang="ru-RU" sz="2800" b="1" dirty="0" err="1"/>
              <a:t>створювати</a:t>
            </a:r>
            <a:r>
              <a:rPr lang="ru-RU" sz="2800" b="1" dirty="0"/>
              <a:t> </a:t>
            </a:r>
            <a:r>
              <a:rPr lang="ru-RU" sz="2800" b="1" dirty="0" err="1"/>
              <a:t>щось</a:t>
            </a:r>
            <a:r>
              <a:rPr lang="ru-RU" sz="2800" b="1" dirty="0"/>
              <a:t> </a:t>
            </a:r>
            <a:r>
              <a:rPr lang="ru-RU" sz="2800" b="1" dirty="0" err="1"/>
              <a:t>нове</a:t>
            </a:r>
            <a:r>
              <a:rPr lang="ru-RU" sz="2800" b="1" dirty="0"/>
              <a:t>, </a:t>
            </a:r>
            <a:r>
              <a:rPr lang="ru-RU" sz="2800" b="1" dirty="0" err="1"/>
              <a:t>досконаліше</a:t>
            </a:r>
            <a:r>
              <a:rPr lang="ru-RU" sz="2800" b="1" dirty="0"/>
              <a:t>.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0800000" flipV="1">
            <a:off x="3791473" y="2824254"/>
            <a:ext cx="874796" cy="28015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5623308" y="3589292"/>
            <a:ext cx="666327" cy="3459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7246675" y="2799751"/>
            <a:ext cx="911728" cy="3046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Картинки до тестів\Професії\Малий худож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17" y="3967224"/>
            <a:ext cx="2106163" cy="1989154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Професії\Сищик 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0" b="24334"/>
          <a:stretch/>
        </p:blipFill>
        <p:spPr bwMode="auto">
          <a:xfrm>
            <a:off x="9270574" y="4262024"/>
            <a:ext cx="1683218" cy="2088000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Професії\Хлоп з мікрофоно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45" y="3940756"/>
            <a:ext cx="1508920" cy="245273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38867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9218" y="415613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35847" y="1235849"/>
            <a:ext cx="6537879" cy="20815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Усі</a:t>
            </a:r>
            <a:r>
              <a:rPr lang="ru-RU" sz="2800" b="1" dirty="0"/>
              <a:t> </a:t>
            </a:r>
            <a:r>
              <a:rPr lang="ru-RU" sz="2800" b="1" dirty="0" err="1"/>
              <a:t>рукотворні</a:t>
            </a:r>
            <a:r>
              <a:rPr lang="ru-RU" sz="2800" b="1" dirty="0"/>
              <a:t> </a:t>
            </a:r>
            <a:r>
              <a:rPr lang="ru-RU" sz="2800" b="1" dirty="0" err="1"/>
              <a:t>об’єкти</a:t>
            </a:r>
            <a:r>
              <a:rPr lang="ru-RU" sz="2800" b="1" dirty="0"/>
              <a:t>: книги, </a:t>
            </a:r>
            <a:r>
              <a:rPr lang="ru-RU" sz="2800" b="1" dirty="0" err="1"/>
              <a:t>картини</a:t>
            </a:r>
            <a:r>
              <a:rPr lang="ru-RU" sz="2800" b="1" dirty="0"/>
              <a:t>, </a:t>
            </a:r>
            <a:r>
              <a:rPr lang="ru-RU" sz="2800" b="1" dirty="0" err="1"/>
              <a:t>технічні</a:t>
            </a:r>
            <a:r>
              <a:rPr lang="ru-RU" sz="2800" b="1" dirty="0"/>
              <a:t> </a:t>
            </a:r>
            <a:r>
              <a:rPr lang="ru-RU" sz="2800" b="1" dirty="0" err="1"/>
              <a:t>пристрої</a:t>
            </a:r>
            <a:r>
              <a:rPr lang="ru-RU" sz="2800" b="1" dirty="0"/>
              <a:t>, </a:t>
            </a:r>
            <a:r>
              <a:rPr lang="ru-RU" sz="2800" b="1" dirty="0" err="1"/>
              <a:t>будинки</a:t>
            </a:r>
            <a:r>
              <a:rPr lang="ru-RU" sz="2800" b="1" dirty="0"/>
              <a:t>, </a:t>
            </a:r>
            <a:r>
              <a:rPr lang="ru-RU" sz="2800" b="1" dirty="0" err="1"/>
              <a:t>автомобілі</a:t>
            </a:r>
            <a:r>
              <a:rPr lang="ru-RU" sz="2800" b="1" dirty="0"/>
              <a:t> — </a:t>
            </a:r>
            <a:r>
              <a:rPr lang="ru-RU" sz="2800" b="1" dirty="0" err="1"/>
              <a:t>спочатку</a:t>
            </a:r>
            <a:r>
              <a:rPr lang="ru-RU" sz="2800" b="1" dirty="0"/>
              <a:t> </a:t>
            </a:r>
            <a:r>
              <a:rPr lang="ru-RU" sz="2800" b="1" dirty="0" err="1"/>
              <a:t>виникають</a:t>
            </a:r>
            <a:r>
              <a:rPr lang="ru-RU" sz="2800" b="1" dirty="0"/>
              <a:t> в </a:t>
            </a:r>
            <a:r>
              <a:rPr lang="ru-RU" sz="2800" b="1" dirty="0" err="1"/>
              <a:t>уяві</a:t>
            </a:r>
            <a:r>
              <a:rPr lang="ru-RU" sz="2800" b="1" dirty="0"/>
              <a:t> </a:t>
            </a:r>
            <a:r>
              <a:rPr lang="ru-RU" sz="2800" b="1" dirty="0" err="1"/>
              <a:t>їхніх</a:t>
            </a:r>
            <a:r>
              <a:rPr lang="ru-RU" sz="2800" b="1" dirty="0"/>
              <a:t> </a:t>
            </a:r>
            <a:r>
              <a:rPr lang="ru-RU" sz="2800" b="1" dirty="0" err="1"/>
              <a:t>творців</a:t>
            </a:r>
            <a:r>
              <a:rPr lang="ru-RU" sz="2800" b="1" dirty="0"/>
              <a:t>, а потім </a:t>
            </a:r>
            <a:r>
              <a:rPr lang="ru-RU" sz="2800" b="1" dirty="0" err="1"/>
              <a:t>утілюються</a:t>
            </a:r>
            <a:r>
              <a:rPr lang="ru-RU" sz="2800" b="1" dirty="0"/>
              <a:t> в життя. </a:t>
            </a:r>
          </a:p>
        </p:txBody>
      </p:sp>
      <p:pic>
        <p:nvPicPr>
          <p:cNvPr id="1027" name="Picture 3" descr="D:\Картинки до тестів\Будинок\Ді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12" y="3432020"/>
            <a:ext cx="2874457" cy="30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Кран\Кран під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05" y="1412366"/>
            <a:ext cx="2892848" cy="34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топка книг, книги для чтения, книги с закладками - cкачать бесплатно  рендер Книги и тетради на Artage.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02" y="3439476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Речі\OIG2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367" y="3956781"/>
            <a:ext cx="2587109" cy="258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471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о тестів\Крила Л Костенко\Дівчина з мріям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2463240"/>
            <a:ext cx="1847417" cy="29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D:\Картинки до тестів\!!!!! Грамотність\Фото0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008" y="2714117"/>
            <a:ext cx="2353444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18960" y="405458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Пам’ятаймо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89717" y="2781722"/>
            <a:ext cx="4698248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Творчість — діяльність людини, </a:t>
            </a:r>
            <a:r>
              <a:rPr lang="ru-RU" sz="2800" b="1" dirty="0" err="1"/>
              <a:t>спрямована</a:t>
            </a:r>
            <a:r>
              <a:rPr lang="ru-RU" sz="2800" b="1" dirty="0"/>
              <a:t> </a:t>
            </a:r>
            <a:r>
              <a:rPr lang="ru-RU" sz="2800" b="1" dirty="0" smtClean="0"/>
              <a:t>на  </a:t>
            </a:r>
            <a:r>
              <a:rPr lang="ru-RU" sz="2800" b="1" dirty="0" err="1" smtClean="0"/>
              <a:t>створення</a:t>
            </a:r>
            <a:r>
              <a:rPr lang="ru-RU" sz="2800" b="1" dirty="0" smtClean="0"/>
              <a:t>: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42150" y="4842441"/>
            <a:ext cx="2660267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нових</a:t>
            </a:r>
            <a:r>
              <a:rPr lang="ru-RU" sz="2800" b="1" dirty="0" smtClean="0"/>
              <a:t> </a:t>
            </a:r>
            <a:r>
              <a:rPr lang="ru-RU" sz="2800" b="1" dirty="0" err="1"/>
              <a:t>витворів</a:t>
            </a:r>
            <a:r>
              <a:rPr lang="ru-RU" sz="2800" b="1" dirty="0"/>
              <a:t> мистецтва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27935" y="4872190"/>
            <a:ext cx="204568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наукових</a:t>
            </a:r>
            <a:r>
              <a:rPr lang="ru-RU" sz="2800" b="1" dirty="0"/>
              <a:t> </a:t>
            </a:r>
            <a:r>
              <a:rPr lang="ru-RU" sz="2800" b="1" dirty="0" err="1"/>
              <a:t>відкриттів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84439" y="4838474"/>
            <a:ext cx="215200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технічних</a:t>
            </a:r>
            <a:r>
              <a:rPr lang="ru-RU" sz="2800" b="1" dirty="0"/>
              <a:t> </a:t>
            </a:r>
            <a:r>
              <a:rPr lang="ru-RU" sz="2800" b="1" dirty="0" err="1" smtClean="0"/>
              <a:t>винаходів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7971785">
            <a:off x="2587193" y="4281945"/>
            <a:ext cx="1033544" cy="3186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874348" y="4463446"/>
            <a:ext cx="666327" cy="22658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3135769">
            <a:off x="7936819" y="4324507"/>
            <a:ext cx="1071184" cy="2740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3592" y="1179096"/>
            <a:ext cx="8152783" cy="1512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Творчість </a:t>
            </a:r>
            <a:r>
              <a:rPr lang="ru-RU" sz="2800" b="1" dirty="0" err="1"/>
              <a:t>дарує</a:t>
            </a:r>
            <a:r>
              <a:rPr lang="ru-RU" sz="2800" b="1" dirty="0"/>
              <a:t> </a:t>
            </a:r>
            <a:r>
              <a:rPr lang="ru-RU" sz="2800" b="1" dirty="0" err="1"/>
              <a:t>наснагу</a:t>
            </a:r>
            <a:r>
              <a:rPr lang="ru-RU" sz="2800" b="1" dirty="0"/>
              <a:t>, </a:t>
            </a:r>
            <a:r>
              <a:rPr lang="ru-RU" sz="2800" b="1" dirty="0" err="1"/>
              <a:t>радість</a:t>
            </a:r>
            <a:r>
              <a:rPr lang="ru-RU" sz="2800" b="1" dirty="0"/>
              <a:t>, </a:t>
            </a:r>
            <a:r>
              <a:rPr lang="ru-RU" sz="2800" b="1" dirty="0" err="1"/>
              <a:t>поліпшує</a:t>
            </a:r>
            <a:r>
              <a:rPr lang="ru-RU" sz="2800" b="1" dirty="0"/>
              <a:t> настрій, позитивно </a:t>
            </a:r>
            <a:r>
              <a:rPr lang="ru-RU" sz="2800" b="1" dirty="0" err="1"/>
              <a:t>впливає</a:t>
            </a:r>
            <a:r>
              <a:rPr lang="ru-RU" sz="2800" b="1" dirty="0"/>
              <a:t> на здоров’я і розвиток </a:t>
            </a:r>
            <a:r>
              <a:rPr lang="ru-RU" sz="2800" b="1" dirty="0" err="1"/>
              <a:t>кожної</a:t>
            </a:r>
            <a:r>
              <a:rPr lang="ru-RU" sz="2800" b="1" dirty="0"/>
              <a:t> </a:t>
            </a:r>
            <a:r>
              <a:rPr lang="ru-RU" sz="2800" b="1" dirty="0" err="1"/>
              <a:t>особистості</a:t>
            </a:r>
            <a:r>
              <a:rPr lang="ru-RU" sz="2800" b="1" dirty="0"/>
              <a:t> й </a:t>
            </a:r>
            <a:r>
              <a:rPr lang="ru-RU" sz="2800" b="1" dirty="0" err="1"/>
              <a:t>усього</a:t>
            </a:r>
            <a:r>
              <a:rPr lang="ru-RU" sz="2800" b="1" dirty="0"/>
              <a:t> </a:t>
            </a:r>
            <a:r>
              <a:rPr lang="ru-RU" sz="2800" b="1" dirty="0" err="1"/>
              <a:t>суспільства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251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18960" y="405458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Творчі здібності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18960" y="1197546"/>
            <a:ext cx="10034508" cy="15323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Творчі здібності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виявляються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по-різному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одні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люди мають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хист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музики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інші — до математики й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техніки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а ще інші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полюбляють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малювати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або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конструювати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8309" y="2846809"/>
            <a:ext cx="6329826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Але </a:t>
            </a:r>
            <a:r>
              <a:rPr lang="ru-RU" sz="2800" b="1" dirty="0"/>
              <a:t>здібності </a:t>
            </a:r>
            <a:r>
              <a:rPr lang="ru-RU" sz="2800" b="1" dirty="0" err="1"/>
              <a:t>завжди</a:t>
            </a:r>
            <a:r>
              <a:rPr lang="ru-RU" sz="2800" b="1" dirty="0"/>
              <a:t> </a:t>
            </a:r>
            <a:r>
              <a:rPr lang="ru-RU" sz="2800" b="1" dirty="0" err="1" smtClean="0"/>
              <a:t>потребують</a:t>
            </a:r>
            <a:r>
              <a:rPr lang="ru-RU" sz="2800" b="1" dirty="0" smtClean="0"/>
              <a:t> </a:t>
            </a:r>
            <a:r>
              <a:rPr lang="ru-RU" sz="2800" b="1" dirty="0" err="1"/>
              <a:t>постійного</a:t>
            </a:r>
            <a:r>
              <a:rPr lang="ru-RU" sz="2800" b="1" dirty="0"/>
              <a:t> розвитку й </a:t>
            </a:r>
            <a:r>
              <a:rPr lang="ru-RU" sz="2800" b="1" dirty="0" err="1"/>
              <a:t>удосконалення</a:t>
            </a:r>
            <a:r>
              <a:rPr lang="ru-RU" sz="2800" b="1" dirty="0"/>
              <a:t>. Великі </a:t>
            </a:r>
            <a:r>
              <a:rPr lang="ru-RU" sz="2800" b="1" dirty="0" err="1"/>
              <a:t>досягнення</a:t>
            </a:r>
            <a:r>
              <a:rPr lang="ru-RU" sz="2800" b="1" dirty="0"/>
              <a:t> </a:t>
            </a:r>
            <a:r>
              <a:rPr lang="ru-RU" sz="2800" b="1" dirty="0" err="1"/>
              <a:t>можливі</a:t>
            </a:r>
            <a:r>
              <a:rPr lang="ru-RU" sz="2800" b="1" dirty="0"/>
              <a:t> лише за </a:t>
            </a:r>
            <a:r>
              <a:rPr lang="ru-RU" sz="2800" b="1" dirty="0" err="1"/>
              <a:t>умови</a:t>
            </a:r>
            <a:r>
              <a:rPr lang="ru-RU" sz="2800" b="1" dirty="0"/>
              <a:t> </a:t>
            </a:r>
            <a:r>
              <a:rPr lang="ru-RU" sz="2800" b="1" dirty="0" err="1" smtClean="0"/>
              <a:t>наполегливої</a:t>
            </a:r>
            <a:r>
              <a:rPr lang="ru-RU" sz="2800" b="1" dirty="0" smtClean="0"/>
              <a:t> </a:t>
            </a:r>
            <a:r>
              <a:rPr lang="ru-RU" sz="2800" b="1" dirty="0" err="1"/>
              <a:t>праці</a:t>
            </a:r>
            <a:r>
              <a:rPr lang="ru-RU" sz="2800" b="1" dirty="0"/>
              <a:t>.</a:t>
            </a:r>
          </a:p>
        </p:txBody>
      </p:sp>
      <p:pic>
        <p:nvPicPr>
          <p:cNvPr id="3074" name="Picture 2" descr="D:\Картинки до тестів\Крила Л Костенко\Дівчина з крил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35" y="2853730"/>
            <a:ext cx="4544144" cy="24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195487" y="5013970"/>
            <a:ext cx="66898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Здатність</a:t>
            </a:r>
            <a:r>
              <a:rPr lang="ru-RU" sz="2800" b="1" dirty="0" smtClean="0"/>
              <a:t> </a:t>
            </a:r>
            <a:r>
              <a:rPr lang="ru-RU" sz="2800" b="1" dirty="0"/>
              <a:t>до </a:t>
            </a:r>
            <a:r>
              <a:rPr lang="ru-RU" sz="2800" b="1" dirty="0" err="1"/>
              <a:t>творчості</a:t>
            </a:r>
            <a:r>
              <a:rPr lang="ru-RU" sz="2800" b="1" dirty="0"/>
              <a:t> — </a:t>
            </a:r>
            <a:r>
              <a:rPr lang="ru-RU" sz="2800" b="1" dirty="0" err="1"/>
              <a:t>головна</a:t>
            </a:r>
            <a:r>
              <a:rPr lang="ru-RU" sz="2800" b="1" dirty="0"/>
              <a:t> </a:t>
            </a:r>
            <a:r>
              <a:rPr lang="ru-RU" sz="2800" b="1" dirty="0" err="1"/>
              <a:t>ознака</a:t>
            </a:r>
            <a:r>
              <a:rPr lang="ru-RU" sz="2800" b="1" dirty="0"/>
              <a:t> людини, яка </a:t>
            </a:r>
            <a:r>
              <a:rPr lang="ru-RU" sz="2800" b="1" dirty="0" err="1"/>
              <a:t>відрізняє</a:t>
            </a:r>
            <a:r>
              <a:rPr lang="ru-RU" sz="2800" b="1" dirty="0"/>
              <a:t> її від </a:t>
            </a:r>
            <a:r>
              <a:rPr lang="ru-RU" sz="2800" b="1" dirty="0" err="1"/>
              <a:t>тварини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2070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550</Words>
  <Application>Microsoft Office PowerPoint</Application>
  <PresentationFormat>Произвольный</PresentationFormat>
  <Paragraphs>123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137</cp:revision>
  <dcterms:created xsi:type="dcterms:W3CDTF">2025-08-27T14:01:18Z</dcterms:created>
  <dcterms:modified xsi:type="dcterms:W3CDTF">2025-09-18T07:37:02Z</dcterms:modified>
</cp:coreProperties>
</file>