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283" r:id="rId3"/>
    <p:sldId id="284" r:id="rId4"/>
    <p:sldId id="285" r:id="rId5"/>
    <p:sldId id="286" r:id="rId6"/>
    <p:sldId id="302" r:id="rId7"/>
    <p:sldId id="342" r:id="rId8"/>
    <p:sldId id="339" r:id="rId9"/>
    <p:sldId id="340" r:id="rId10"/>
    <p:sldId id="334" r:id="rId11"/>
    <p:sldId id="341" r:id="rId12"/>
    <p:sldId id="312" r:id="rId13"/>
    <p:sldId id="313" r:id="rId14"/>
    <p:sldId id="301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283"/>
            <p14:sldId id="284"/>
            <p14:sldId id="285"/>
            <p14:sldId id="286"/>
            <p14:sldId id="302"/>
            <p14:sldId id="342"/>
            <p14:sldId id="339"/>
            <p14:sldId id="340"/>
            <p14:sldId id="334"/>
            <p14:sldId id="341"/>
            <p14:sldId id="312"/>
            <p14:sldId id="313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Збільшення  числа в кілька 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Розв’язуємо задачу на дві дії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Порівняння виразів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6656" custLinFactX="369612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8594" custLinFactX="104351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7547" custLinFactX="-143122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0750" custLinFactX="-389673" custLinFactNeighborX="-4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68054" y="763048"/>
          <a:ext cx="4273486" cy="274738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Порівняння виразів</a:t>
          </a:r>
          <a:endParaRPr lang="ru-RU" sz="3200" b="1" kern="1200" dirty="0"/>
        </a:p>
      </dsp:txBody>
      <dsp:txXfrm rot="5400000">
        <a:off x="8031103" y="854696"/>
        <a:ext cx="274738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454354" y="844089"/>
          <a:ext cx="4273486" cy="258530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Розв’язуємо задачу на дві дії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98444" y="854696"/>
        <a:ext cx="258530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702010" y="754092"/>
          <a:ext cx="4273486" cy="276530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Збільшення  числа в кілька 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56103" y="854696"/>
        <a:ext cx="276530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09603" y="1023461"/>
          <a:ext cx="4273486" cy="2226563"/>
        </a:xfrm>
        <a:prstGeom prst="flowChartManualOperati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13858" y="854697"/>
        <a:ext cx="222656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5374" y="1053530"/>
            <a:ext cx="8548281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Збільшення </a:t>
            </a:r>
            <a:r>
              <a:rPr lang="uk-UA" sz="4000" b="1" dirty="0" smtClean="0">
                <a:solidFill>
                  <a:srgbClr val="7030A0"/>
                </a:solidFill>
              </a:rPr>
              <a:t>числа </a:t>
            </a:r>
            <a:r>
              <a:rPr lang="uk-UA" sz="4000" b="1" dirty="0">
                <a:solidFill>
                  <a:srgbClr val="7030A0"/>
                </a:solidFill>
              </a:rPr>
              <a:t>в кілька разів. Прості задачі з кратним відношенням.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9126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6" y="3224010"/>
            <a:ext cx="2435728" cy="243572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331391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57310" y="-72406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16167" y="-646504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00218" y="-684043"/>
            <a:ext cx="454720" cy="5677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558205" y="4849967"/>
            <a:ext cx="2628579" cy="110038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227003" y="5015711"/>
            <a:ext cx="704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дітей і дорослих грало в шахи.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147" r="17632" b="9873"/>
          <a:stretch/>
        </p:blipFill>
        <p:spPr>
          <a:xfrm>
            <a:off x="2556000" y="1188000"/>
            <a:ext cx="2052000" cy="1188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739295" y="2219593"/>
            <a:ext cx="14821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err="1" smtClean="0">
                <a:latin typeface="Monotype Corsiva" panose="03010101010201010101" pitchFamily="66" charset="0"/>
              </a:rPr>
              <a:t>Дор</a:t>
            </a:r>
            <a:r>
              <a:rPr lang="uk-UA" sz="3600" dirty="0" smtClean="0">
                <a:latin typeface="Monotype Corsiva" panose="03010101010201010101" pitchFamily="66" charset="0"/>
              </a:rPr>
              <a:t>. 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Діти –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12855" y="-652512"/>
            <a:ext cx="445262" cy="56078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12050" y="-69592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52108" y="-766976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з двома запитаннями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Ст.14 №77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991909" y="1177634"/>
            <a:ext cx="5728692" cy="2252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У шахи </a:t>
            </a:r>
            <a:r>
              <a:rPr lang="ru-RU" sz="3200" dirty="0" err="1"/>
              <a:t>грало</a:t>
            </a:r>
            <a:r>
              <a:rPr lang="ru-RU" sz="3200" dirty="0"/>
              <a:t> четверо </a:t>
            </a:r>
            <a:r>
              <a:rPr lang="ru-RU" sz="3200" dirty="0" err="1"/>
              <a:t>дорослих</a:t>
            </a:r>
            <a:r>
              <a:rPr lang="ru-RU" sz="3200" dirty="0"/>
              <a:t>, а дітей — </a:t>
            </a:r>
            <a:r>
              <a:rPr lang="ru-RU" sz="3200" dirty="0" err="1"/>
              <a:t>утричі</a:t>
            </a:r>
            <a:r>
              <a:rPr lang="ru-RU" sz="3200" dirty="0"/>
              <a:t> більше. </a:t>
            </a:r>
            <a:r>
              <a:rPr lang="ru-RU" sz="3200" dirty="0" err="1"/>
              <a:t>Скільки</a:t>
            </a:r>
            <a:r>
              <a:rPr lang="ru-RU" sz="3200" dirty="0"/>
              <a:t> всього дітей і </a:t>
            </a:r>
            <a:r>
              <a:rPr lang="ru-RU" sz="3200" dirty="0" err="1"/>
              <a:t>дорослих</a:t>
            </a:r>
            <a:r>
              <a:rPr lang="ru-RU" sz="3200" dirty="0"/>
              <a:t> </a:t>
            </a:r>
            <a:r>
              <a:rPr lang="ru-RU" sz="3200" dirty="0" err="1"/>
              <a:t>грало</a:t>
            </a:r>
            <a:r>
              <a:rPr lang="ru-RU" sz="3200" dirty="0"/>
              <a:t> в шахи?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7872" y="2542758"/>
            <a:ext cx="1111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Monotype Corsiva" panose="03010101010201010101" pitchFamily="66" charset="0"/>
              </a:rPr>
              <a:t>? л.</a:t>
            </a:r>
            <a:endParaRPr lang="uk-UA" sz="4000" dirty="0">
              <a:latin typeface="Monotype Corsiva" panose="03010101010201010101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691431" y="3634436"/>
            <a:ext cx="186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4 ∙ 3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267495" y="5755244"/>
            <a:ext cx="900100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Складена задача на знаходження суми</a:t>
            </a:r>
            <a:endParaRPr lang="uk-UA" sz="36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550166" y="-73641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858275" y="1557586"/>
            <a:ext cx="420547" cy="53472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561147" y="3645818"/>
            <a:ext cx="489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(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грали в шахи.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691432" y="436763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12 + 4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923680" y="4325324"/>
            <a:ext cx="197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(л.)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5464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22806" y="-695929"/>
            <a:ext cx="454720" cy="56779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2168095" y="2205658"/>
            <a:ext cx="21013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4 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Monotype Corsiva" panose="03010101010201010101" pitchFamily="66" charset="0"/>
              </a:rPr>
              <a:t>у 3 р. &gt;, ?л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143372" y="1526919"/>
            <a:ext cx="420547" cy="534723"/>
          </a:xfrm>
          <a:prstGeom prst="rect">
            <a:avLst/>
          </a:prstGeom>
        </p:spPr>
      </p:pic>
      <p:pic>
        <p:nvPicPr>
          <p:cNvPr id="38" name="Picture 3" descr="C:\Users\user\Downloads\pngwing.com (53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47" y="3400436"/>
            <a:ext cx="2088827" cy="17606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4317218" y="2353097"/>
            <a:ext cx="155448" cy="108720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071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3" grpId="0"/>
      <p:bldP spid="6" grpId="0"/>
      <p:bldP spid="50" grpId="0"/>
      <p:bldP spid="52" grpId="0" animBg="1"/>
      <p:bldP spid="45" grpId="0"/>
      <p:bldP spid="54" grpId="0"/>
      <p:bldP spid="55" grpId="0"/>
      <p:bldP spid="3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14154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66866" y="443644"/>
            <a:ext cx="9885839" cy="788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7824" y="4559384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33977" y="4737936"/>
            <a:ext cx="439856" cy="288999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47083" y="3800492"/>
            <a:ext cx="454720" cy="567792"/>
          </a:xfrm>
          <a:prstGeom prst="rect">
            <a:avLst/>
          </a:prstGeom>
        </p:spPr>
      </p:pic>
      <p:grpSp>
        <p:nvGrpSpPr>
          <p:cNvPr id="217" name="Группа 216"/>
          <p:cNvGrpSpPr/>
          <p:nvPr/>
        </p:nvGrpSpPr>
        <p:grpSpPr>
          <a:xfrm>
            <a:off x="3217083" y="3807000"/>
            <a:ext cx="820225" cy="568849"/>
            <a:chOff x="6498187" y="4544567"/>
            <a:chExt cx="820759" cy="568717"/>
          </a:xfrm>
        </p:grpSpPr>
        <p:pic>
          <p:nvPicPr>
            <p:cNvPr id="218" name="Рисунок 217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498187" y="4544567"/>
              <a:ext cx="455016" cy="567661"/>
            </a:xfrm>
            <a:prstGeom prst="rect">
              <a:avLst/>
            </a:prstGeom>
          </p:spPr>
        </p:pic>
        <p:pic>
          <p:nvPicPr>
            <p:cNvPr id="219" name="Рисунок 218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63930" y="4545623"/>
              <a:ext cx="455016" cy="567661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1759953" y="2361986"/>
            <a:ext cx="802790" cy="543309"/>
            <a:chOff x="8700280" y="4676398"/>
            <a:chExt cx="803313" cy="543183"/>
          </a:xfrm>
        </p:grpSpPr>
        <p:pic>
          <p:nvPicPr>
            <p:cNvPr id="63" name="Рисунок 62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8700280" y="4676398"/>
              <a:ext cx="420821" cy="53459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9082772" y="4684982"/>
              <a:ext cx="420821" cy="534599"/>
            </a:xfrm>
            <a:prstGeom prst="rect">
              <a:avLst/>
            </a:prstGeom>
          </p:spPr>
        </p:pic>
      </p:grp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820306" y="2370572"/>
            <a:ext cx="420547" cy="5347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09773" y="2493433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38248" y="2352615"/>
            <a:ext cx="420547" cy="534723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087142" y="303368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47107" y="3089992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499677" y="3112247"/>
            <a:ext cx="420547" cy="534723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3618991" y="305230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10931" y="3053940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70573" y="3089992"/>
            <a:ext cx="420547" cy="534723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3606117" y="4542266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075585" y="378316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364535" y="3795716"/>
            <a:ext cx="454720" cy="56779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65912" y="4559383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95306" y="4559383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99469" y="4567944"/>
            <a:ext cx="454720" cy="567792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2451121" y="2292843"/>
            <a:ext cx="38959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libri"/>
                <a:sym typeface="Symbol"/>
              </a:rPr>
              <a:t>˃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20306" y="3774607"/>
            <a:ext cx="38959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libri"/>
                <a:sym typeface="Symbol"/>
              </a:rPr>
              <a:t>&lt;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73974" y="3206737"/>
            <a:ext cx="439856" cy="288999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1880787" y="-804486"/>
            <a:ext cx="38959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libri"/>
                <a:sym typeface="Symbol"/>
              </a:rPr>
              <a:t>˃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218856" y="-782088"/>
            <a:ext cx="38959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libri"/>
                <a:sym typeface="Symbol"/>
              </a:rPr>
              <a:t>&lt;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799491" y="4550826"/>
            <a:ext cx="38959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libri"/>
                <a:sym typeface="Symbol"/>
              </a:rPr>
              <a:t>&lt;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5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№80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15 </a:t>
            </a:r>
            <a:r>
              <a:rPr lang="uk-UA" sz="3200" b="1" dirty="0">
                <a:solidFill>
                  <a:schemeClr val="bg1"/>
                </a:solidFill>
              </a:rPr>
              <a:t>розв’язати </a:t>
            </a:r>
            <a:r>
              <a:rPr lang="uk-UA" sz="3200" b="1" dirty="0" smtClean="0">
                <a:solidFill>
                  <a:schemeClr val="bg1"/>
                </a:solidFill>
              </a:rPr>
              <a:t>вирази № 82 </a:t>
            </a:r>
            <a:r>
              <a:rPr lang="uk-UA" sz="3200" b="1" dirty="0">
                <a:solidFill>
                  <a:schemeClr val="bg1"/>
                </a:solidFill>
              </a:rPr>
              <a:t>та задачу № </a:t>
            </a:r>
            <a:r>
              <a:rPr lang="uk-UA" sz="3200" b="1" dirty="0" smtClean="0">
                <a:solidFill>
                  <a:schemeClr val="bg1"/>
                </a:solidFill>
              </a:rPr>
              <a:t>83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1 Повторення вивченого в 2 кл\№010 - Збільшення і зменшення числа в кілька разів\2025-09-11_102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3645818"/>
            <a:ext cx="79629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32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32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275369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709714"/>
            <a:ext cx="5421405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 </a:t>
            </a:r>
            <a:r>
              <a:rPr lang="uk-UA" sz="3200" b="1" dirty="0" err="1" smtClean="0"/>
              <a:t>називаютьс</a:t>
            </a:r>
            <a:r>
              <a:rPr lang="uk-UA" sz="3200" b="1" dirty="0" smtClean="0"/>
              <a:t> числа при множенні?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4293193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0" y="4347547"/>
            <a:ext cx="5604361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Розкажи переставний закон множення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1711" y="2082557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96"/>
            <a:ext cx="3363027" cy="3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6579" y="879708"/>
            <a:ext cx="3391236" cy="34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20223" y="815676"/>
            <a:ext cx="3456384" cy="35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951674" y="3158538"/>
            <a:ext cx="3619195" cy="36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194173" y="4605498"/>
            <a:ext cx="224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На </a:t>
            </a:r>
            <a:r>
              <a:rPr lang="uk-UA" sz="2800" b="1" dirty="0">
                <a:solidFill>
                  <a:srgbClr val="FF0000"/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навчилася…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545485" y="2139310"/>
            <a:ext cx="1815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7030A0"/>
                </a:solidFill>
              </a:rPr>
              <a:t>Найкраще </a:t>
            </a:r>
          </a:p>
          <a:p>
            <a:r>
              <a:rPr lang="uk-UA" sz="2800" dirty="0">
                <a:solidFill>
                  <a:srgbClr val="7030A0"/>
                </a:solidFill>
              </a:rPr>
              <a:t>мені вдалося…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775170" y="4475795"/>
            <a:ext cx="2069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B050"/>
                </a:solidFill>
              </a:rPr>
              <a:t>Урок </a:t>
            </a:r>
          </a:p>
          <a:p>
            <a:r>
              <a:rPr lang="uk-UA" sz="2800" dirty="0">
                <a:solidFill>
                  <a:srgbClr val="00B050"/>
                </a:solidFill>
              </a:rPr>
              <a:t>завершую з настроєм…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566749" y="2069701"/>
            <a:ext cx="1963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rgbClr val="002060"/>
                </a:solidFill>
              </a:rPr>
              <a:t>Я хотів би дізнатися про…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871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979463" y="1413570"/>
            <a:ext cx="6408712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Добрий день, малече щира, 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Хай </a:t>
            </a:r>
            <a:r>
              <a:rPr lang="uk-UA" sz="3600" b="1" dirty="0" err="1">
                <a:solidFill>
                  <a:srgbClr val="7030A0"/>
                </a:solidFill>
              </a:rPr>
              <a:t>живеться</a:t>
            </a:r>
            <a:r>
              <a:rPr lang="uk-UA" sz="3600" b="1" dirty="0">
                <a:solidFill>
                  <a:srgbClr val="7030A0"/>
                </a:solidFill>
              </a:rPr>
              <a:t> вам у мирі. 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Хай луна дитячий сміх! 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Почнемо урок для всіх!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8407" y="570861"/>
            <a:ext cx="9671100" cy="6159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026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82" y="3069754"/>
            <a:ext cx="4603579" cy="30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162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3164284" y="1375529"/>
            <a:ext cx="5788827" cy="12006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2592" y="529047"/>
            <a:ext cx="10020320" cy="766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356" y="26606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574" y="3234450"/>
            <a:ext cx="3504356" cy="3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0" y="875024"/>
            <a:ext cx="4057728" cy="38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00393" y="912373"/>
            <a:ext cx="3467988" cy="3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87006" y="3454693"/>
            <a:ext cx="3339739" cy="34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022592" y="4572198"/>
            <a:ext cx="196209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Ти легко розв’яжеш задачі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42994" y="2367542"/>
            <a:ext cx="2321290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FF0000"/>
                </a:solidFill>
              </a:rPr>
              <a:t> Тобі вдасться швидко обчислювати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693587" y="4753998"/>
            <a:ext cx="1726574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002060"/>
                </a:solidFill>
              </a:rPr>
              <a:t>Красиво напишеш в зошиті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921579" y="1975832"/>
            <a:ext cx="2132211" cy="181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Будеш активно працювати на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уроці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7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751" y="3299496"/>
            <a:ext cx="76175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№ </a:t>
            </a:r>
            <a:r>
              <a:rPr lang="uk-UA" sz="2800" b="1" dirty="0" smtClean="0"/>
              <a:t>72. </a:t>
            </a:r>
            <a:r>
              <a:rPr lang="uk-UA" sz="2800" b="1" dirty="0"/>
              <a:t>Прочитайте </a:t>
            </a:r>
            <a:r>
              <a:rPr lang="uk-UA" sz="2800" b="1" dirty="0" smtClean="0"/>
              <a:t>вирази </a:t>
            </a:r>
            <a:r>
              <a:rPr lang="uk-UA" sz="2800" b="1" dirty="0"/>
              <a:t>і їх значення</a:t>
            </a:r>
            <a:r>
              <a:rPr lang="uk-UA" sz="2800" b="1" dirty="0" smtClean="0"/>
              <a:t>.</a:t>
            </a:r>
          </a:p>
          <a:p>
            <a:r>
              <a:rPr lang="uk-UA" sz="2800" b="1" dirty="0" smtClean="0"/>
              <a:t>№ 73. Прочитайте </a:t>
            </a:r>
            <a:r>
              <a:rPr lang="uk-UA" sz="2800" b="1" dirty="0" err="1"/>
              <a:t>розв</a:t>
            </a:r>
            <a:r>
              <a:rPr lang="ru-RU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задачі і </a:t>
            </a:r>
            <a:r>
              <a:rPr lang="uk-UA" sz="2800" b="1" dirty="0" smtClean="0"/>
              <a:t>відповідь</a:t>
            </a: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3 клас\03 МАТЕМ\1 Листопад\1 Повторення вивченого в 2 кл\№009 - Назви компонентів при множенні. Переставний закон множення\2025-09-10_113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82" y="1269554"/>
            <a:ext cx="9027713" cy="19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80612299"/>
              </p:ext>
            </p:extLst>
          </p:nvPr>
        </p:nvGraphicFramePr>
        <p:xfrm>
          <a:off x="649571" y="1577825"/>
          <a:ext cx="10778492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0155" y="549474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Збільш</a:t>
            </a:r>
            <a:r>
              <a:rPr lang="ru-RU" sz="4000" b="1" dirty="0"/>
              <a:t> </a:t>
            </a:r>
            <a:r>
              <a:rPr lang="ru-RU" sz="4000" b="1" dirty="0" err="1"/>
              <a:t>удвічі</a:t>
            </a:r>
            <a:r>
              <a:rPr lang="ru-RU" sz="4000" b="1" dirty="0"/>
              <a:t> </a:t>
            </a:r>
            <a:r>
              <a:rPr lang="ru-RU" sz="4000" b="1" dirty="0" err="1"/>
              <a:t>кожне</a:t>
            </a:r>
            <a:r>
              <a:rPr lang="ru-RU" sz="4000" b="1" dirty="0"/>
              <a:t> число: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1846309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518776" y="2488559"/>
            <a:ext cx="14864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3 ∙ 2 = </a:t>
            </a:r>
            <a:endParaRPr lang="ru-RU" sz="4000" b="1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800330" y="1413570"/>
            <a:ext cx="321970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4000" b="1" dirty="0" smtClean="0"/>
              <a:t>3</a:t>
            </a:r>
            <a:r>
              <a:rPr lang="ru-RU" sz="4000" b="1" dirty="0"/>
              <a:t>, 7, 9, 4, 6,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021290" y="2488560"/>
            <a:ext cx="7754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6</a:t>
            </a:r>
            <a:endParaRPr lang="ru-RU" sz="40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518776" y="3094081"/>
            <a:ext cx="14864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7 ∙ 2 = </a:t>
            </a:r>
            <a:endParaRPr lang="ru-RU" sz="40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021290" y="3073009"/>
            <a:ext cx="7754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14</a:t>
            </a:r>
            <a:endParaRPr lang="ru-RU" sz="40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509813" y="3704477"/>
            <a:ext cx="14864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9 ∙ 2 = </a:t>
            </a:r>
            <a:endParaRPr lang="ru-RU" sz="40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024923" y="3733749"/>
            <a:ext cx="7754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18</a:t>
            </a:r>
            <a:endParaRPr lang="ru-RU" sz="4000" b="1" dirty="0"/>
          </a:p>
        </p:txBody>
      </p:sp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Ст.14 №74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152334" y="2462938"/>
            <a:ext cx="14864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4 ∙ 2 = </a:t>
            </a:r>
            <a:endParaRPr lang="ru-RU" sz="40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682082" y="2462938"/>
            <a:ext cx="68482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8</a:t>
            </a:r>
            <a:endParaRPr lang="ru-RU" sz="40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152334" y="3068460"/>
            <a:ext cx="14864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6 ∙ 2 = </a:t>
            </a:r>
            <a:endParaRPr lang="ru-RU" sz="40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143371" y="3764366"/>
            <a:ext cx="14864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8 ∙ 2 = </a:t>
            </a:r>
            <a:endParaRPr lang="ru-RU" sz="40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654848" y="3765498"/>
            <a:ext cx="7754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16</a:t>
            </a:r>
            <a:endParaRPr lang="ru-RU" sz="4000" b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609557" y="3056480"/>
            <a:ext cx="7754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69072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32" grpId="0" animBg="1"/>
      <p:bldP spid="37" grpId="0" animBg="1"/>
      <p:bldP spid="39" grpId="0" animBg="1"/>
      <p:bldP spid="40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Запиши </a:t>
            </a:r>
            <a:r>
              <a:rPr lang="ru-RU" sz="4000" b="1" dirty="0" err="1"/>
              <a:t>кожне</a:t>
            </a:r>
            <a:r>
              <a:rPr lang="ru-RU" sz="4000" b="1" dirty="0"/>
              <a:t> </a:t>
            </a:r>
            <a:r>
              <a:rPr lang="ru-RU" sz="4000" b="1" dirty="0" err="1"/>
              <a:t>третє</a:t>
            </a:r>
            <a:r>
              <a:rPr lang="ru-RU" sz="4000" b="1" dirty="0"/>
              <a:t> число від 3 до 45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1052961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2570" y="2637706"/>
            <a:ext cx="4981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3  </a:t>
            </a:r>
            <a:endParaRPr lang="ru-RU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07224" y="2637705"/>
            <a:ext cx="4643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025699" y="2637706"/>
            <a:ext cx="4695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755282" y="2637704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12</a:t>
            </a:r>
            <a:endParaRPr lang="ru-RU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840089" y="2640872"/>
            <a:ext cx="7366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15</a:t>
            </a:r>
            <a:endParaRPr lang="ru-RU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014070" y="2640872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ru-RU" sz="3200" b="1" dirty="0"/>
          </a:p>
        </p:txBody>
      </p:sp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Ст.15 №81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64764" y="2640872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21</a:t>
            </a:r>
            <a:endParaRPr lang="ru-RU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223393" y="2637703"/>
            <a:ext cx="629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24</a:t>
            </a:r>
            <a:endParaRPr lang="ru-RU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223247" y="2649841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27</a:t>
            </a:r>
            <a:endParaRPr lang="ru-RU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17980" y="3429794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33</a:t>
            </a:r>
            <a:endParaRPr lang="ru-RU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669037" y="3429794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36</a:t>
            </a:r>
            <a:endParaRPr lang="ru-RU" sz="3200" b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123124" y="2655890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30</a:t>
            </a:r>
            <a:endParaRPr lang="ru-RU" sz="3200" b="1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802013" y="3429793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39</a:t>
            </a:r>
            <a:endParaRPr lang="ru-RU" sz="3200" b="1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953070" y="3429793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42</a:t>
            </a:r>
            <a:endParaRPr lang="ru-RU" sz="3200" b="1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042581" y="3429794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45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66025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32" grpId="0" animBg="1"/>
      <p:bldP spid="37" grpId="0" animBg="1"/>
      <p:bldP spid="39" grpId="0" animBg="1"/>
      <p:bldP spid="40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14154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34901" y="494642"/>
            <a:ext cx="9721102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063982" y="257297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25899" y="4034844"/>
            <a:ext cx="328478" cy="215820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38944" y="3243201"/>
            <a:ext cx="328478" cy="21582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20719" y="2335264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11456" y="3972994"/>
            <a:ext cx="439856" cy="288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3637" y="2295935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052200" y="3317742"/>
            <a:ext cx="328478" cy="215820"/>
          </a:xfrm>
          <a:prstGeom prst="rect">
            <a:avLst/>
          </a:prstGeom>
        </p:spPr>
      </p:pic>
      <p:sp>
        <p:nvSpPr>
          <p:cNvPr id="165" name="Прямоугольник 164"/>
          <p:cNvSpPr/>
          <p:nvPr/>
        </p:nvSpPr>
        <p:spPr>
          <a:xfrm>
            <a:off x="2124227" y="303213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21804" y="3820393"/>
            <a:ext cx="454720" cy="56779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44844" y="3818287"/>
            <a:ext cx="454720" cy="567792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63524" y="3814963"/>
            <a:ext cx="454720" cy="567792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236" name="Прямоугольник 235"/>
          <p:cNvSpPr/>
          <p:nvPr/>
        </p:nvSpPr>
        <p:spPr>
          <a:xfrm>
            <a:off x="7749478" y="302528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57259" y="2332986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40213" y="2429250"/>
            <a:ext cx="393805" cy="35513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7026" y="3067216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44897" y="3082008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68932" y="3223871"/>
            <a:ext cx="439856" cy="288999"/>
          </a:xfrm>
          <a:prstGeom prst="rect">
            <a:avLst/>
          </a:prstGeom>
        </p:spPr>
      </p:pic>
      <p:sp>
        <p:nvSpPr>
          <p:cNvPr id="129" name="Прямоугольник 128"/>
          <p:cNvSpPr/>
          <p:nvPr/>
        </p:nvSpPr>
        <p:spPr>
          <a:xfrm>
            <a:off x="2866222" y="3784464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85849" y="2539872"/>
            <a:ext cx="328478" cy="21582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22295" y="2543230"/>
            <a:ext cx="439856" cy="288999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83885" y="233184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87010" y="2331840"/>
            <a:ext cx="454720" cy="56779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500214" y="2350855"/>
            <a:ext cx="454720" cy="567792"/>
          </a:xfrm>
          <a:prstGeom prst="rect">
            <a:avLst/>
          </a:prstGeom>
        </p:spPr>
      </p:pic>
      <p:sp>
        <p:nvSpPr>
          <p:cNvPr id="149" name="Прямоугольник 148"/>
          <p:cNvSpPr/>
          <p:nvPr/>
        </p:nvSpPr>
        <p:spPr>
          <a:xfrm>
            <a:off x="8133779" y="2321599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7633165" y="2304481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)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6358150" y="2295120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(</a:t>
            </a:r>
          </a:p>
        </p:txBody>
      </p:sp>
      <p:grpSp>
        <p:nvGrpSpPr>
          <p:cNvPr id="152" name="Группа 151"/>
          <p:cNvGrpSpPr/>
          <p:nvPr/>
        </p:nvGrpSpPr>
        <p:grpSpPr>
          <a:xfrm>
            <a:off x="3270594" y="2313053"/>
            <a:ext cx="737562" cy="576338"/>
            <a:chOff x="2831396" y="3805726"/>
            <a:chExt cx="738042" cy="576205"/>
          </a:xfrm>
        </p:grpSpPr>
        <p:pic>
          <p:nvPicPr>
            <p:cNvPr id="153" name="Рисунок 152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14422" y="3805726"/>
              <a:ext cx="455016" cy="567661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831396" y="3814270"/>
              <a:ext cx="455016" cy="567661"/>
            </a:xfrm>
            <a:prstGeom prst="rect">
              <a:avLst/>
            </a:prstGeom>
          </p:spPr>
        </p:pic>
      </p:grpSp>
      <p:grpSp>
        <p:nvGrpSpPr>
          <p:cNvPr id="155" name="Группа 154"/>
          <p:cNvGrpSpPr/>
          <p:nvPr/>
        </p:nvGrpSpPr>
        <p:grpSpPr>
          <a:xfrm>
            <a:off x="6276709" y="3085607"/>
            <a:ext cx="821414" cy="567793"/>
            <a:chOff x="7265500" y="3104112"/>
            <a:chExt cx="821949" cy="567662"/>
          </a:xfrm>
        </p:grpSpPr>
        <p:pic>
          <p:nvPicPr>
            <p:cNvPr id="156" name="Рисунок 155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265500" y="3104113"/>
              <a:ext cx="455016" cy="567661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32433" y="3104112"/>
              <a:ext cx="455016" cy="567661"/>
            </a:xfrm>
            <a:prstGeom prst="rect">
              <a:avLst/>
            </a:prstGeom>
          </p:spPr>
        </p:pic>
      </p:grpSp>
      <p:grpSp>
        <p:nvGrpSpPr>
          <p:cNvPr id="158" name="Группа 157"/>
          <p:cNvGrpSpPr/>
          <p:nvPr/>
        </p:nvGrpSpPr>
        <p:grpSpPr>
          <a:xfrm>
            <a:off x="3225446" y="3067215"/>
            <a:ext cx="797741" cy="595257"/>
            <a:chOff x="5076647" y="3040740"/>
            <a:chExt cx="798261" cy="595119"/>
          </a:xfrm>
        </p:grpSpPr>
        <p:pic>
          <p:nvPicPr>
            <p:cNvPr id="159" name="Рисунок 158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076647" y="3040740"/>
              <a:ext cx="455016" cy="567661"/>
            </a:xfrm>
            <a:prstGeom prst="rect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="" xmlns:a16="http://schemas.microsoft.com/office/drawing/2014/main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5419892" y="3068198"/>
              <a:ext cx="455016" cy="567661"/>
            </a:xfrm>
            <a:prstGeom prst="rect">
              <a:avLst/>
            </a:prstGeom>
          </p:spPr>
        </p:pic>
      </p:grpSp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002055" y="3178423"/>
            <a:ext cx="393805" cy="355139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099136" y="3067216"/>
            <a:ext cx="454720" cy="56779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28931" y="3071313"/>
            <a:ext cx="454720" cy="567792"/>
          </a:xfrm>
          <a:prstGeom prst="rect">
            <a:avLst/>
          </a:prstGeom>
        </p:spPr>
      </p:pic>
      <p:sp>
        <p:nvSpPr>
          <p:cNvPr id="200" name="Прямоугольник 199"/>
          <p:cNvSpPr/>
          <p:nvPr/>
        </p:nvSpPr>
        <p:spPr>
          <a:xfrm>
            <a:off x="8499602" y="3804948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·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8004695" y="3806403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)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6380833" y="3805352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(</a:t>
            </a:r>
          </a:p>
        </p:txBody>
      </p:sp>
      <p:grpSp>
        <p:nvGrpSpPr>
          <p:cNvPr id="208" name="Группа 207"/>
          <p:cNvGrpSpPr/>
          <p:nvPr/>
        </p:nvGrpSpPr>
        <p:grpSpPr>
          <a:xfrm>
            <a:off x="6616505" y="3829303"/>
            <a:ext cx="821414" cy="567793"/>
            <a:chOff x="7265500" y="3104112"/>
            <a:chExt cx="821949" cy="567662"/>
          </a:xfrm>
        </p:grpSpPr>
        <p:pic>
          <p:nvPicPr>
            <p:cNvPr id="209" name="Рисунок 208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265500" y="3104113"/>
              <a:ext cx="455016" cy="567661"/>
            </a:xfrm>
            <a:prstGeom prst="rect">
              <a:avLst/>
            </a:prstGeom>
          </p:spPr>
        </p:pic>
        <p:pic>
          <p:nvPicPr>
            <p:cNvPr id="210" name="Рисунок 209">
              <a:extLst>
                <a:ext uri="{FF2B5EF4-FFF2-40B4-BE49-F238E27FC236}">
                  <a16:creationId xmlns="" xmlns:a16="http://schemas.microsoft.com/office/drawing/2014/main" id="{D93B0E4B-1F7B-4126-A842-27F00148D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632433" y="3104112"/>
              <a:ext cx="455016" cy="567661"/>
            </a:xfrm>
            <a:prstGeom prst="rect">
              <a:avLst/>
            </a:prstGeom>
          </p:spPr>
        </p:pic>
      </p:grpSp>
      <p:pic>
        <p:nvPicPr>
          <p:cNvPr id="211" name="Рисунок 210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77823" y="3922076"/>
            <a:ext cx="393805" cy="355139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860177" y="3801582"/>
            <a:ext cx="454720" cy="567792"/>
          </a:xfrm>
          <a:prstGeom prst="rect">
            <a:avLst/>
          </a:prstGeom>
        </p:spPr>
      </p:pic>
      <p:pic>
        <p:nvPicPr>
          <p:cNvPr id="231" name="Рисунок 23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652065" y="3814965"/>
            <a:ext cx="454720" cy="567792"/>
          </a:xfrm>
          <a:prstGeom prst="rect">
            <a:avLst/>
          </a:prstGeom>
        </p:spPr>
      </p:pic>
      <p:pic>
        <p:nvPicPr>
          <p:cNvPr id="239" name="Рисунок 23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320504" y="4034844"/>
            <a:ext cx="328478" cy="215820"/>
          </a:xfrm>
          <a:prstGeom prst="rect">
            <a:avLst/>
          </a:prstGeom>
        </p:spPr>
      </p:pic>
      <p:grpSp>
        <p:nvGrpSpPr>
          <p:cNvPr id="240" name="Группа 239"/>
          <p:cNvGrpSpPr/>
          <p:nvPr/>
        </p:nvGrpSpPr>
        <p:grpSpPr>
          <a:xfrm>
            <a:off x="4341552" y="3040698"/>
            <a:ext cx="796055" cy="611349"/>
            <a:chOff x="3536457" y="4491202"/>
            <a:chExt cx="796574" cy="611207"/>
          </a:xfrm>
        </p:grpSpPr>
        <p:pic>
          <p:nvPicPr>
            <p:cNvPr id="241" name="Рисунок 240">
              <a:extLst>
                <a:ext uri="{FF2B5EF4-FFF2-40B4-BE49-F238E27FC236}">
                  <a16:creationId xmlns="" xmlns:a16="http://schemas.microsoft.com/office/drawing/2014/main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878015" y="4491202"/>
              <a:ext cx="455016" cy="567661"/>
            </a:xfrm>
            <a:prstGeom prst="rect">
              <a:avLst/>
            </a:prstGeom>
          </p:spPr>
        </p:pic>
        <p:pic>
          <p:nvPicPr>
            <p:cNvPr id="242" name="Рисунок 241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3536457" y="4534748"/>
              <a:ext cx="455016" cy="567661"/>
            </a:xfrm>
            <a:prstGeom prst="rect">
              <a:avLst/>
            </a:prstGeom>
          </p:spPr>
        </p:pic>
      </p:grpSp>
      <p:pic>
        <p:nvPicPr>
          <p:cNvPr id="249" name="Рисунок 24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83628" y="2337556"/>
            <a:ext cx="454720" cy="567792"/>
          </a:xfrm>
          <a:prstGeom prst="rect">
            <a:avLst/>
          </a:prstGeom>
        </p:spPr>
      </p:pic>
      <p:grpSp>
        <p:nvGrpSpPr>
          <p:cNvPr id="250" name="Группа 249"/>
          <p:cNvGrpSpPr/>
          <p:nvPr/>
        </p:nvGrpSpPr>
        <p:grpSpPr>
          <a:xfrm>
            <a:off x="9277448" y="2331840"/>
            <a:ext cx="797865" cy="576555"/>
            <a:chOff x="7428059" y="1560916"/>
            <a:chExt cx="798385" cy="576422"/>
          </a:xfrm>
        </p:grpSpPr>
        <p:pic>
          <p:nvPicPr>
            <p:cNvPr id="251" name="Рисунок 250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7771428" y="1560916"/>
              <a:ext cx="455016" cy="567661"/>
            </a:xfrm>
            <a:prstGeom prst="rect">
              <a:avLst/>
            </a:prstGeom>
          </p:spPr>
        </p:pic>
        <p:pic>
          <p:nvPicPr>
            <p:cNvPr id="252" name="Рисунок 251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428059" y="1569677"/>
              <a:ext cx="455016" cy="567661"/>
            </a:xfrm>
            <a:prstGeom prst="rect">
              <a:avLst/>
            </a:prstGeom>
          </p:spPr>
        </p:pic>
      </p:grpSp>
      <p:grpSp>
        <p:nvGrpSpPr>
          <p:cNvPr id="253" name="Группа 252"/>
          <p:cNvGrpSpPr/>
          <p:nvPr/>
        </p:nvGrpSpPr>
        <p:grpSpPr>
          <a:xfrm>
            <a:off x="4020306" y="3818285"/>
            <a:ext cx="840557" cy="571572"/>
            <a:chOff x="1760549" y="1293205"/>
            <a:chExt cx="841105" cy="571440"/>
          </a:xfrm>
        </p:grpSpPr>
        <p:pic>
          <p:nvPicPr>
            <p:cNvPr id="254" name="Рисунок 253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760549" y="1296984"/>
              <a:ext cx="455016" cy="567661"/>
            </a:xfrm>
            <a:prstGeom prst="rect">
              <a:avLst/>
            </a:prstGeom>
          </p:spPr>
        </p:pic>
        <p:pic>
          <p:nvPicPr>
            <p:cNvPr id="255" name="Рисунок 254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46638" y="1293205"/>
              <a:ext cx="455016" cy="567661"/>
            </a:xfrm>
            <a:prstGeom prst="rect">
              <a:avLst/>
            </a:prstGeom>
          </p:spPr>
        </p:pic>
      </p:grpSp>
      <p:grpSp>
        <p:nvGrpSpPr>
          <p:cNvPr id="256" name="Группа 255"/>
          <p:cNvGrpSpPr/>
          <p:nvPr/>
        </p:nvGrpSpPr>
        <p:grpSpPr>
          <a:xfrm>
            <a:off x="9662236" y="3808555"/>
            <a:ext cx="816566" cy="588540"/>
            <a:chOff x="9500076" y="1331010"/>
            <a:chExt cx="817098" cy="588404"/>
          </a:xfrm>
        </p:grpSpPr>
        <p:pic>
          <p:nvPicPr>
            <p:cNvPr id="257" name="Рисунок 256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500076" y="1351753"/>
              <a:ext cx="455016" cy="567661"/>
            </a:xfrm>
            <a:prstGeom prst="rect">
              <a:avLst/>
            </a:prstGeom>
          </p:spPr>
        </p:pic>
        <p:pic>
          <p:nvPicPr>
            <p:cNvPr id="258" name="Рисунок 257">
              <a:extLst>
                <a:ext uri="{FF2B5EF4-FFF2-40B4-BE49-F238E27FC236}">
                  <a16:creationId xmlns="" xmlns:a16="http://schemas.microsoft.com/office/drawing/2014/main" id="{7789B4E2-D455-4B48-982A-12838205C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862158" y="1331010"/>
              <a:ext cx="455016" cy="567661"/>
            </a:xfrm>
            <a:prstGeom prst="rect">
              <a:avLst/>
            </a:prstGeom>
          </p:spPr>
        </p:pic>
      </p:grpSp>
      <p:pic>
        <p:nvPicPr>
          <p:cNvPr id="273" name="Рисунок 27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833368" y="3072096"/>
            <a:ext cx="454720" cy="567792"/>
          </a:xfrm>
          <a:prstGeom prst="rect">
            <a:avLst/>
          </a:prstGeom>
        </p:spPr>
      </p:pic>
      <p:sp>
        <p:nvSpPr>
          <p:cNvPr id="8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Ст.14 №75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1655" r="45853" b="61967"/>
          <a:stretch/>
        </p:blipFill>
        <p:spPr>
          <a:xfrm>
            <a:off x="1731940" y="1426448"/>
            <a:ext cx="9690619" cy="4731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5375" y="368718"/>
            <a:ext cx="10120556" cy="10929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Накресли</a:t>
            </a:r>
            <a:r>
              <a:rPr lang="ru-RU" sz="3600" b="1" dirty="0"/>
              <a:t> </a:t>
            </a:r>
            <a:r>
              <a:rPr lang="ru-RU" sz="3600" b="1" dirty="0" err="1"/>
              <a:t>відрізок</a:t>
            </a:r>
            <a:r>
              <a:rPr lang="ru-RU" sz="3600" b="1" dirty="0"/>
              <a:t> ВК, </a:t>
            </a:r>
            <a:r>
              <a:rPr lang="ru-RU" sz="3600" b="1" dirty="0" err="1"/>
              <a:t>утричі</a:t>
            </a:r>
            <a:r>
              <a:rPr lang="ru-RU" sz="3600" b="1" dirty="0"/>
              <a:t> </a:t>
            </a:r>
            <a:r>
              <a:rPr lang="ru-RU" sz="3600" b="1" dirty="0" err="1"/>
              <a:t>довший</a:t>
            </a:r>
            <a:r>
              <a:rPr lang="ru-RU" sz="3600" b="1" dirty="0"/>
              <a:t>, </a:t>
            </a:r>
            <a:r>
              <a:rPr lang="ru-RU" sz="3600" b="1" dirty="0" err="1"/>
              <a:t>ніж</a:t>
            </a:r>
            <a:r>
              <a:rPr lang="ru-RU" sz="3600" b="1" dirty="0"/>
              <a:t> </a:t>
            </a:r>
            <a:r>
              <a:rPr lang="ru-RU" sz="3600" b="1" dirty="0" err="1"/>
              <a:t>відрізок</a:t>
            </a:r>
            <a:r>
              <a:rPr lang="ru-RU" sz="3600" b="1" dirty="0"/>
              <a:t> АС.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274652" y="1930779"/>
            <a:ext cx="1454660" cy="170357"/>
            <a:chOff x="2000280" y="1930330"/>
            <a:chExt cx="8656041" cy="17031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80" y="2015490"/>
              <a:ext cx="864108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000280" y="1930331"/>
              <a:ext cx="0" cy="170317"/>
            </a:xfrm>
            <a:prstGeom prst="line">
              <a:avLst/>
            </a:prstGeom>
            <a:ln w="28575">
              <a:solidFill>
                <a:srgbClr val="2F3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0656321" y="1930330"/>
              <a:ext cx="0" cy="170317"/>
            </a:xfrm>
            <a:prstGeom prst="line">
              <a:avLst/>
            </a:prstGeom>
            <a:ln w="28575">
              <a:solidFill>
                <a:srgbClr val="2F3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5453" y="157779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/>
              <a:t>А</a:t>
            </a:r>
            <a:endParaRPr lang="ru-RU" sz="3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734491" y="1605192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/>
              <a:t>С </a:t>
            </a:r>
            <a:endParaRPr lang="ru-RU" sz="3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885452" y="2253456"/>
            <a:ext cx="1155526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АС  </a:t>
            </a:r>
            <a:r>
              <a:rPr lang="uk-UA" sz="2800" dirty="0"/>
              <a:t>= </a:t>
            </a:r>
            <a:endParaRPr lang="ru-RU" sz="2800" dirty="0"/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027588" y="2264189"/>
            <a:ext cx="454720" cy="56779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402389" y="2287858"/>
            <a:ext cx="685034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см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05070" y="2917158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ВК  = </a:t>
            </a:r>
            <a:endParaRPr lang="ru-RU" sz="3600" dirty="0"/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000725" y="2973684"/>
            <a:ext cx="454720" cy="5677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97336" y="2920979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·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087480" y="3105615"/>
            <a:ext cx="439856" cy="28899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840464" y="2960324"/>
            <a:ext cx="111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(см)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2264046" y="4086814"/>
            <a:ext cx="4313203" cy="170357"/>
            <a:chOff x="2000280" y="1930330"/>
            <a:chExt cx="8656041" cy="170318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2000280" y="2015490"/>
              <a:ext cx="864108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2000280" y="1930331"/>
              <a:ext cx="0" cy="170317"/>
            </a:xfrm>
            <a:prstGeom prst="line">
              <a:avLst/>
            </a:prstGeom>
            <a:ln w="28575">
              <a:solidFill>
                <a:srgbClr val="2F3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10656321" y="1930330"/>
              <a:ext cx="0" cy="170317"/>
            </a:xfrm>
            <a:prstGeom prst="line">
              <a:avLst/>
            </a:prstGeom>
            <a:ln w="28575">
              <a:solidFill>
                <a:srgbClr val="2F3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1885453" y="362016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В</a:t>
            </a:r>
            <a:endParaRPr lang="ru-RU" sz="36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581322" y="3682481"/>
            <a:ext cx="54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К </a:t>
            </a:r>
            <a:endParaRPr lang="ru-RU" sz="3600" b="1" dirty="0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738217" y="2986234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463315" y="2982460"/>
            <a:ext cx="454720" cy="567792"/>
          </a:xfrm>
          <a:prstGeom prst="rect">
            <a:avLst/>
          </a:prstGeom>
        </p:spPr>
      </p:pic>
      <p:sp>
        <p:nvSpPr>
          <p:cNvPr id="5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Ст.14 №76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8" grpId="0"/>
      <p:bldP spid="70" grpId="0"/>
      <p:bldP spid="75" grpId="0"/>
      <p:bldP spid="7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428</Words>
  <Application>Microsoft Office PowerPoint</Application>
  <PresentationFormat>Произвольный</PresentationFormat>
  <Paragraphs>133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50</cp:revision>
  <dcterms:created xsi:type="dcterms:W3CDTF">2025-08-27T14:01:18Z</dcterms:created>
  <dcterms:modified xsi:type="dcterms:W3CDTF">2025-09-11T07:23:54Z</dcterms:modified>
</cp:coreProperties>
</file>