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33" r:id="rId3"/>
    <p:sldId id="259" r:id="rId4"/>
    <p:sldId id="282" r:id="rId5"/>
    <p:sldId id="305" r:id="rId6"/>
    <p:sldId id="324" r:id="rId7"/>
    <p:sldId id="325" r:id="rId8"/>
    <p:sldId id="262" r:id="rId9"/>
    <p:sldId id="326" r:id="rId10"/>
    <p:sldId id="327" r:id="rId11"/>
    <p:sldId id="328" r:id="rId12"/>
    <p:sldId id="330" r:id="rId13"/>
    <p:sldId id="332" r:id="rId14"/>
    <p:sldId id="292" r:id="rId15"/>
    <p:sldId id="306" r:id="rId16"/>
    <p:sldId id="334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981522"/>
            <a:ext cx="8928992" cy="108012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Пригадую правила переносу слів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3 клас. Розділ 1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Пригадую знання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про звуки і букви. </a:t>
            </a:r>
          </a:p>
          <a:p>
            <a:r>
              <a:rPr lang="uk-UA" sz="2400" b="1" smtClean="0">
                <a:solidFill>
                  <a:srgbClr val="002060"/>
                </a:solidFill>
              </a:rPr>
              <a:t>Урок 10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7455" y="1510616"/>
            <a:ext cx="720624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/>
              <a:t>У </a:t>
            </a:r>
            <a:r>
              <a:rPr lang="uk-UA" sz="3200" b="1" dirty="0"/>
              <a:t>місті, що зветься по-княжому </a:t>
            </a:r>
            <a:r>
              <a:rPr lang="uk-UA" sz="3200" b="1" dirty="0">
                <a:solidFill>
                  <a:srgbClr val="FFFF00"/>
                </a:solidFill>
              </a:rPr>
              <a:t>Львів</a:t>
            </a:r>
            <a:r>
              <a:rPr lang="uk-UA" sz="3200" b="1" dirty="0"/>
              <a:t>, </a:t>
            </a:r>
          </a:p>
          <a:p>
            <a:pPr algn="just"/>
            <a:r>
              <a:rPr lang="uk-UA" sz="3200" b="1" dirty="0"/>
              <a:t>Не так вже й багато </a:t>
            </a:r>
            <a:r>
              <a:rPr lang="uk-UA" sz="3200" b="1" dirty="0">
                <a:solidFill>
                  <a:srgbClr val="FFFF00"/>
                </a:solidFill>
              </a:rPr>
              <a:t>знайдеться</a:t>
            </a:r>
            <a:r>
              <a:rPr lang="uk-UA" sz="3200" b="1" dirty="0"/>
              <a:t> левів. </a:t>
            </a:r>
          </a:p>
          <a:p>
            <a:pPr algn="just"/>
            <a:r>
              <a:rPr lang="uk-UA" sz="3200" b="1" dirty="0"/>
              <a:t>Ну, трохи знайдеться. Та як не крути — </a:t>
            </a:r>
          </a:p>
          <a:p>
            <a:pPr algn="just"/>
            <a:r>
              <a:rPr lang="uk-UA" sz="3200" b="1" dirty="0"/>
              <a:t>То все </a:t>
            </a:r>
            <a:r>
              <a:rPr lang="uk-UA" sz="3200" b="1" dirty="0">
                <a:solidFill>
                  <a:srgbClr val="FFFF00"/>
                </a:solidFill>
              </a:rPr>
              <a:t>кам’яні</a:t>
            </a:r>
            <a:r>
              <a:rPr lang="uk-UA" sz="3200" b="1" dirty="0"/>
              <a:t> велетенські коти...</a:t>
            </a:r>
          </a:p>
          <a:p>
            <a:r>
              <a:rPr lang="uk-UA" sz="3200" b="1" i="1" dirty="0" smtClean="0"/>
              <a:t>                                          Мар’яна </a:t>
            </a:r>
            <a:r>
              <a:rPr lang="uk-UA" sz="3200" b="1" i="1" dirty="0"/>
              <a:t>Савка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77466"/>
            <a:ext cx="10380009" cy="9612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уривок з книжки «Казка про Старого Лева», яка сподобалася Ґаджикові. </a:t>
            </a:r>
          </a:p>
        </p:txBody>
      </p:sp>
      <p:pic>
        <p:nvPicPr>
          <p:cNvPr id="2050" name="Picture 2" descr="Розпочинається відновлення символів Львова – левів | Львів вечірні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00" y="1510616"/>
            <a:ext cx="2058101" cy="33662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2008" y="4149874"/>
            <a:ext cx="7134240" cy="5147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Як </a:t>
            </a:r>
            <a:r>
              <a:rPr lang="uk-UA" sz="2400" b="1" dirty="0">
                <a:solidFill>
                  <a:srgbClr val="002060"/>
                </a:solidFill>
              </a:rPr>
              <a:t>думаєш, про яких левів тут ідеться?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2007" y="4781512"/>
            <a:ext cx="8147535" cy="8805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Випиши </a:t>
            </a:r>
            <a:r>
              <a:rPr lang="uk-UA" sz="2400" b="1" dirty="0">
                <a:solidFill>
                  <a:srgbClr val="002060"/>
                </a:solidFill>
              </a:rPr>
              <a:t>з уривка виділені слова, поділяючи їх на склади для переносу. Перед тим пригадай правила переносу слів.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71951" y="2133650"/>
            <a:ext cx="0" cy="5040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64039" y="2034854"/>
            <a:ext cx="0" cy="5040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63639" y="3056338"/>
            <a:ext cx="0" cy="5040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-1036761" y="3960638"/>
            <a:ext cx="0" cy="5040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39703" y="3066970"/>
            <a:ext cx="0" cy="5040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395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779663" y="1341562"/>
            <a:ext cx="8509806" cy="3109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Слова </a:t>
            </a:r>
            <a:r>
              <a:rPr lang="uk-UA" sz="2800" b="1" dirty="0" err="1"/>
              <a:t>переносимо</a:t>
            </a:r>
            <a:r>
              <a:rPr lang="uk-UA" sz="2800" b="1" dirty="0"/>
              <a:t> по складах: </a:t>
            </a:r>
            <a:r>
              <a:rPr lang="uk-UA" sz="2800" b="1" i="1" dirty="0"/>
              <a:t>при-го-</a:t>
            </a:r>
            <a:r>
              <a:rPr lang="uk-UA" sz="2800" b="1" i="1" dirty="0" err="1"/>
              <a:t>ди</a:t>
            </a:r>
            <a:r>
              <a:rPr lang="uk-UA" sz="2800" b="1" dirty="0"/>
              <a:t>. </a:t>
            </a:r>
            <a:r>
              <a:rPr lang="uk-UA" sz="2800" b="1" dirty="0">
                <a:solidFill>
                  <a:srgbClr val="FFFF00"/>
                </a:solidFill>
              </a:rPr>
              <a:t>Не можна: </a:t>
            </a:r>
            <a:r>
              <a:rPr lang="uk-UA" sz="2800" b="1" dirty="0"/>
              <a:t>1) переносити слова, які мають </a:t>
            </a:r>
            <a:r>
              <a:rPr lang="uk-UA" sz="2800" b="1" dirty="0">
                <a:solidFill>
                  <a:srgbClr val="FFFF00"/>
                </a:solidFill>
              </a:rPr>
              <a:t>один</a:t>
            </a:r>
            <a:r>
              <a:rPr lang="uk-UA" sz="2800" b="1" dirty="0"/>
              <a:t> склад : </a:t>
            </a:r>
            <a:r>
              <a:rPr lang="uk-UA" sz="2800" b="1" i="1" dirty="0"/>
              <a:t>ліс</a:t>
            </a:r>
            <a:r>
              <a:rPr lang="uk-UA" sz="2800" b="1" dirty="0"/>
              <a:t>; </a:t>
            </a:r>
          </a:p>
          <a:p>
            <a:r>
              <a:rPr lang="uk-UA" sz="2800" b="1" dirty="0"/>
              <a:t>2) відривати від слова склад з однієї букви: </a:t>
            </a:r>
            <a:r>
              <a:rPr lang="uk-UA" sz="2800" b="1" i="1" dirty="0">
                <a:solidFill>
                  <a:srgbClr val="FFFF00"/>
                </a:solidFill>
              </a:rPr>
              <a:t>у</a:t>
            </a:r>
            <a:r>
              <a:rPr lang="uk-UA" sz="2800" b="1" i="1" dirty="0"/>
              <a:t>рок</a:t>
            </a:r>
            <a:r>
              <a:rPr lang="uk-UA" sz="2800" b="1" dirty="0"/>
              <a:t>; </a:t>
            </a:r>
          </a:p>
          <a:p>
            <a:r>
              <a:rPr lang="uk-UA" sz="2800" b="1" dirty="0"/>
              <a:t>3) розривати сполучення букв </a:t>
            </a:r>
            <a:r>
              <a:rPr lang="uk-UA" sz="2800" b="1" dirty="0" err="1">
                <a:solidFill>
                  <a:srgbClr val="FFFF00"/>
                </a:solidFill>
              </a:rPr>
              <a:t>дж</a:t>
            </a:r>
            <a:r>
              <a:rPr lang="uk-UA" sz="2800" b="1" dirty="0"/>
              <a:t>, </a:t>
            </a:r>
            <a:r>
              <a:rPr lang="uk-UA" sz="2800" b="1" dirty="0" err="1">
                <a:solidFill>
                  <a:srgbClr val="FFFF00"/>
                </a:solidFill>
              </a:rPr>
              <a:t>дз</a:t>
            </a:r>
            <a:r>
              <a:rPr lang="uk-UA" sz="2800" b="1" dirty="0"/>
              <a:t>, які позначають один звук: </a:t>
            </a:r>
            <a:r>
              <a:rPr lang="uk-UA" sz="2800" b="1" i="1" dirty="0" err="1"/>
              <a:t>си-</a:t>
            </a:r>
            <a:r>
              <a:rPr lang="uk-UA" sz="2800" b="1" i="1" dirty="0" err="1">
                <a:solidFill>
                  <a:srgbClr val="FFFF00"/>
                </a:solidFill>
              </a:rPr>
              <a:t>дж</a:t>
            </a:r>
            <a:r>
              <a:rPr lang="uk-UA" sz="2800" b="1" i="1" dirty="0" err="1"/>
              <a:t>у</a:t>
            </a:r>
            <a:r>
              <a:rPr lang="uk-UA" sz="2800" b="1" dirty="0"/>
              <a:t>; </a:t>
            </a:r>
          </a:p>
          <a:p>
            <a:r>
              <a:rPr lang="uk-UA" sz="2800" b="1" dirty="0"/>
              <a:t>4) відривати букви </a:t>
            </a:r>
            <a:r>
              <a:rPr lang="uk-UA" sz="2800" b="1" dirty="0">
                <a:solidFill>
                  <a:srgbClr val="FFFF00"/>
                </a:solidFill>
              </a:rPr>
              <a:t>й, ь </a:t>
            </a:r>
            <a:r>
              <a:rPr lang="uk-UA" sz="2800" b="1" dirty="0"/>
              <a:t>і </a:t>
            </a:r>
            <a:r>
              <a:rPr lang="uk-UA" sz="2800" b="1" dirty="0">
                <a:solidFill>
                  <a:srgbClr val="FFFF00"/>
                </a:solidFill>
              </a:rPr>
              <a:t>апостроф</a:t>
            </a:r>
            <a:r>
              <a:rPr lang="uk-UA" sz="2800" b="1" dirty="0"/>
              <a:t> від попередньої букви: </a:t>
            </a:r>
            <a:r>
              <a:rPr lang="uk-UA" sz="2800" b="1" i="1" dirty="0"/>
              <a:t>лі</a:t>
            </a:r>
            <a:r>
              <a:rPr lang="uk-UA" sz="2800" b="1" i="1" dirty="0">
                <a:solidFill>
                  <a:srgbClr val="FFFF00"/>
                </a:solidFill>
              </a:rPr>
              <a:t>й</a:t>
            </a:r>
            <a:r>
              <a:rPr lang="uk-UA" sz="2800" b="1" i="1" dirty="0"/>
              <a:t>-ка, пал</a:t>
            </a:r>
            <a:r>
              <a:rPr lang="uk-UA" sz="2800" b="1" i="1" dirty="0">
                <a:solidFill>
                  <a:srgbClr val="FFFF00"/>
                </a:solidFill>
              </a:rPr>
              <a:t>ь</a:t>
            </a:r>
            <a:r>
              <a:rPr lang="uk-UA" sz="2800" b="1" i="1" dirty="0"/>
              <a:t>-то, </a:t>
            </a:r>
            <a:r>
              <a:rPr lang="uk-UA" sz="2800" b="1" i="1" dirty="0" err="1"/>
              <a:t>хом</a:t>
            </a:r>
            <a:r>
              <a:rPr lang="uk-UA" sz="2800" b="1" i="1" dirty="0">
                <a:solidFill>
                  <a:srgbClr val="FFFF00"/>
                </a:solidFill>
              </a:rPr>
              <a:t>’</a:t>
            </a:r>
            <a:r>
              <a:rPr lang="uk-UA" sz="2800" b="1" i="1" dirty="0"/>
              <a:t>-як</a:t>
            </a:r>
            <a:r>
              <a:rPr lang="uk-UA" sz="2800" b="1" dirty="0"/>
              <a:t>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681" y="1806693"/>
            <a:ext cx="2483112" cy="3691045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3624" y="444876"/>
            <a:ext cx="10356454" cy="752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Правило переносу 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768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989900" y="1934998"/>
            <a:ext cx="2426920" cy="40969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1200" y="494642"/>
            <a:ext cx="10007375" cy="1134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Щебетунчикові поділити подані слова на склади </a:t>
            </a:r>
            <a:r>
              <a:rPr lang="uk-UA" sz="3600" b="1" dirty="0" smtClean="0">
                <a:solidFill>
                  <a:schemeClr val="bg1"/>
                </a:solidFill>
              </a:rPr>
              <a:t>для </a:t>
            </a:r>
            <a:r>
              <a:rPr lang="uk-UA" sz="3600" b="1" dirty="0">
                <a:solidFill>
                  <a:schemeClr val="bg1"/>
                </a:solidFill>
              </a:rPr>
              <a:t>переносу</a:t>
            </a:r>
            <a:r>
              <a:rPr lang="uk-UA" sz="3600" b="1" dirty="0" smtClean="0">
                <a:solidFill>
                  <a:schemeClr val="bg1"/>
                </a:solidFill>
              </a:rPr>
              <a:t>. Запиши їх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7775" y="1932951"/>
            <a:ext cx="2700727" cy="34171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ґудзик –  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чайка –  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бур’ян –  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озеро –  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клен –  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пальма –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8559" y="1932951"/>
            <a:ext cx="24567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ґу-</a:t>
            </a:r>
            <a:r>
              <a:rPr lang="uk-UA" sz="3600" b="1" dirty="0" err="1">
                <a:cs typeface="Times New Roman" panose="02020603050405020304" pitchFamily="18" charset="0"/>
              </a:rPr>
              <a:t>дзик</a:t>
            </a:r>
            <a:r>
              <a:rPr lang="uk-UA" sz="36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8502" y="2493690"/>
            <a:ext cx="24567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cs typeface="Times New Roman" panose="02020603050405020304" pitchFamily="18" charset="0"/>
              </a:rPr>
              <a:t>чай-ка </a:t>
            </a:r>
            <a:endParaRPr lang="uk-UA" sz="3600" b="1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5802" y="3097510"/>
            <a:ext cx="24567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cs typeface="Times New Roman" panose="02020603050405020304" pitchFamily="18" charset="0"/>
              </a:rPr>
              <a:t>бур</a:t>
            </a:r>
            <a:r>
              <a:rPr lang="uk-UA" sz="3600" b="1" dirty="0">
                <a:cs typeface="Times New Roman" panose="02020603050405020304" pitchFamily="18" charset="0"/>
              </a:rPr>
              <a:t>’-ян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88501" y="3660330"/>
            <a:ext cx="24567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cs typeface="Times New Roman" panose="02020603050405020304" pitchFamily="18" charset="0"/>
              </a:rPr>
              <a:t>озе</a:t>
            </a:r>
            <a:r>
              <a:rPr lang="uk-UA" sz="3600" b="1" dirty="0" smtClean="0">
                <a:cs typeface="Times New Roman" panose="02020603050405020304" pitchFamily="18" charset="0"/>
              </a:rPr>
              <a:t>-ро </a:t>
            </a:r>
            <a:endParaRPr lang="uk-UA" sz="3600" b="1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8558" y="4221582"/>
            <a:ext cx="24567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cs typeface="Times New Roman" panose="02020603050405020304" pitchFamily="18" charset="0"/>
              </a:rPr>
              <a:t>клен </a:t>
            </a:r>
            <a:endParaRPr lang="uk-UA" sz="3600" b="1" dirty="0"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4098" y="4749898"/>
            <a:ext cx="24567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cs typeface="Times New Roman" panose="02020603050405020304" pitchFamily="18" charset="0"/>
              </a:rPr>
              <a:t>паль-</a:t>
            </a:r>
            <a:r>
              <a:rPr lang="uk-UA" sz="3600" b="1" dirty="0" err="1" smtClean="0">
                <a:cs typeface="Times New Roman" panose="02020603050405020304" pitchFamily="18" charset="0"/>
              </a:rPr>
              <a:t>ма</a:t>
            </a:r>
            <a:endParaRPr lang="uk-UA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933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001" y="333450"/>
            <a:ext cx="10997629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уривок з книжки </a:t>
            </a:r>
            <a:r>
              <a:rPr lang="uk-UA" sz="3200" b="1" i="1" dirty="0" smtClean="0">
                <a:cs typeface="Times New Roman" panose="02020603050405020304" pitchFamily="18" charset="0"/>
              </a:rPr>
              <a:t>Оксани </a:t>
            </a:r>
            <a:r>
              <a:rPr lang="uk-UA" sz="3200" b="1" i="1" dirty="0" err="1" smtClean="0">
                <a:cs typeface="Times New Roman" panose="02020603050405020304" pitchFamily="18" charset="0"/>
              </a:rPr>
              <a:t>Сенатович</a:t>
            </a:r>
            <a:r>
              <a:rPr lang="uk-UA" sz="3200" b="1" i="1" dirty="0" smtClean="0"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«Пані </a:t>
            </a:r>
            <a:r>
              <a:rPr lang="uk-UA" sz="3200" b="1" dirty="0" err="1">
                <a:solidFill>
                  <a:schemeClr val="bg1"/>
                </a:solidFill>
              </a:rPr>
              <a:t>Будьласка</a:t>
            </a:r>
            <a:r>
              <a:rPr lang="uk-UA" sz="3200" b="1" dirty="0">
                <a:solidFill>
                  <a:schemeClr val="bg1"/>
                </a:solidFill>
              </a:rPr>
              <a:t> та вуйко </a:t>
            </a:r>
            <a:r>
              <a:rPr lang="uk-UA" sz="3200" b="1" dirty="0" err="1">
                <a:solidFill>
                  <a:schemeClr val="bg1"/>
                </a:solidFill>
              </a:rPr>
              <a:t>Пампулько</a:t>
            </a:r>
            <a:r>
              <a:rPr lang="uk-UA" sz="3200" b="1" dirty="0" smtClean="0">
                <a:solidFill>
                  <a:schemeClr val="bg1"/>
                </a:solidFill>
              </a:rPr>
              <a:t>», </a:t>
            </a:r>
            <a:r>
              <a:rPr lang="uk-UA" sz="3200" b="1" dirty="0">
                <a:solidFill>
                  <a:schemeClr val="bg1"/>
                </a:solidFill>
              </a:rPr>
              <a:t>яка сподобалась Родзинці.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7575" y="1491471"/>
            <a:ext cx="964907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cs typeface="Times New Roman" panose="02020603050405020304" pitchFamily="18" charset="0"/>
              </a:rPr>
              <a:t>      </a:t>
            </a:r>
            <a:r>
              <a:rPr lang="uk-UA" sz="3200" b="1" dirty="0">
                <a:cs typeface="Times New Roman" panose="02020603050405020304" pitchFamily="18" charset="0"/>
              </a:rPr>
              <a:t>Коли батьки повернулися з </a:t>
            </a:r>
            <a:r>
              <a:rPr lang="uk-UA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відрядження</a:t>
            </a:r>
            <a:r>
              <a:rPr lang="uk-UA" sz="3200" b="1" dirty="0">
                <a:cs typeface="Times New Roman" panose="02020603050405020304" pitchFamily="18" charset="0"/>
              </a:rPr>
              <a:t>, тітонька заявила, що тепер вона швидше відгукнеться на </a:t>
            </a:r>
            <a:r>
              <a:rPr lang="uk-UA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оголошення</a:t>
            </a:r>
            <a:r>
              <a:rPr lang="uk-UA" sz="3200" b="1" dirty="0">
                <a:cs typeface="Times New Roman" panose="02020603050405020304" pitchFamily="18" charset="0"/>
              </a:rPr>
              <a:t> в газеті і поїде бавити чужих дітей до Канади, ніж прийме </a:t>
            </a:r>
            <a:r>
              <a:rPr lang="uk-UA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запрошення</a:t>
            </a:r>
            <a:r>
              <a:rPr lang="uk-UA" sz="3200" b="1" dirty="0">
                <a:cs typeface="Times New Roman" panose="02020603050405020304" pitchFamily="18" charset="0"/>
              </a:rPr>
              <a:t> опікуватися цими ш</a:t>
            </a:r>
            <a:r>
              <a:rPr lang="uk-UA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uk-UA" sz="3200" b="1" dirty="0">
                <a:cs typeface="Times New Roman" panose="02020603050405020304" pitchFamily="18" charset="0"/>
              </a:rPr>
              <a:t>бениками...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187375" y="1538801"/>
            <a:ext cx="2103864" cy="2952328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001" y="4401265"/>
            <a:ext cx="2249541" cy="11991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Чи </a:t>
            </a:r>
            <a:r>
              <a:rPr lang="uk-UA" sz="2400" b="1" dirty="0">
                <a:solidFill>
                  <a:srgbClr val="002060"/>
                </a:solidFill>
              </a:rPr>
              <a:t>хочеш дізнатися, що було далі?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9664" y="4046016"/>
            <a:ext cx="84453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Переносити слова з </a:t>
            </a:r>
            <a:r>
              <a:rPr lang="uk-UA" sz="3200" b="1" dirty="0">
                <a:solidFill>
                  <a:srgbClr val="FFFF00"/>
                </a:solidFill>
              </a:rPr>
              <a:t>подовженими приголосними звуками</a:t>
            </a:r>
            <a:r>
              <a:rPr lang="uk-UA" sz="3200" b="1" dirty="0"/>
              <a:t>  можна  по-різному:  </a:t>
            </a:r>
            <a:r>
              <a:rPr lang="uk-UA" sz="3200" b="1" i="1" dirty="0" err="1"/>
              <a:t>насін</a:t>
            </a:r>
            <a:r>
              <a:rPr lang="uk-UA" sz="3200" b="1" i="1" dirty="0"/>
              <a:t>-ня</a:t>
            </a:r>
            <a:r>
              <a:rPr lang="uk-UA" sz="3200" b="1" dirty="0"/>
              <a:t>  і  </a:t>
            </a:r>
            <a:r>
              <a:rPr lang="uk-UA" sz="3200" b="1" i="1" dirty="0" err="1"/>
              <a:t>насі-ння</a:t>
            </a:r>
            <a:r>
              <a:rPr lang="uk-UA" sz="3200" b="1" i="1" dirty="0"/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66249" y="5600446"/>
            <a:ext cx="8870398" cy="740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Випиши </a:t>
            </a:r>
            <a:r>
              <a:rPr lang="uk-UA" sz="2400" b="1" dirty="0">
                <a:solidFill>
                  <a:srgbClr val="002060"/>
                </a:solidFill>
              </a:rPr>
              <a:t>з уривка слова з подовженими приголосними звуками. Поділи їх на склади для переносу, користуючись правилом.  </a:t>
            </a:r>
          </a:p>
        </p:txBody>
      </p:sp>
    </p:spTree>
    <p:extLst>
      <p:ext uri="{BB962C8B-B14F-4D97-AF65-F5344CB8AC3E}">
        <p14:creationId xmlns:p14="http://schemas.microsoft.com/office/powerpoint/2010/main" val="26144455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1 УКР МОВА\1 Пономарьова\1 Звуки алфавіт склади\№010-Пригадую правила переносу слів\2025-09-12_2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76" y="1386316"/>
            <a:ext cx="8604197" cy="29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777" y="3429794"/>
            <a:ext cx="2975833" cy="297583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77845" y="4547268"/>
            <a:ext cx="1764743" cy="740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Андрійко,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5687" y="4519141"/>
            <a:ext cx="1696250" cy="740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Федько,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7895" y="4537314"/>
            <a:ext cx="1696250" cy="740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бур’яні,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7846" y="5313540"/>
            <a:ext cx="1696250" cy="740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кубельці,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2589" y="5292650"/>
            <a:ext cx="1757211" cy="740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маленькі,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7895" y="5286617"/>
            <a:ext cx="1757211" cy="740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злодійку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9463" y="1480837"/>
            <a:ext cx="6273336" cy="20284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70C0"/>
                </a:solidFill>
              </a:rPr>
              <a:t>Що нового ми дізналися </a:t>
            </a:r>
            <a:r>
              <a:rPr lang="uk-UA" sz="2800" b="1" dirty="0" smtClean="0">
                <a:solidFill>
                  <a:srgbClr val="0070C0"/>
                </a:solidFill>
              </a:rPr>
              <a:t>на </a:t>
            </a:r>
            <a:r>
              <a:rPr lang="uk-UA" sz="2800" b="1" dirty="0">
                <a:solidFill>
                  <a:srgbClr val="0070C0"/>
                </a:solidFill>
              </a:rPr>
              <a:t>уроці про </a:t>
            </a:r>
            <a:r>
              <a:rPr lang="uk-UA" sz="2800" b="1" dirty="0" smtClean="0">
                <a:solidFill>
                  <a:srgbClr val="0070C0"/>
                </a:solidFill>
              </a:rPr>
              <a:t>Львів?</a:t>
            </a:r>
            <a:endParaRPr lang="uk-UA" sz="28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Які правила переносу слів знаєш?</a:t>
            </a:r>
            <a:endParaRPr lang="uk-UA" sz="28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Яке </a:t>
            </a:r>
            <a:r>
              <a:rPr lang="ru-RU" sz="2800" b="1" dirty="0">
                <a:solidFill>
                  <a:srgbClr val="0070C0"/>
                </a:solidFill>
              </a:rPr>
              <a:t>завдання було найцікавішим?</a:t>
            </a:r>
          </a:p>
        </p:txBody>
      </p:sp>
      <p:pic>
        <p:nvPicPr>
          <p:cNvPr id="4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1629594"/>
            <a:ext cx="2736304" cy="38790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8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245" y="502479"/>
            <a:ext cx="9929269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9712" y="4041525"/>
            <a:ext cx="2208884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57" y="1348186"/>
            <a:ext cx="5049637" cy="50540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69281" y="4221097"/>
            <a:ext cx="2890685" cy="1464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Вибери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допомогла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копилку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4605" y="3296218"/>
            <a:ext cx="1880475" cy="5790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46571" y="4073161"/>
            <a:ext cx="2637993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4624" y="1724502"/>
            <a:ext cx="2065066" cy="57901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Увага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98522" y="2625079"/>
            <a:ext cx="2919474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073208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1672" y="1773585"/>
            <a:ext cx="6296080" cy="22820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/>
              <a:t>Відпочинок</a:t>
            </a:r>
            <a:r>
              <a:rPr lang="ru-RU" sz="3200" dirty="0"/>
              <a:t> наш </a:t>
            </a:r>
            <a:r>
              <a:rPr lang="ru-RU" sz="3200" dirty="0" err="1"/>
              <a:t>кінчається</a:t>
            </a:r>
            <a:r>
              <a:rPr lang="ru-RU" sz="3200" dirty="0"/>
              <a:t>, </a:t>
            </a:r>
            <a:endParaRPr lang="ru-RU" sz="3200" dirty="0" smtClean="0"/>
          </a:p>
          <a:p>
            <a:pPr algn="ctr"/>
            <a:r>
              <a:rPr lang="ru-RU" sz="3200" dirty="0" smtClean="0"/>
              <a:t>А </a:t>
            </a:r>
            <a:r>
              <a:rPr lang="ru-RU" sz="3200" dirty="0"/>
              <a:t>робота </a:t>
            </a:r>
            <a:r>
              <a:rPr lang="ru-RU" sz="3200" dirty="0" err="1"/>
              <a:t>починається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 err="1"/>
              <a:t>Старанно</a:t>
            </a:r>
            <a:r>
              <a:rPr lang="ru-RU" sz="3200" dirty="0"/>
              <a:t> </a:t>
            </a:r>
            <a:r>
              <a:rPr lang="ru-RU" sz="3200" dirty="0" err="1"/>
              <a:t>будемо</a:t>
            </a:r>
            <a:r>
              <a:rPr lang="ru-RU" sz="3200" dirty="0"/>
              <a:t> ми </a:t>
            </a:r>
            <a:r>
              <a:rPr lang="ru-RU" sz="3200" dirty="0" err="1"/>
              <a:t>працювати</a:t>
            </a:r>
            <a:r>
              <a:rPr lang="ru-RU" sz="3200" dirty="0" smtClean="0"/>
              <a:t>, </a:t>
            </a:r>
            <a:r>
              <a:rPr lang="ru-RU" sz="3200" dirty="0" err="1" smtClean="0"/>
              <a:t>Читати</a:t>
            </a:r>
            <a:r>
              <a:rPr lang="ru-RU" sz="3200" dirty="0"/>
              <a:t>, </a:t>
            </a:r>
            <a:r>
              <a:rPr lang="ru-RU" sz="3200" dirty="0" err="1"/>
              <a:t>писати</a:t>
            </a:r>
            <a:r>
              <a:rPr lang="ru-RU" sz="3200" dirty="0"/>
              <a:t> та </a:t>
            </a:r>
            <a:r>
              <a:rPr lang="ru-RU" sz="3200" dirty="0" err="1"/>
              <a:t>відповідати</a:t>
            </a:r>
            <a:r>
              <a:rPr lang="ru-RU" sz="32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244" y="502479"/>
            <a:ext cx="10152149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9712" y="4041525"/>
            <a:ext cx="2208884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57" y="1348186"/>
            <a:ext cx="5049637" cy="50540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9263" y="4244498"/>
            <a:ext cx="2890685" cy="18051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Поміркуй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допоможе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скарбничку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r>
              <a:rPr lang="ru-RU" sz="2000" b="1" dirty="0" smtClean="0">
                <a:solidFill>
                  <a:srgbClr val="0070C0"/>
                </a:solidFill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4605" y="3296218"/>
            <a:ext cx="1880475" cy="5790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15626" y="4341404"/>
            <a:ext cx="2637993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0812" y="1413519"/>
            <a:ext cx="2065066" cy="57901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Увага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98522" y="2625079"/>
            <a:ext cx="2919474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981071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" grpId="0" animBg="1"/>
      <p:bldP spid="12" grpId="0" animBg="1"/>
      <p:bldP spid="22" grpId="0" animBg="1"/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17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50471" y="3173199"/>
            <a:ext cx="6480720" cy="67599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Прочитай слова і перевірні до них, назви вставлені букви</a:t>
            </a:r>
            <a:r>
              <a:rPr lang="uk-UA" sz="24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3377945"/>
            <a:ext cx="3024337" cy="302433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3 клас\01 УКР МОВА\1 Пономарьова\1 Звуки алфавіт склади\№009-Правильно записую слова з ненаголошеними звуками\2025-09-12_192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0" y="1402302"/>
            <a:ext cx="10172077" cy="158417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08" y="477465"/>
            <a:ext cx="10116698" cy="76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49308" y="1312612"/>
            <a:ext cx="3650930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Чим відрізняється звук від букви?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308" y="2516740"/>
            <a:ext cx="5889314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Скільки букв в українській абетці?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9308" y="3222172"/>
            <a:ext cx="4849962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На які дві групи ділять звуки за способом вимови?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71176" y="1312612"/>
            <a:ext cx="5285896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Звук ми вимовляємо і чуємо. Букву читаємо і бачимо.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29116" y="2493690"/>
            <a:ext cx="175958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33 букви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86224" y="3231655"/>
            <a:ext cx="434254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і приголосні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47581" y="4418542"/>
            <a:ext cx="4849962" cy="1602822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Чим </a:t>
            </a:r>
            <a:r>
              <a:rPr lang="uk-UA" sz="2900" b="1" dirty="0" smtClean="0">
                <a:solidFill>
                  <a:schemeClr val="bg1"/>
                </a:solidFill>
              </a:rPr>
              <a:t>відрізняються </a:t>
            </a:r>
            <a:r>
              <a:rPr lang="uk-UA" sz="2900" b="1" dirty="0">
                <a:solidFill>
                  <a:schemeClr val="bg1"/>
                </a:solidFill>
              </a:rPr>
              <a:t>вимови голосних і приголосних звуків?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771175" y="4171666"/>
            <a:ext cx="5649447" cy="2096574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звуки творяться за допомогою голосу, а приголосні за допомогою голосу і шуму або тільки шуму</a:t>
            </a:r>
          </a:p>
        </p:txBody>
      </p:sp>
    </p:spTree>
    <p:extLst>
      <p:ext uri="{BB962C8B-B14F-4D97-AF65-F5344CB8AC3E}">
        <p14:creationId xmlns:p14="http://schemas.microsoft.com/office/powerpoint/2010/main" val="1133427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12" y="3331039"/>
            <a:ext cx="3573868" cy="23810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793555" y="1125538"/>
            <a:ext cx="529847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Скільки голосних звуків  в українській мові? Назви їх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6132" y="2205658"/>
            <a:ext cx="5333322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Скільки букв для позначення цих звуків? Назви їх</a:t>
            </a:r>
            <a:endParaRPr lang="uk-UA" sz="28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8283" y="4626197"/>
            <a:ext cx="684591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uk-UA" sz="2800" b="1" dirty="0" smtClean="0">
                <a:solidFill>
                  <a:schemeClr val="bg1"/>
                </a:solidFill>
              </a:rPr>
              <a:t>Як перевірити написання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ненаголошених звуків </a:t>
            </a:r>
            <a:r>
              <a:rPr lang="en-US" sz="2800" b="1" dirty="0">
                <a:solidFill>
                  <a:schemeClr val="bg1"/>
                </a:solidFill>
              </a:rPr>
              <a:t>[</a:t>
            </a:r>
            <a:r>
              <a:rPr lang="uk-UA" sz="2800" b="1" dirty="0">
                <a:solidFill>
                  <a:schemeClr val="bg1"/>
                </a:solidFill>
              </a:rPr>
              <a:t>е</a:t>
            </a:r>
            <a:r>
              <a:rPr lang="en-US" sz="2800" b="1" dirty="0">
                <a:solidFill>
                  <a:schemeClr val="bg1"/>
                </a:solidFill>
              </a:rPr>
              <a:t>] [</a:t>
            </a:r>
            <a:r>
              <a:rPr lang="uk-UA" sz="2800" b="1" dirty="0">
                <a:solidFill>
                  <a:schemeClr val="bg1"/>
                </a:solidFill>
              </a:rPr>
              <a:t>и</a:t>
            </a:r>
            <a:r>
              <a:rPr lang="en-US" sz="2800" b="1" dirty="0">
                <a:solidFill>
                  <a:schemeClr val="bg1"/>
                </a:solidFill>
              </a:rPr>
              <a:t>]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36047" y="1496692"/>
            <a:ext cx="2376264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6: а у о е и і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236047" y="2573984"/>
            <a:ext cx="4005987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10: а я у ю е є и і ї о</a:t>
            </a:r>
            <a:endParaRPr lang="uk-UA" sz="28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3008" y="3285778"/>
            <a:ext cx="3127085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Якими бувають голосні звуки?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291831" y="3312816"/>
            <a:ext cx="2741813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 наголошені й ненаголошені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49308" y="477466"/>
            <a:ext cx="1011669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4083" y="2396465"/>
            <a:ext cx="627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781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333450"/>
            <a:ext cx="10225136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Встав </a:t>
            </a:r>
            <a:r>
              <a:rPr lang="uk-UA" sz="3600" b="1" dirty="0">
                <a:solidFill>
                  <a:schemeClr val="bg1"/>
                </a:solidFill>
              </a:rPr>
              <a:t>пропущену букву «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» чи «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», </a:t>
            </a:r>
            <a:r>
              <a:rPr lang="uk-UA" sz="3600" b="1" dirty="0" smtClean="0">
                <a:solidFill>
                  <a:schemeClr val="bg1"/>
                </a:solidFill>
              </a:rPr>
              <a:t>назви </a:t>
            </a:r>
            <a:r>
              <a:rPr lang="uk-UA" sz="3600" b="1" dirty="0" smtClean="0">
                <a:solidFill>
                  <a:schemeClr val="bg1"/>
                </a:solidFill>
              </a:rPr>
              <a:t>перевірне слово 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5" y="1692823"/>
            <a:ext cx="3742560" cy="48887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-41" r="63274" b="49353"/>
          <a:stretch/>
        </p:blipFill>
        <p:spPr>
          <a:xfrm>
            <a:off x="8512813" y="1618633"/>
            <a:ext cx="3222363" cy="5037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-41" r="61851" b="49353"/>
          <a:stretch/>
        </p:blipFill>
        <p:spPr>
          <a:xfrm>
            <a:off x="526707" y="1618633"/>
            <a:ext cx="3288829" cy="5037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489801" y="1861667"/>
            <a:ext cx="168132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рба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727" y="2652980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12813" y="1880506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12813" y="2635188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351" y="3407661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899" y="4162341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12813" y="3407660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727" y="4993510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12813" y="4181742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12813" y="4995120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2813" y="5749801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сокий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6727" y="5781598"/>
            <a:ext cx="213420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з…</a:t>
            </a:r>
            <a:r>
              <a:rPr lang="uk-UA" sz="32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лений</a:t>
            </a:r>
            <a:r>
              <a:rPr lang="uk-UA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1026" name="Picture 2" descr="Сетевой проект - Все докумен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43" y="1330020"/>
            <a:ext cx="570272" cy="5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ng рамки для фотографий: Детские нарисованные букв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35" y="1247750"/>
            <a:ext cx="636381" cy="63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Сетевой проект - Все докумен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401" y="1343969"/>
            <a:ext cx="570272" cy="5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ng рамки для фотографий: Детские нарисованные букв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851" y="1274722"/>
            <a:ext cx="636381" cy="63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891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009112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1471" y="1557586"/>
            <a:ext cx="4752528" cy="3540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Непроста у нього роль — </a:t>
            </a:r>
          </a:p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Між </a:t>
            </a:r>
            <a:r>
              <a:rPr lang="uk-UA" sz="2800" b="1" dirty="0" err="1">
                <a:solidFill>
                  <a:schemeClr val="bg1"/>
                </a:solidFill>
              </a:rPr>
              <a:t>звірей</a:t>
            </a:r>
            <a:r>
              <a:rPr lang="uk-UA" sz="2800" b="1" dirty="0">
                <a:solidFill>
                  <a:schemeClr val="bg1"/>
                </a:solidFill>
              </a:rPr>
              <a:t> він, як король: Грива жовто-золота, </a:t>
            </a:r>
          </a:p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Має довгого хвоста. </a:t>
            </a:r>
          </a:p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Хоч і схожий він на кицю, Кожен звір його боїться. </a:t>
            </a:r>
          </a:p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Хто сховався між дерев? </a:t>
            </a:r>
          </a:p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Це, звичайно, грізний…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7855" y="4513531"/>
            <a:ext cx="10081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лев.</a:t>
            </a:r>
          </a:p>
        </p:txBody>
      </p:sp>
      <p:pic>
        <p:nvPicPr>
          <p:cNvPr id="6" name="Picture 2" descr="Идеи на тему «Лев» (35) | лев, поделки в классе, детские открытки на день  рож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63" y="1603686"/>
            <a:ext cx="4614699" cy="35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829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5927" y="1402139"/>
            <a:ext cx="6020566" cy="181588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Сьогодні на уроці ми продовжимо подорожувати Львовом.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 Також пригадаємо правила переносу слів.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23099" y="1402139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644019" y="2025353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5812291" y="1342371"/>
            <a:ext cx="2168537" cy="13295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1" t="29515" r="7092" b="54853"/>
          <a:stretch/>
        </p:blipFill>
        <p:spPr>
          <a:xfrm>
            <a:off x="1491896" y="3197762"/>
            <a:ext cx="1291930" cy="107230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48365" r="79974" b="36003"/>
          <a:stretch/>
        </p:blipFill>
        <p:spPr>
          <a:xfrm>
            <a:off x="2500687" y="3410260"/>
            <a:ext cx="574682" cy="107230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1" t="29515" r="7092" b="54853"/>
          <a:stretch/>
        </p:blipFill>
        <p:spPr>
          <a:xfrm>
            <a:off x="3146885" y="3212089"/>
            <a:ext cx="1291930" cy="107230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48365" r="79974" b="36003"/>
          <a:stretch/>
        </p:blipFill>
        <p:spPr>
          <a:xfrm>
            <a:off x="3876619" y="3386165"/>
            <a:ext cx="574682" cy="107230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4" t="67993" r="60720" b="22310"/>
          <a:stretch/>
        </p:blipFill>
        <p:spPr>
          <a:xfrm>
            <a:off x="4892675" y="3619193"/>
            <a:ext cx="582831" cy="66519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48365" r="79974" b="36003"/>
          <a:stretch/>
        </p:blipFill>
        <p:spPr>
          <a:xfrm>
            <a:off x="4579863" y="3386378"/>
            <a:ext cx="574682" cy="107230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48365" r="79974" b="36003"/>
          <a:stretch/>
        </p:blipFill>
        <p:spPr>
          <a:xfrm>
            <a:off x="6603687" y="3386903"/>
            <a:ext cx="574682" cy="10723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25" y="3324989"/>
            <a:ext cx="1023550" cy="113421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28" y="3324988"/>
            <a:ext cx="1023550" cy="113421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940912" y="5085978"/>
            <a:ext cx="5830460" cy="11339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Згадай слова зі складом ЧАЙ.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</a:t>
            </a:r>
            <a:r>
              <a:rPr lang="uk-UA" sz="2400" b="1" dirty="0" smtClean="0">
                <a:solidFill>
                  <a:schemeClr val="bg1"/>
                </a:solidFill>
              </a:rPr>
              <a:t>речення </a:t>
            </a:r>
            <a:r>
              <a:rPr lang="uk-UA" sz="2400" b="1" dirty="0">
                <a:solidFill>
                  <a:schemeClr val="bg1"/>
                </a:solidFill>
              </a:rPr>
              <a:t>зі словом </a:t>
            </a:r>
            <a:r>
              <a:rPr lang="uk-UA" sz="2400" b="1" dirty="0" smtClean="0">
                <a:solidFill>
                  <a:srgbClr val="FFFF00"/>
                </a:solidFill>
              </a:rPr>
              <a:t>Л</a:t>
            </a:r>
            <a:r>
              <a:rPr lang="uk-UA" sz="2400" b="1" i="1" dirty="0" smtClean="0">
                <a:solidFill>
                  <a:srgbClr val="FFFF00"/>
                </a:solidFill>
              </a:rPr>
              <a:t>ЕВ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37" y="3273775"/>
            <a:ext cx="1114939" cy="12622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9"/>
          <a:stretch/>
        </p:blipFill>
        <p:spPr>
          <a:xfrm>
            <a:off x="7691815" y="3281269"/>
            <a:ext cx="1185188" cy="120129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51521" r="71803" b="37719"/>
          <a:stretch/>
        </p:blipFill>
        <p:spPr>
          <a:xfrm>
            <a:off x="10321006" y="3619193"/>
            <a:ext cx="952823" cy="7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05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674</Words>
  <Application>Microsoft Office PowerPoint</Application>
  <PresentationFormat>Произвольный</PresentationFormat>
  <Paragraphs>130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Пригадую правила переносу слів</vt:lpstr>
      <vt:lpstr>Емоційне налаштування</vt:lpstr>
      <vt:lpstr>Презентация PowerPoint</vt:lpstr>
      <vt:lpstr>Мікрофон</vt:lpstr>
      <vt:lpstr>Мікрофон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83</cp:revision>
  <dcterms:created xsi:type="dcterms:W3CDTF">2025-08-27T14:01:18Z</dcterms:created>
  <dcterms:modified xsi:type="dcterms:W3CDTF">2025-09-14T11:14:38Z</dcterms:modified>
</cp:coreProperties>
</file>