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2" r:id="rId2"/>
    <p:sldId id="354" r:id="rId3"/>
    <p:sldId id="355" r:id="rId4"/>
    <p:sldId id="342" r:id="rId5"/>
    <p:sldId id="307" r:id="rId6"/>
    <p:sldId id="344" r:id="rId7"/>
    <p:sldId id="356" r:id="rId8"/>
    <p:sldId id="348" r:id="rId9"/>
    <p:sldId id="345" r:id="rId10"/>
    <p:sldId id="346" r:id="rId11"/>
    <p:sldId id="357" r:id="rId12"/>
    <p:sldId id="347" r:id="rId13"/>
    <p:sldId id="351" r:id="rId14"/>
    <p:sldId id="352" r:id="rId15"/>
    <p:sldId id="312" r:id="rId16"/>
    <p:sldId id="320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5305" y="909514"/>
            <a:ext cx="9058721" cy="19389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Перевіряю свої досягнення</a:t>
            </a:r>
            <a:r>
              <a:rPr lang="uk-UA" sz="4000" b="1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uk-UA" sz="4000" b="1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000" b="1" smtClean="0">
                <a:solidFill>
                  <a:schemeClr val="accent2">
                    <a:lumMod val="75000"/>
                  </a:schemeClr>
                </a:solidFill>
              </a:rPr>
              <a:t>Підсумок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за розділом «Здрастуй, рідна школо і мій третій клас» </a:t>
            </a: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68094" y="3645818"/>
            <a:ext cx="3905931" cy="214576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3 клас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1.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Здрастуй, рідна школо і мій третій клас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 10</a:t>
            </a:r>
          </a:p>
        </p:txBody>
      </p:sp>
      <p:pic>
        <p:nvPicPr>
          <p:cNvPr id="1026" name="Picture 2" descr="D:\Картинки до тестів\!!!!_ЭСМИРА_Супергерой\_free_2024-01-08-11-35-52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5305" y="3125075"/>
            <a:ext cx="2863636" cy="296901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07612"/>
            <a:ext cx="9937104" cy="761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Перевіряю свої досягнення. Вмію…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1471" y="1269554"/>
            <a:ext cx="778524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46088" indent="-446088">
              <a:buFont typeface="Wingdings" panose="05000000000000000000" pitchFamily="2" charset="2"/>
              <a:buChar char="v"/>
              <a:tabLst>
                <a:tab pos="446088" algn="l"/>
              </a:tabLst>
            </a:pPr>
            <a:r>
              <a:rPr lang="uk-UA" sz="2800" b="1" dirty="0" smtClean="0">
                <a:solidFill>
                  <a:schemeClr val="bg1"/>
                </a:solidFill>
              </a:rPr>
              <a:t>Поставити </a:t>
            </a:r>
            <a:r>
              <a:rPr lang="uk-UA" sz="2800" b="1" dirty="0">
                <a:solidFill>
                  <a:schemeClr val="bg1"/>
                </a:solidFill>
              </a:rPr>
              <a:t>запитання до прочитаного твору.</a:t>
            </a:r>
          </a:p>
          <a:p>
            <a:pPr marL="446088" indent="-446088">
              <a:buFont typeface="Wingdings" panose="05000000000000000000" pitchFamily="2" charset="2"/>
              <a:buChar char="v"/>
              <a:tabLst>
                <a:tab pos="446088" algn="l"/>
              </a:tabLst>
            </a:pPr>
            <a:r>
              <a:rPr lang="uk-UA" sz="2800" b="1" dirty="0">
                <a:solidFill>
                  <a:schemeClr val="bg1"/>
                </a:solidFill>
              </a:rPr>
              <a:t>Визначити в тексті послідовність опису подій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04680" y="3504611"/>
            <a:ext cx="7309581" cy="6494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Шарлотта отримала 12 балів.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06996" y="4853658"/>
            <a:ext cx="7309581" cy="6494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Дівчинка схитрувала.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06996" y="2842372"/>
            <a:ext cx="7309581" cy="6494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Батьки розповідають всім про оцінку.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06996" y="5503116"/>
            <a:ext cx="7309581" cy="6494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Новина дійшла до вчительки.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7042" y="4204200"/>
            <a:ext cx="7309581" cy="6494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Шарлотта вирішує більше не хитрувати.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46754" y="5507126"/>
            <a:ext cx="628769" cy="6494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35368" y="4181030"/>
            <a:ext cx="628769" cy="6494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20358" y="3518791"/>
            <a:ext cx="628769" cy="6494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36416" y="4817568"/>
            <a:ext cx="628769" cy="6494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05630" y="2819316"/>
            <a:ext cx="628769" cy="6494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Наклейка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65995" y="2321991"/>
            <a:ext cx="1422579" cy="186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0_92a0b_cdb08276_orig (Изображение PNG, 659 × 902 пикселов) | Даша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0453" y="4337611"/>
            <a:ext cx="1525346" cy="218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023924" y="2321991"/>
            <a:ext cx="7812795" cy="42300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Пронумеруй послідовність подій у творі про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Шарлотту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5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07612"/>
            <a:ext cx="10060334" cy="761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Перевіряю свої досягнення. Вмію…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1471" y="1341562"/>
            <a:ext cx="3744416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uk-UA" sz="2800" b="1" dirty="0" smtClean="0">
                <a:solidFill>
                  <a:schemeClr val="bg1"/>
                </a:solidFill>
              </a:rPr>
              <a:t>Знайти </a:t>
            </a:r>
            <a:r>
              <a:rPr lang="uk-UA" sz="2800" b="1" dirty="0">
                <a:solidFill>
                  <a:schemeClr val="bg1"/>
                </a:solidFill>
              </a:rPr>
              <a:t>слова, вжиті в переносному значенні; пояснити їхню роль у розумінні змісту твору.</a:t>
            </a:r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uk-UA" sz="2800" b="1" dirty="0">
                <a:solidFill>
                  <a:schemeClr val="bg1"/>
                </a:solidFill>
              </a:rPr>
              <a:t>Визначити ставлення автора до зображених подій.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                  </a:t>
            </a:r>
            <a:endParaRPr lang="uk-UA" sz="2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4095" y="1341562"/>
            <a:ext cx="6167710" cy="526419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Осінь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 землю тихенько спускається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небі летить, наче птах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Кр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лами-хмарами небо вкривається.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Пухом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тумани із крил її падають,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стеляться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 вільних степах.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Літо зелене і радісне згадують.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Стріпує крилами осінь широкими,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роси спадають у млі,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ллються крізь неї дощами-потоками.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Літо веселе, співуче минається,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спокій стає на землі...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Тиха, задумлива осінь спускається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...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9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6774" y="525788"/>
            <a:ext cx="10035817" cy="12782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Перевіряю свої досягнення. </a:t>
            </a:r>
            <a:endParaRPr lang="uk-UA" sz="4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Виявляю </a:t>
            </a:r>
            <a:r>
              <a:rPr lang="uk-UA" sz="4000" b="1" dirty="0">
                <a:solidFill>
                  <a:schemeClr val="bg1"/>
                </a:solidFill>
              </a:rPr>
              <a:t>ставлення, почуття…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1799" y="2957122"/>
            <a:ext cx="7766578" cy="52322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Мене </a:t>
            </a:r>
            <a:r>
              <a:rPr lang="uk-UA" sz="2800" b="1" dirty="0">
                <a:solidFill>
                  <a:schemeClr val="bg1"/>
                </a:solidFill>
              </a:rPr>
              <a:t>здивувало, як виправила свій вчинок </a:t>
            </a:r>
            <a:r>
              <a:rPr lang="uk-UA" sz="2800" b="1" dirty="0" smtClean="0">
                <a:solidFill>
                  <a:schemeClr val="bg1"/>
                </a:solidFill>
              </a:rPr>
              <a:t>…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5 judy Moody Was In A Mood Not A Good Mood A Bad Mood PNG clipart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" b="97739" l="10000" r="61935">
                        <a14:foregroundMark x1="24516" y1="89950" x2="24516" y2="89950"/>
                        <a14:backgroundMark x1="55161" y1="26131" x2="55161" y2="26131"/>
                        <a14:backgroundMark x1="57097" y1="22864" x2="57097" y2="22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3" r="33898"/>
          <a:stretch/>
        </p:blipFill>
        <p:spPr bwMode="auto">
          <a:xfrm flipH="1">
            <a:off x="9188375" y="1794347"/>
            <a:ext cx="1656184" cy="38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1799" y="1917626"/>
            <a:ext cx="776657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Мені </a:t>
            </a:r>
            <a:r>
              <a:rPr lang="uk-UA" sz="2800" b="1" dirty="0">
                <a:solidFill>
                  <a:schemeClr val="bg1"/>
                </a:solidFill>
              </a:rPr>
              <a:t>сподобалося, як розпочинають новий навчальний рік у </a:t>
            </a:r>
            <a:r>
              <a:rPr lang="uk-UA" sz="2800" b="1" dirty="0" smtClean="0">
                <a:solidFill>
                  <a:schemeClr val="bg1"/>
                </a:solidFill>
              </a:rPr>
              <a:t>…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4410" y="3573810"/>
            <a:ext cx="781396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Мене </a:t>
            </a:r>
            <a:r>
              <a:rPr lang="uk-UA" sz="2800" b="1" dirty="0">
                <a:solidFill>
                  <a:schemeClr val="bg1"/>
                </a:solidFill>
              </a:rPr>
              <a:t>розвеселила розповідь про те, як в американській школі …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6775" y="4682201"/>
            <a:ext cx="7801604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На </a:t>
            </a:r>
            <a:r>
              <a:rPr lang="uk-UA" sz="2800" b="1" dirty="0">
                <a:solidFill>
                  <a:schemeClr val="bg1"/>
                </a:solidFill>
              </a:rPr>
              <a:t>уроках літературного читання мені сподобалось </a:t>
            </a:r>
            <a:r>
              <a:rPr lang="uk-UA" sz="2800" b="1" dirty="0" smtClean="0">
                <a:solidFill>
                  <a:schemeClr val="bg1"/>
                </a:solidFill>
              </a:rPr>
              <a:t>...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3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3592" y="475615"/>
            <a:ext cx="10423015" cy="10320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Перевір, чи так ти розумієш </a:t>
            </a:r>
            <a:r>
              <a:rPr lang="uk-UA" sz="3600" b="1" dirty="0" smtClean="0">
                <a:solidFill>
                  <a:schemeClr val="bg1"/>
                </a:solidFill>
              </a:rPr>
              <a:t>вислови.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Які </a:t>
            </a:r>
            <a:r>
              <a:rPr lang="uk-UA" sz="3600" b="1" dirty="0">
                <a:solidFill>
                  <a:schemeClr val="bg1"/>
                </a:solidFill>
              </a:rPr>
              <a:t>ще вислови ти знаєш?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60840" y="1666878"/>
            <a:ext cx="394229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Шила в мішку не сховаєш –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2" descr="Шило Векторные клипарты с лицензией «роялти-фри».248 Шило клипарты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8" l="820" r="90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48"/>
          <a:stretch/>
        </p:blipFill>
        <p:spPr bwMode="auto">
          <a:xfrm rot="2038050">
            <a:off x="6109240" y="1581585"/>
            <a:ext cx="452394" cy="74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Transparent Sack Png - Sack Clipart , Free Transparent Clipart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0" b="94276" l="3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9" r="2286" b="8666"/>
          <a:stretch/>
        </p:blipFill>
        <p:spPr bwMode="auto">
          <a:xfrm>
            <a:off x="4863282" y="1730069"/>
            <a:ext cx="1311898" cy="130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6761835" y="1497204"/>
            <a:ext cx="451477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те, чого не приховаєш, бо воно само себе виявить.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99850" y="3675434"/>
            <a:ext cx="398235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Водити за носа –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69081" y="3213770"/>
            <a:ext cx="468136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обдурювати кого-небудь, не виконувати обіцяного.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2" descr="Водить за нос. Картинка — скачать и распечатать. Русский язык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5" t="9898" r="6256" b="16576"/>
          <a:stretch/>
        </p:blipFill>
        <p:spPr bwMode="auto">
          <a:xfrm>
            <a:off x="5006611" y="3213770"/>
            <a:ext cx="1364981" cy="156966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846343" y="4934000"/>
            <a:ext cx="395679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Зарубати собі на носі –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0103" y="4934000"/>
            <a:ext cx="468136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добре, надовго запам'ятати.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" name="Picture 2" descr="Зарубить (себе) на носу- - Картинка 77392-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98" r="86279">
                        <a14:foregroundMark x1="35581" y1="14177" x2="35581" y2="14177"/>
                        <a14:foregroundMark x1="32326" y1="29114" x2="32326" y2="29114"/>
                        <a14:foregroundMark x1="35581" y1="71139" x2="35581" y2="71139"/>
                        <a14:foregroundMark x1="66279" y1="76456" x2="66279" y2="76456"/>
                        <a14:foregroundMark x1="70000" y1="65570" x2="70000" y2="65570"/>
                        <a14:foregroundMark x1="62558" y1="59241" x2="62558" y2="5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763"/>
          <a:stretch/>
        </p:blipFill>
        <p:spPr bwMode="auto">
          <a:xfrm flipH="1">
            <a:off x="5006610" y="4934000"/>
            <a:ext cx="1258291" cy="135440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5470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2765" y="494642"/>
            <a:ext cx="10199826" cy="1134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Як звали твоїх ровесників в оповіданнях розділу та з яких вони країн?</a:t>
            </a:r>
          </a:p>
        </p:txBody>
      </p:sp>
      <p:pic>
        <p:nvPicPr>
          <p:cNvPr id="29" name="Picture 4" descr="Ребята, давайте поможем Даше выйти замуж! / Даша путешественница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0" t="8311" r="15559" b="7411"/>
          <a:stretch/>
        </p:blipFill>
        <p:spPr bwMode="auto">
          <a:xfrm>
            <a:off x="1376073" y="1711191"/>
            <a:ext cx="1528580" cy="243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Выноска-облако 30"/>
          <p:cNvSpPr/>
          <p:nvPr/>
        </p:nvSpPr>
        <p:spPr>
          <a:xfrm>
            <a:off x="3772433" y="2277666"/>
            <a:ext cx="3418275" cy="1454763"/>
          </a:xfrm>
          <a:prstGeom prst="cloudCallout">
            <a:avLst>
              <a:gd name="adj1" fmla="val -58154"/>
              <a:gd name="adj2" fmla="val -4468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Шарлотта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Выноска-облако 31"/>
          <p:cNvSpPr/>
          <p:nvPr/>
        </p:nvSpPr>
        <p:spPr>
          <a:xfrm>
            <a:off x="7445867" y="1989590"/>
            <a:ext cx="3398692" cy="1454763"/>
          </a:xfrm>
          <a:prstGeom prst="cloudCallout">
            <a:avLst>
              <a:gd name="adj1" fmla="val -58154"/>
              <a:gd name="adj2" fmla="val -4468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Іспанія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4" descr="Pamplin Media Group - Unprecedented collaboration bring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18" y="4301314"/>
            <a:ext cx="1971890" cy="19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Выноска-облако 35"/>
          <p:cNvSpPr/>
          <p:nvPr/>
        </p:nvSpPr>
        <p:spPr>
          <a:xfrm>
            <a:off x="4075807" y="4386966"/>
            <a:ext cx="3114901" cy="1608693"/>
          </a:xfrm>
          <a:prstGeom prst="cloudCallout">
            <a:avLst>
              <a:gd name="adj1" fmla="val -58154"/>
              <a:gd name="adj2" fmla="val -44681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Джуді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Муді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Выноска-облако 36"/>
          <p:cNvSpPr/>
          <p:nvPr/>
        </p:nvSpPr>
        <p:spPr>
          <a:xfrm>
            <a:off x="7745175" y="4269174"/>
            <a:ext cx="3099384" cy="1454763"/>
          </a:xfrm>
          <a:prstGeom prst="cloudCallout">
            <a:avLst>
              <a:gd name="adj1" fmla="val -58154"/>
              <a:gd name="adj2" fmla="val -44681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196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2300" y="494644"/>
            <a:ext cx="9843357" cy="840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6823" y="1773610"/>
            <a:ext cx="4392488" cy="206210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Намалюй ілюстрацію до твору, який тобі більше сподобався в цьому розділі.</a:t>
            </a:r>
          </a:p>
        </p:txBody>
      </p:sp>
      <p:pic>
        <p:nvPicPr>
          <p:cNvPr id="7" name="Picture 2" descr="D:\Картинки до тестів\!!! Есміра Україна Читання в родині\OIG (3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000" y="1538431"/>
            <a:ext cx="4267627" cy="426762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383" y="4077866"/>
            <a:ext cx="60896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7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1205" y="494643"/>
            <a:ext cx="8726381" cy="6772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«Незакінчене речення».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591" y="1340635"/>
            <a:ext cx="8044287" cy="1385316"/>
          </a:xfrm>
          <a:prstGeom prst="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Сьогодні на уроці я дізнався/дізналась про…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Найбільш цікавим було…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Урок запам'ятався мені тим, що </a:t>
            </a:r>
            <a:r>
              <a:rPr lang="uk-UA" sz="28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1350" y="5140842"/>
            <a:ext cx="1751459" cy="831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складно!</a:t>
            </a:r>
            <a:endParaRPr lang="ru-RU" sz="2400" b="1" dirty="0"/>
          </a:p>
        </p:txBody>
      </p:sp>
      <p:pic>
        <p:nvPicPr>
          <p:cNvPr id="1030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92" y="2828749"/>
            <a:ext cx="1208776" cy="21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85" y="2731876"/>
            <a:ext cx="1324067" cy="22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5355469" y="2668948"/>
            <a:ext cx="1438203" cy="2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7340747" y="2695408"/>
            <a:ext cx="1544693" cy="23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9492139" y="2815944"/>
            <a:ext cx="1650896" cy="22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61788" y="5109492"/>
            <a:ext cx="1702616" cy="831189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Все було легко! 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85795" y="5085309"/>
            <a:ext cx="2411047" cy="12006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Я </a:t>
            </a:r>
            <a:r>
              <a:rPr lang="uk-UA" sz="2400" b="1" dirty="0"/>
              <a:t>трошки </a:t>
            </a:r>
            <a:r>
              <a:rPr lang="uk-UA" sz="2400" b="1" dirty="0" smtClean="0"/>
              <a:t>втомилась /втомився! 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600636" y="5064752"/>
            <a:ext cx="1697983" cy="831189"/>
          </a:xfrm>
          <a:prstGeom prst="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У </a:t>
            </a:r>
            <a:r>
              <a:rPr lang="uk-UA" sz="2400" b="1" dirty="0"/>
              <a:t>мене все </a:t>
            </a:r>
            <a:r>
              <a:rPr lang="uk-UA" sz="2400" b="1" dirty="0" smtClean="0"/>
              <a:t>вийшло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43156" y="5085309"/>
            <a:ext cx="1610955" cy="831189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цікаво!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288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0959" y="494643"/>
            <a:ext cx="10337415" cy="855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9463" y="1723226"/>
            <a:ext cx="5694809" cy="206258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Школярі ми всі старанні,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Нам під силу всі завдання.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Лінь, помилки переможем,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Ми усе, </a:t>
            </a:r>
            <a:r>
              <a:rPr lang="uk-UA" sz="3200" b="1" dirty="0" err="1">
                <a:solidFill>
                  <a:schemeClr val="accent6">
                    <a:lumMod val="50000"/>
                  </a:schemeClr>
                </a:solidFill>
              </a:rPr>
              <a:t>повірте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, зможем!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81" y="1536315"/>
            <a:ext cx="4433193" cy="443710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73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5929" y="406026"/>
            <a:ext cx="10375732" cy="699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>
                <a:solidFill>
                  <a:schemeClr val="bg1"/>
                </a:solidFill>
              </a:rPr>
              <a:t>Дай мені 5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4316" y="1324471"/>
            <a:ext cx="4294345" cy="5790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Вуха слухають. Один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0412" y="2160557"/>
            <a:ext cx="4561077" cy="5790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Ротик мовчить. Два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9701" y="2937929"/>
            <a:ext cx="4561077" cy="5790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Очі дивляться. Три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19940" y="3840599"/>
            <a:ext cx="5470299" cy="57901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Руки</a:t>
            </a:r>
            <a:r>
              <a:rPr lang="uk-UA" sz="2800" b="1" dirty="0">
                <a:solidFill>
                  <a:schemeClr val="bg1"/>
                </a:solidFill>
              </a:rPr>
              <a:t>, ноги не </a:t>
            </a:r>
            <a:r>
              <a:rPr lang="uk-UA" sz="2800" b="1" dirty="0" smtClean="0">
                <a:solidFill>
                  <a:schemeClr val="bg1"/>
                </a:solidFill>
              </a:rPr>
              <a:t>рухаються. Чотири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5249" y="4669331"/>
            <a:ext cx="4561077" cy="579016"/>
          </a:xfrm>
          <a:prstGeom prst="round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Голова працює. П’ять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4089" y="5594108"/>
            <a:ext cx="2789008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Дай мені 5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4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690" y="1105975"/>
            <a:ext cx="958047" cy="169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46" y="1111776"/>
            <a:ext cx="1087311" cy="1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10299819" y="2211239"/>
            <a:ext cx="1150991" cy="189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1013225" y="3274748"/>
            <a:ext cx="1231993" cy="187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8954056" y="4166349"/>
            <a:ext cx="1312906" cy="17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2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94643"/>
            <a:ext cx="10081120" cy="7029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</a:t>
            </a:r>
            <a:r>
              <a:rPr lang="uk-UA" sz="4000" b="1" dirty="0" smtClean="0">
                <a:solidFill>
                  <a:schemeClr val="bg1"/>
                </a:solidFill>
              </a:rPr>
              <a:t>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9903" y="1871089"/>
            <a:ext cx="669674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Лі, лі, лі – відлетіли журавлі.</a:t>
            </a:r>
          </a:p>
          <a:p>
            <a:r>
              <a:rPr lang="uk-UA" sz="3200" b="1" dirty="0" err="1">
                <a:solidFill>
                  <a:schemeClr val="bg1"/>
                </a:solidFill>
              </a:rPr>
              <a:t>Ли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ли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ли</a:t>
            </a:r>
            <a:r>
              <a:rPr lang="uk-UA" sz="3200" b="1" dirty="0">
                <a:solidFill>
                  <a:schemeClr val="bg1"/>
                </a:solidFill>
              </a:rPr>
              <a:t> – дні осінні вже прийшли.</a:t>
            </a:r>
          </a:p>
          <a:p>
            <a:r>
              <a:rPr lang="uk-UA" sz="3200" b="1" dirty="0" err="1">
                <a:solidFill>
                  <a:schemeClr val="bg1"/>
                </a:solidFill>
              </a:rPr>
              <a:t>Ру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ру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ру</a:t>
            </a:r>
            <a:r>
              <a:rPr lang="uk-UA" sz="3200" b="1" dirty="0">
                <a:solidFill>
                  <a:schemeClr val="bg1"/>
                </a:solidFill>
              </a:rPr>
              <a:t> – урожай я весь </a:t>
            </a:r>
            <a:r>
              <a:rPr lang="uk-UA" sz="3200" b="1" dirty="0" err="1">
                <a:solidFill>
                  <a:schemeClr val="bg1"/>
                </a:solidFill>
              </a:rPr>
              <a:t>зберу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</a:p>
          <a:p>
            <a:r>
              <a:rPr lang="uk-UA" sz="3200" b="1" dirty="0" err="1">
                <a:solidFill>
                  <a:schemeClr val="bg1"/>
                </a:solidFill>
              </a:rPr>
              <a:t>Ни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ни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ни</a:t>
            </a:r>
            <a:r>
              <a:rPr lang="uk-UA" sz="3200" b="1" dirty="0">
                <a:solidFill>
                  <a:schemeClr val="bg1"/>
                </a:solidFill>
              </a:rPr>
              <a:t> – будем ждати ми весни. 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9623" y="1269554"/>
            <a:ext cx="7416824" cy="5040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Прочитай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чистомовки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. Чітко вимовляй звуки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Тварини\Ключ журав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1917626"/>
            <a:ext cx="4204597" cy="414853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04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23479" y="405458"/>
            <a:ext cx="9937104" cy="7585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9" y="1269554"/>
            <a:ext cx="3945236" cy="394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0748" y="1269554"/>
            <a:ext cx="5269835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Сьогодні на уроці літературного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</a:t>
            </a:r>
            <a:r>
              <a:rPr lang="uk-UA" sz="3200" b="1" dirty="0">
                <a:solidFill>
                  <a:schemeClr val="bg1"/>
                </a:solidFill>
              </a:rPr>
              <a:t>перевіримо свої знання і вміння </a:t>
            </a:r>
            <a:r>
              <a:rPr lang="uk-UA" sz="3200" b="1" dirty="0" smtClean="0">
                <a:solidFill>
                  <a:schemeClr val="bg1"/>
                </a:solidFill>
              </a:rPr>
              <a:t>за розділом «Здрастуй</a:t>
            </a:r>
            <a:r>
              <a:rPr lang="uk-UA" sz="3200" b="1" dirty="0">
                <a:solidFill>
                  <a:schemeClr val="bg1"/>
                </a:solidFill>
              </a:rPr>
              <a:t>, рідна школо і мій третій клас» </a:t>
            </a:r>
          </a:p>
        </p:txBody>
      </p:sp>
    </p:spTree>
    <p:extLst>
      <p:ext uri="{BB962C8B-B14F-4D97-AF65-F5344CB8AC3E}">
        <p14:creationId xmlns:p14="http://schemas.microsoft.com/office/powerpoint/2010/main" val="204817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6980"/>
            <a:ext cx="10153128" cy="6285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Перевіряю свої досягнення. Знаю…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9463" y="1245984"/>
            <a:ext cx="345638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 </a:t>
            </a:r>
            <a:r>
              <a:rPr lang="uk-UA" sz="2800" b="1" dirty="0">
                <a:solidFill>
                  <a:schemeClr val="bg1"/>
                </a:solidFill>
              </a:rPr>
              <a:t>яких мов до нас прийшли назви відомих предметів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4723879" y="1267930"/>
            <a:ext cx="1800200" cy="6908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клас</a:t>
            </a:r>
          </a:p>
        </p:txBody>
      </p:sp>
      <p:sp>
        <p:nvSpPr>
          <p:cNvPr id="8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8501336" y="1274037"/>
            <a:ext cx="2846538" cy="6923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дерево</a:t>
            </a:r>
          </a:p>
        </p:txBody>
      </p:sp>
      <p:sp>
        <p:nvSpPr>
          <p:cNvPr id="12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4723879" y="2095632"/>
            <a:ext cx="1800200" cy="7310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парта</a:t>
            </a:r>
          </a:p>
        </p:txBody>
      </p:sp>
      <p:sp>
        <p:nvSpPr>
          <p:cNvPr id="13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8473323" y="4747917"/>
            <a:ext cx="2870952" cy="7235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диск</a:t>
            </a:r>
          </a:p>
        </p:txBody>
      </p:sp>
      <p:sp>
        <p:nvSpPr>
          <p:cNvPr id="14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4723879" y="3013620"/>
            <a:ext cx="1800200" cy="6768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буквар</a:t>
            </a:r>
          </a:p>
        </p:txBody>
      </p:sp>
      <p:sp>
        <p:nvSpPr>
          <p:cNvPr id="15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8479515" y="3944439"/>
            <a:ext cx="2865556" cy="6987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збоку, окремо</a:t>
            </a:r>
          </a:p>
        </p:txBody>
      </p:sp>
      <p:sp>
        <p:nvSpPr>
          <p:cNvPr id="16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4714388" y="3853769"/>
            <a:ext cx="1788376" cy="7009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олівець</a:t>
            </a:r>
          </a:p>
        </p:txBody>
      </p:sp>
      <p:sp>
        <p:nvSpPr>
          <p:cNvPr id="17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8468295" y="3008219"/>
            <a:ext cx="2838562" cy="7500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група людей</a:t>
            </a:r>
          </a:p>
        </p:txBody>
      </p:sp>
      <p:sp>
        <p:nvSpPr>
          <p:cNvPr id="18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4723879" y="4698325"/>
            <a:ext cx="1800200" cy="7310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крейда</a:t>
            </a:r>
          </a:p>
        </p:txBody>
      </p:sp>
      <p:sp>
        <p:nvSpPr>
          <p:cNvPr id="19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8480762" y="2097570"/>
            <a:ext cx="2838562" cy="7500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метал</a:t>
            </a:r>
          </a:p>
        </p:txBody>
      </p:sp>
      <p:sp>
        <p:nvSpPr>
          <p:cNvPr id="20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4723879" y="5536992"/>
            <a:ext cx="1800200" cy="7310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дошка</a:t>
            </a:r>
          </a:p>
        </p:txBody>
      </p:sp>
      <p:sp>
        <p:nvSpPr>
          <p:cNvPr id="21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8481759" y="5586544"/>
            <a:ext cx="2870952" cy="7235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глина</a:t>
            </a:r>
          </a:p>
        </p:txBody>
      </p:sp>
      <p:cxnSp>
        <p:nvCxnSpPr>
          <p:cNvPr id="22" name="Прямая со стрелкой 21"/>
          <p:cNvCxnSpPr>
            <a:endCxn id="17" idx="1"/>
          </p:cNvCxnSpPr>
          <p:nvPr/>
        </p:nvCxnSpPr>
        <p:spPr>
          <a:xfrm>
            <a:off x="6524079" y="1614878"/>
            <a:ext cx="1944216" cy="176838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5" idx="1"/>
          </p:cNvCxnSpPr>
          <p:nvPr/>
        </p:nvCxnSpPr>
        <p:spPr>
          <a:xfrm>
            <a:off x="6524079" y="2462773"/>
            <a:ext cx="1955436" cy="183105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8" idx="1"/>
          </p:cNvCxnSpPr>
          <p:nvPr/>
        </p:nvCxnSpPr>
        <p:spPr>
          <a:xfrm flipV="1">
            <a:off x="6524079" y="1620235"/>
            <a:ext cx="1977257" cy="178593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9" idx="1"/>
          </p:cNvCxnSpPr>
          <p:nvPr/>
        </p:nvCxnSpPr>
        <p:spPr>
          <a:xfrm flipV="1">
            <a:off x="6524079" y="2472615"/>
            <a:ext cx="1956683" cy="181910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21" idx="1"/>
          </p:cNvCxnSpPr>
          <p:nvPr/>
        </p:nvCxnSpPr>
        <p:spPr>
          <a:xfrm>
            <a:off x="6524079" y="5065466"/>
            <a:ext cx="1957680" cy="8828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3" idx="1"/>
          </p:cNvCxnSpPr>
          <p:nvPr/>
        </p:nvCxnSpPr>
        <p:spPr>
          <a:xfrm flipV="1">
            <a:off x="6538028" y="5109702"/>
            <a:ext cx="1935295" cy="78907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970156" y="2762728"/>
            <a:ext cx="3465691" cy="13151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З'єднай </a:t>
            </a:r>
            <a:r>
              <a:rPr lang="uk-UA" sz="2800" b="1" dirty="0" smtClean="0">
                <a:solidFill>
                  <a:schemeClr val="bg1"/>
                </a:solidFill>
              </a:rPr>
              <a:t>стрілочками, </a:t>
            </a:r>
            <a:r>
              <a:rPr lang="uk-UA" sz="2800" b="1" dirty="0">
                <a:solidFill>
                  <a:schemeClr val="bg1"/>
                </a:solidFill>
              </a:rPr>
              <a:t>що означає кожне слово.</a:t>
            </a:r>
          </a:p>
        </p:txBody>
      </p:sp>
    </p:spTree>
    <p:extLst>
      <p:ext uri="{BB962C8B-B14F-4D97-AF65-F5344CB8AC3E}">
        <p14:creationId xmlns:p14="http://schemas.microsoft.com/office/powerpoint/2010/main" val="295626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96980"/>
            <a:ext cx="10513168" cy="6285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Перевіряю свої досягнення. Знаю…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423" y="1248475"/>
            <a:ext cx="453650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Що </a:t>
            </a:r>
            <a:r>
              <a:rPr lang="uk-UA" sz="2800" b="1" dirty="0">
                <a:solidFill>
                  <a:schemeClr val="bg1"/>
                </a:solidFill>
              </a:rPr>
              <a:t>означає слово </a:t>
            </a:r>
            <a:r>
              <a:rPr lang="uk-UA" sz="2800" b="1" dirty="0">
                <a:solidFill>
                  <a:srgbClr val="FFFF00"/>
                </a:solidFill>
              </a:rPr>
              <a:t>колаж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9423" y="2002293"/>
            <a:ext cx="5250038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Кол</a:t>
            </a:r>
            <a:r>
              <a:rPr lang="en-US" sz="2800" b="1" dirty="0">
                <a:solidFill>
                  <a:schemeClr val="bg1"/>
                </a:solidFill>
              </a:rPr>
              <a:t>à</a:t>
            </a:r>
            <a:r>
              <a:rPr lang="ru-RU" sz="2800" b="1" dirty="0">
                <a:solidFill>
                  <a:schemeClr val="bg1"/>
                </a:solidFill>
              </a:rPr>
              <a:t>ж (</a:t>
            </a:r>
            <a:r>
              <a:rPr lang="uk-UA" sz="2800" b="1" dirty="0">
                <a:solidFill>
                  <a:schemeClr val="bg1"/>
                </a:solidFill>
              </a:rPr>
              <a:t>від французького слова, що означає «склеювати») — це композиція з природних матеріалів, аплікація із тканин різної фактури або мозаїка з фотографій.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9503" y="4797946"/>
            <a:ext cx="907300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Чим </a:t>
            </a:r>
            <a:r>
              <a:rPr lang="uk-UA" sz="2800" b="1" dirty="0">
                <a:solidFill>
                  <a:schemeClr val="bg1"/>
                </a:solidFill>
              </a:rPr>
              <a:t>особливий початок навчального року для першокласників і першокласниць у Німеччині?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Яким </a:t>
            </a:r>
            <a:r>
              <a:rPr lang="uk-UA" sz="2800" b="1" dirty="0" err="1">
                <a:solidFill>
                  <a:schemeClr val="bg1"/>
                </a:solidFill>
              </a:rPr>
              <a:t>віршем</a:t>
            </a:r>
            <a:r>
              <a:rPr lang="uk-UA" sz="2800" b="1" dirty="0">
                <a:solidFill>
                  <a:schemeClr val="bg1"/>
                </a:solidFill>
              </a:rPr>
              <a:t> розпочинається розділ? Хто його автор? </a:t>
            </a:r>
            <a:endParaRPr lang="uk-UA" sz="3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Блог учителя : Колажі та використання їх у навчальному процесі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023" y="1213008"/>
            <a:ext cx="5490218" cy="346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16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еи осени. Осень. Картинки с прозрачным фоном для творче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6" y="1998120"/>
            <a:ext cx="4131938" cy="45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35487" y="462546"/>
            <a:ext cx="9721080" cy="735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Розділ розпочинається віршем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0526" y="2637706"/>
            <a:ext cx="7096041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Осінь на землю тихенько спускається</a:t>
            </a: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в небі летить, наче птах. </a:t>
            </a: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Крилами-хмарами небо вкривається. </a:t>
            </a: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Пухом тумани із крил її падають, </a:t>
            </a: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стеляться в вільних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степах. 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0973" y="1304584"/>
            <a:ext cx="7416824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ТИХА, ЗАДУМЛИВА ОСІНЬ СПУСКАЄТЬСЯ</a:t>
            </a:r>
            <a:r>
              <a:rPr lang="uk-UA" sz="3200" b="1" dirty="0">
                <a:solidFill>
                  <a:schemeClr val="bg1"/>
                </a:solidFill>
              </a:rPr>
              <a:t>…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1107" y="1919284"/>
            <a:ext cx="3715460" cy="5233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Максим Рильський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0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94643"/>
            <a:ext cx="10369152" cy="11071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Перевіряю свої досягнення.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Розумію</a:t>
            </a:r>
            <a:r>
              <a:rPr lang="uk-UA" sz="3600" b="1" dirty="0">
                <a:solidFill>
                  <a:schemeClr val="bg1"/>
                </a:solidFill>
              </a:rPr>
              <a:t>, можу пояснити…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7455" y="1701602"/>
            <a:ext cx="7357649" cy="3693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uk-UA" sz="1000" b="1" dirty="0">
              <a:solidFill>
                <a:srgbClr val="FFFF00"/>
              </a:solidFill>
            </a:endParaRP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Чому в різних країнах новий навчальний рік починається в різний час?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Чому Шарлотта вирішила поставити собі тринадцять балів?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Чим мене зацікавила інформація про створення колажів?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Який настрій створює вірш «Тиха, задумлива осінь спускається...»?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18" descr="C:\Documents and Settings\zhenya\Рабочий стол\Картинки в 3 класс\04\песн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6286" y="1918804"/>
            <a:ext cx="3220097" cy="281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22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</TotalTime>
  <Words>713</Words>
  <Application>Microsoft Office PowerPoint</Application>
  <PresentationFormat>Произвольный</PresentationFormat>
  <Paragraphs>138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78</cp:revision>
  <dcterms:created xsi:type="dcterms:W3CDTF">2025-08-27T14:01:18Z</dcterms:created>
  <dcterms:modified xsi:type="dcterms:W3CDTF">2025-09-18T07:17:46Z</dcterms:modified>
</cp:coreProperties>
</file>