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82" r:id="rId2"/>
    <p:sldId id="285" r:id="rId3"/>
    <p:sldId id="323" r:id="rId4"/>
    <p:sldId id="327" r:id="rId5"/>
    <p:sldId id="326" r:id="rId6"/>
    <p:sldId id="293" r:id="rId7"/>
    <p:sldId id="304" r:id="rId8"/>
    <p:sldId id="305" r:id="rId9"/>
    <p:sldId id="295" r:id="rId10"/>
    <p:sldId id="306" r:id="rId11"/>
    <p:sldId id="307" r:id="rId12"/>
    <p:sldId id="308" r:id="rId13"/>
    <p:sldId id="297" r:id="rId14"/>
    <p:sldId id="322" r:id="rId15"/>
    <p:sldId id="309" r:id="rId16"/>
    <p:sldId id="310" r:id="rId17"/>
    <p:sldId id="312" r:id="rId18"/>
    <p:sldId id="328" r:id="rId19"/>
    <p:sldId id="299" r:id="rId20"/>
    <p:sldId id="300" r:id="rId21"/>
    <p:sldId id="329" r:id="rId2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511" y="1125538"/>
            <a:ext cx="9058721" cy="1323439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Наша мова — безцінний скарб. 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4000" b="1" dirty="0">
                <a:solidFill>
                  <a:schemeClr val="accent6">
                    <a:lumMod val="75000"/>
                  </a:schemeClr>
                </a:solidFill>
              </a:rPr>
              <a:t>А. Коваль «Наша мова» 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0103" y="3645818"/>
            <a:ext cx="3833922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2.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Без слова немає мови, а без мови - книги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11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389" y="3645818"/>
            <a:ext cx="3434596" cy="214526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Силуэты векторный клипарт вектор, векторные картинки микрофон женщины | 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081" y="1814178"/>
            <a:ext cx="2402614" cy="270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80047" y="405458"/>
            <a:ext cx="10092590" cy="11999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Якими </a:t>
            </a:r>
            <a:r>
              <a:rPr lang="uk-UA" sz="3600" b="1" dirty="0">
                <a:solidFill>
                  <a:schemeClr val="bg1"/>
                </a:solidFill>
              </a:rPr>
              <a:t>були люди до винайдення мови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3719" y="1837545"/>
            <a:ext cx="8216545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      Прислухайтеся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:  з  ранку й до вечора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навколо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вас звучить мова. Ось у сусідній кімнаті з кимось розмовляє мама, з вулиці долітають ледь чутні голоси людей. Ми всі так звикли до цього, що майже не помічаємо звучання мови. Ми чуємо її лише тоді, коли вона звернена до нас безпосередньо*.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2537" y="5357297"/>
            <a:ext cx="49685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Безпосер</a:t>
            </a:r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r>
              <a:rPr lang="uk-UA" sz="3200" b="1" dirty="0" smtClean="0">
                <a:solidFill>
                  <a:schemeClr val="bg1"/>
                </a:solidFill>
              </a:rPr>
              <a:t>дньо</a:t>
            </a:r>
            <a:r>
              <a:rPr lang="uk-UA" sz="3200" b="1" i="1" dirty="0" smtClean="0">
                <a:solidFill>
                  <a:schemeClr val="bg1"/>
                </a:solidFill>
              </a:rPr>
              <a:t> – прямо.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7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поверхность планеты, круглый, звезда, трещина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9" r="100000">
                        <a14:foregroundMark x1="11196" y1="35761" x2="11196" y2="35761"/>
                        <a14:foregroundMark x1="19783" y1="11848" x2="19783" y2="11848"/>
                        <a14:foregroundMark x1="11196" y1="40109" x2="11196" y2="40109"/>
                        <a14:foregroundMark x1="10000" y1="46848" x2="10000" y2="46848"/>
                        <a14:foregroundMark x1="84674" y1="21739" x2="84674" y2="21739"/>
                        <a14:foregroundMark x1="93261" y1="84457" x2="93261" y2="84457"/>
                        <a14:foregroundMark x1="80000" y1="84457" x2="80000" y2="84457"/>
                        <a14:foregroundMark x1="66739" y1="78913" x2="66739" y2="78913"/>
                        <a14:foregroundMark x1="32609" y1="93043" x2="32609" y2="930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5" y="1751784"/>
            <a:ext cx="2899584" cy="290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43759" y="1751784"/>
            <a:ext cx="7745834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      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тепер припустимо на хвилинку, що мови нашої — та й інших мов на землі — ще немає. Якою була б земля? Якими були б ми? Навіть уявити важко, яка б це була сумна й похмура картина: немає великих міст, ба, навіть малих сіл, не ходять поїзди, не літають літаки, немає автомобілів, скрізь тихо, пусто й сумно. </a:t>
            </a:r>
            <a:endParaRPr lang="uk-UA" sz="32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20-21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80047" y="405458"/>
            <a:ext cx="10092590" cy="11999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Якими </a:t>
            </a:r>
            <a:r>
              <a:rPr lang="uk-UA" sz="3600" b="1" dirty="0">
                <a:solidFill>
                  <a:schemeClr val="bg1"/>
                </a:solidFill>
              </a:rPr>
              <a:t>були люди до винайдення мови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49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itvindingen Vectoren, Illustraties En Clipart - 123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6707" y="1773609"/>
            <a:ext cx="3193778" cy="278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884585" y="1773609"/>
            <a:ext cx="7643946" cy="403187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      А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хто там боязко визирає з печери? Та то ж первісна людина! Скоцюрбилась від холоду й страху, щільніше натягає на голі плечі якусь шкуру, сторожко оглядається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... </a:t>
            </a:r>
            <a:r>
              <a:rPr lang="uk-UA" sz="3200" b="1" dirty="0" smtClean="0">
                <a:solidFill>
                  <a:srgbClr val="295FFF"/>
                </a:solidFill>
              </a:rPr>
              <a:t>Такими </a:t>
            </a:r>
            <a:r>
              <a:rPr lang="uk-UA" sz="3200" b="1" dirty="0">
                <a:solidFill>
                  <a:srgbClr val="295FFF"/>
                </a:solidFill>
              </a:rPr>
              <a:t>наші </a:t>
            </a:r>
            <a:r>
              <a:rPr lang="uk-UA" sz="3200" b="1" dirty="0" smtClean="0">
                <a:solidFill>
                  <a:srgbClr val="295FFF"/>
                </a:solidFill>
              </a:rPr>
              <a:t>пращури</a:t>
            </a:r>
            <a:r>
              <a:rPr lang="uk-UA" sz="3200" b="1" dirty="0">
                <a:solidFill>
                  <a:srgbClr val="295FFF"/>
                </a:solidFill>
              </a:rPr>
              <a:t>* були колись, такими б надовго вони зоставались, якби не зробили </a:t>
            </a:r>
            <a:r>
              <a:rPr lang="uk-UA" sz="3200" b="1" dirty="0" smtClean="0">
                <a:solidFill>
                  <a:srgbClr val="295FFF"/>
                </a:solidFill>
              </a:rPr>
              <a:t>геніального </a:t>
            </a:r>
            <a:r>
              <a:rPr lang="uk-UA" sz="3200" b="1" dirty="0">
                <a:solidFill>
                  <a:srgbClr val="295FFF"/>
                </a:solidFill>
              </a:rPr>
              <a:t>відкриття: </a:t>
            </a:r>
            <a:r>
              <a:rPr lang="uk-UA" sz="3200" b="1" dirty="0" smtClean="0">
                <a:solidFill>
                  <a:srgbClr val="295FFF"/>
                </a:solidFill>
              </a:rPr>
              <a:t>винайшли </a:t>
            </a:r>
            <a:r>
              <a:rPr lang="uk-UA" sz="3200" b="1" dirty="0">
                <a:solidFill>
                  <a:srgbClr val="295FFF"/>
                </a:solidFill>
              </a:rPr>
              <a:t>мову</a:t>
            </a:r>
            <a:r>
              <a:rPr lang="uk-UA" sz="3200" b="1" dirty="0" smtClean="0">
                <a:solidFill>
                  <a:srgbClr val="295FFF"/>
                </a:solidFill>
              </a:rPr>
              <a:t>.</a:t>
            </a:r>
            <a:endParaRPr lang="uk-UA" sz="3200" b="1" dirty="0">
              <a:solidFill>
                <a:srgbClr val="295FFF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80047" y="405458"/>
            <a:ext cx="10092590" cy="119990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. Наша мова (скорочено).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Якими </a:t>
            </a:r>
            <a:r>
              <a:rPr lang="uk-UA" sz="3600" b="1" dirty="0">
                <a:solidFill>
                  <a:schemeClr val="bg1"/>
                </a:solidFill>
              </a:rPr>
              <a:t>були люди до винайдення мови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1511" y="5774065"/>
            <a:ext cx="50405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Пр</a:t>
            </a:r>
            <a:r>
              <a:rPr lang="uk-UA" sz="3200" b="1" dirty="0" smtClean="0">
                <a:solidFill>
                  <a:srgbClr val="FFFF00"/>
                </a:solidFill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</a:rPr>
              <a:t>щури</a:t>
            </a:r>
            <a:r>
              <a:rPr lang="uk-UA" sz="3200" b="1" i="1" dirty="0" smtClean="0">
                <a:solidFill>
                  <a:schemeClr val="bg1"/>
                </a:solidFill>
              </a:rPr>
              <a:t> – далекі предки.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1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5241" y="501449"/>
            <a:ext cx="10246231" cy="1090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5241" y="1809764"/>
            <a:ext cx="7697070" cy="353943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Прочитайте текст.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Про що йдеться в першій частині оповідання?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Знайди в тексті пояснення, чому ми майже не помічаємо звучання мови.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Яке геніальне відкриття зробили наші предки?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Учні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1809763"/>
            <a:ext cx="1960240" cy="350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602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944022" y="1269554"/>
            <a:ext cx="3372146" cy="410445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допомаг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порозум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rgbClr val="FFFF00"/>
                </a:solidFill>
              </a:rPr>
              <a:t>ї</a:t>
            </a:r>
            <a:r>
              <a:rPr lang="uk-UA" sz="3600" b="1" dirty="0">
                <a:solidFill>
                  <a:schemeClr val="bg1"/>
                </a:solidFill>
              </a:rPr>
              <a:t>хньому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зом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корчув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звільн</a:t>
            </a:r>
            <a:r>
              <a:rPr lang="uk-UA" sz="3600" b="1" dirty="0">
                <a:solidFill>
                  <a:srgbClr val="FFFF00"/>
                </a:solidFill>
              </a:rPr>
              <a:t>я</a:t>
            </a:r>
            <a:r>
              <a:rPr lang="uk-UA" sz="3600" b="1" dirty="0">
                <a:solidFill>
                  <a:schemeClr val="bg1"/>
                </a:solidFill>
              </a:rPr>
              <a:t>ючи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прируч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460184" y="1269555"/>
            <a:ext cx="3672406" cy="41044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сти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рвісних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нечітк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м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супров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джували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порозум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зм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нювалися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розвивалася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32351" y="494644"/>
            <a:ext cx="10100239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1032351" y="1341562"/>
            <a:ext cx="2911670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056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n em 1. 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218" y="1663359"/>
            <a:ext cx="3527593" cy="30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5447" y="405459"/>
            <a:ext cx="10585176" cy="1222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 «Наша»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Чому </a:t>
            </a:r>
            <a:r>
              <a:rPr lang="uk-UA" sz="3600" b="1" dirty="0">
                <a:solidFill>
                  <a:schemeClr val="bg1"/>
                </a:solidFill>
              </a:rPr>
              <a:t>поява мови докорінно змінила життя людей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1516" y="1627946"/>
            <a:ext cx="7856237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Мова допомагала людям порозумітися між собою, ставала у пригоді нашим предкам у їхньому важкому житті. Разом, усім великим родом, легше було корчувати ліс, звільняючи місце для посівів, разом приручати, а потім пасти худобу. І якщо раніше кожен сам повинен був додуматися до того, як зробити ту чи іншу роботу, то, маючи мову, можна було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розповісти молодшим про все, 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99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09135" y="1627947"/>
            <a:ext cx="8252845" cy="50167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передати </a:t>
            </a:r>
            <a:r>
              <a:rPr lang="uk-UA" sz="3200" b="1" dirty="0">
                <a:solidFill>
                  <a:schemeClr val="accent6">
                    <a:lumMod val="75000"/>
                  </a:schemeClr>
                </a:solidFill>
              </a:rPr>
              <a:t>їм свій досвід. </a:t>
            </a:r>
          </a:p>
          <a:p>
            <a:pPr algn="just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       І тепер кожному наступному поколінню людей не треба було розпочинати все із самого початку. </a:t>
            </a:r>
          </a:p>
          <a:p>
            <a:pPr algn="just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Мова первісних людей була дуже бідною. Вона складалася з небагатьох слів. Значення кожного такого слова було нечітким, його супроводжували жестами, які допомагали людям порозумітися. Та минали століття, змінювалися люди, розвивалася й мова...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Cartoon cavemen conversing. Vector clip art illustration with simple gradients. Each element on a separate layer. EPS10 file inclu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6" y="1663358"/>
            <a:ext cx="3330919" cy="28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35447" y="405459"/>
            <a:ext cx="10585176" cy="12224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>
                <a:solidFill>
                  <a:schemeClr val="bg1"/>
                </a:solidFill>
              </a:rPr>
              <a:t>А.Коваль</a:t>
            </a:r>
            <a:r>
              <a:rPr lang="uk-UA" sz="3600" b="1" dirty="0" smtClean="0">
                <a:solidFill>
                  <a:schemeClr val="bg1"/>
                </a:solidFill>
              </a:rPr>
              <a:t> «Наша» мова (скорочено).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Чому </a:t>
            </a:r>
            <a:r>
              <a:rPr lang="uk-UA" sz="3600" b="1" dirty="0">
                <a:solidFill>
                  <a:schemeClr val="bg1"/>
                </a:solidFill>
              </a:rPr>
              <a:t>поява мови докорінно змінила життя людей</a:t>
            </a:r>
            <a:r>
              <a:rPr lang="uk-UA" sz="3600" b="1" dirty="0" smtClean="0">
                <a:solidFill>
                  <a:schemeClr val="bg1"/>
                </a:solidFill>
              </a:rPr>
              <a:t>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818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5242" y="1701602"/>
            <a:ext cx="776907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Що для тебе було новим, несподіваним                       у цій розповіді?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Чим  мова  допомагала людям? Що  для тебе є незрозумілим? До кого ти звернешся за роз’ясненням?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rgbClr val="FFFF00"/>
                </a:solidFill>
              </a:rPr>
              <a:t>Поміркуйте разом! </a:t>
            </a:r>
            <a:r>
              <a:rPr lang="uk-UA" sz="3200" b="1" dirty="0" smtClean="0">
                <a:solidFill>
                  <a:schemeClr val="bg1"/>
                </a:solidFill>
              </a:rPr>
              <a:t>Чому поява мови докорінно змінила  життя  людей?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 smtClean="0">
                <a:solidFill>
                  <a:schemeClr val="bg1"/>
                </a:solidFill>
              </a:rPr>
              <a:t>Поставте 2–3 запитання до прочитаного.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5241" y="501449"/>
            <a:ext cx="10246231" cy="1090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Бесіда </a:t>
            </a:r>
            <a:r>
              <a:rPr lang="uk-UA" sz="3600" b="1" dirty="0">
                <a:solidFill>
                  <a:schemeClr val="bg1"/>
                </a:solidFill>
              </a:rPr>
              <a:t>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9" name="Picture 3" descr="D:\Картинки до тестів\Учні\Діти з книжкам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19" y="1701602"/>
            <a:ext cx="2609088" cy="286512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42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5242" y="1197546"/>
            <a:ext cx="488875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Первісна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мова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 smtClean="0"/>
              <a:t>Нечітка</a:t>
            </a:r>
            <a:r>
              <a:rPr lang="ru-RU" sz="2800" dirty="0" smtClean="0"/>
              <a:t> </a:t>
            </a:r>
            <a:r>
              <a:rPr lang="ru-RU" sz="2800" dirty="0" err="1"/>
              <a:t>жестова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Не </a:t>
            </a:r>
            <a:r>
              <a:rPr lang="ru-RU" sz="2800" dirty="0"/>
              <a:t>звучала, </a:t>
            </a:r>
            <a:r>
              <a:rPr lang="ru-RU" sz="2800" dirty="0" err="1"/>
              <a:t>жестикулювала</a:t>
            </a:r>
            <a:r>
              <a:rPr lang="ru-RU" sz="2800" dirty="0"/>
              <a:t>, </a:t>
            </a:r>
            <a:r>
              <a:rPr lang="ru-RU" sz="2800" dirty="0" err="1" smtClean="0"/>
              <a:t>малювала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 smtClean="0"/>
              <a:t>Скрізь</a:t>
            </a:r>
            <a:r>
              <a:rPr lang="ru-RU" sz="2800" dirty="0" smtClean="0"/>
              <a:t> </a:t>
            </a:r>
            <a:r>
              <a:rPr lang="ru-RU" sz="2800" dirty="0"/>
              <a:t>було тихо, пусто, </a:t>
            </a:r>
            <a:r>
              <a:rPr lang="ru-RU" sz="2800" dirty="0" err="1"/>
              <a:t>сумно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Суха </a:t>
            </a:r>
            <a:r>
              <a:rPr lang="ru-RU" sz="2800" dirty="0"/>
              <a:t>і </a:t>
            </a:r>
            <a:r>
              <a:rPr lang="ru-RU" sz="2800" dirty="0" err="1"/>
              <a:t>бідна</a:t>
            </a:r>
            <a:r>
              <a:rPr lang="ru-RU" sz="2800" dirty="0"/>
              <a:t> 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5241" y="501449"/>
            <a:ext cx="10246231" cy="6240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Порівняємо мову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8054" y="1197546"/>
            <a:ext cx="4853417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/>
              <a:t>Сучасна</a:t>
            </a:r>
            <a:r>
              <a:rPr lang="ru-RU" sz="2800" b="1" dirty="0" smtClean="0"/>
              <a:t> </a:t>
            </a:r>
            <a:r>
              <a:rPr lang="ru-RU" sz="2800" b="1" dirty="0" err="1"/>
              <a:t>мова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 smtClean="0"/>
              <a:t>Яскрава</a:t>
            </a:r>
            <a:r>
              <a:rPr lang="ru-RU" sz="2800" dirty="0" smtClean="0"/>
              <a:t> </a:t>
            </a:r>
            <a:r>
              <a:rPr lang="ru-RU" sz="2800" dirty="0" err="1"/>
              <a:t>милозвучна</a:t>
            </a:r>
            <a:r>
              <a:rPr lang="ru-RU" sz="2800" dirty="0"/>
              <a:t>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Допомагає</a:t>
            </a:r>
            <a:r>
              <a:rPr lang="ru-RU" sz="2800" dirty="0"/>
              <a:t>, </a:t>
            </a:r>
            <a:r>
              <a:rPr lang="ru-RU" sz="2800" dirty="0" err="1"/>
              <a:t>пояснює</a:t>
            </a:r>
            <a:r>
              <a:rPr lang="ru-RU" sz="2800" dirty="0"/>
              <a:t>, об’єднує 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Люди </a:t>
            </a:r>
            <a:r>
              <a:rPr lang="ru-RU" sz="2800" dirty="0" err="1"/>
              <a:t>зробили</a:t>
            </a:r>
            <a:r>
              <a:rPr lang="ru-RU" sz="2800" dirty="0"/>
              <a:t> </a:t>
            </a:r>
            <a:r>
              <a:rPr lang="ru-RU" sz="2800" dirty="0" err="1"/>
              <a:t>геніальне</a:t>
            </a:r>
            <a:r>
              <a:rPr lang="ru-RU" sz="2800" dirty="0"/>
              <a:t> </a:t>
            </a:r>
            <a:r>
              <a:rPr lang="ru-RU" sz="2800" dirty="0" smtClean="0"/>
              <a:t>відкриття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err="1" smtClean="0"/>
              <a:t>Безцінний</a:t>
            </a:r>
            <a:r>
              <a:rPr lang="ru-RU" sz="2800" dirty="0" smtClean="0"/>
              <a:t> </a:t>
            </a:r>
            <a:r>
              <a:rPr lang="ru-RU" sz="2800" dirty="0"/>
              <a:t>скарб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719" y="3573810"/>
            <a:ext cx="3024335" cy="30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052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103" y="1425245"/>
            <a:ext cx="4095009" cy="40950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300" y="1485578"/>
            <a:ext cx="4856406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Прочитайте заголовки до частин </a:t>
            </a:r>
            <a:r>
              <a:rPr lang="uk-UA" sz="2800" b="1" dirty="0" smtClean="0">
                <a:solidFill>
                  <a:srgbClr val="FFFF00"/>
                </a:solidFill>
              </a:rPr>
              <a:t>тексту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rgbClr val="FFFF00"/>
                </a:solidFill>
              </a:rPr>
              <a:t>Алли Коваль «Наша мова</a:t>
            </a:r>
            <a:r>
              <a:rPr lang="uk-UA" sz="2800" b="1" dirty="0" smtClean="0">
                <a:solidFill>
                  <a:srgbClr val="FFFF00"/>
                </a:solidFill>
              </a:rPr>
              <a:t>» на </a:t>
            </a:r>
            <a:r>
              <a:rPr lang="uk-UA" sz="2800" b="1" dirty="0" err="1" smtClean="0">
                <a:solidFill>
                  <a:srgbClr val="FFFF00"/>
                </a:solidFill>
              </a:rPr>
              <a:t>ст</a:t>
            </a:r>
            <a:r>
              <a:rPr lang="uk-UA" sz="2800" b="1" dirty="0" smtClean="0">
                <a:solidFill>
                  <a:srgbClr val="FFFF00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20-21. </a:t>
            </a:r>
            <a:r>
              <a:rPr lang="uk-UA" sz="2800" b="1" dirty="0">
                <a:solidFill>
                  <a:srgbClr val="FFFF00"/>
                </a:solidFill>
              </a:rPr>
              <a:t>Це буде його план.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Підготуйтесь удома до стислого переказу прочитаного.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Передайте послідовність розвитку мови. </a:t>
            </a:r>
          </a:p>
        </p:txBody>
      </p:sp>
    </p:spTree>
    <p:extLst>
      <p:ext uri="{BB962C8B-B14F-4D97-AF65-F5344CB8AC3E}">
        <p14:creationId xmlns:p14="http://schemas.microsoft.com/office/powerpoint/2010/main" val="208664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477466"/>
            <a:ext cx="1067248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Налаштування на урок «Я – сонечко»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Картинки Мудрість дня\photo_2025-06-30_15-19-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7" b="3712"/>
          <a:stretch/>
        </p:blipFill>
        <p:spPr bwMode="auto">
          <a:xfrm>
            <a:off x="9244204" y="1378680"/>
            <a:ext cx="2431801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Мудрість дня\photo_2025-06-30_14-27-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4" t="16224" r="12817" b="9606"/>
          <a:stretch/>
        </p:blipFill>
        <p:spPr bwMode="auto">
          <a:xfrm>
            <a:off x="5929326" y="1338649"/>
            <a:ext cx="3212863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Мудрість дня\photo_2025-06-12_17-23-4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16" b="3374"/>
          <a:stretch/>
        </p:blipFill>
        <p:spPr bwMode="auto">
          <a:xfrm>
            <a:off x="484001" y="1272232"/>
            <a:ext cx="2607508" cy="332329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Мудрість дня\photo_2025-08-13_18-11-3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5" t="17337" r="8646" b="7728"/>
          <a:stretch/>
        </p:blipFill>
        <p:spPr bwMode="auto">
          <a:xfrm>
            <a:off x="3322811" y="1294329"/>
            <a:ext cx="2413239" cy="237014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Мудрість дня\photo_2025-06-30_14-22-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6"/>
          <a:stretch/>
        </p:blipFill>
        <p:spPr bwMode="auto">
          <a:xfrm>
            <a:off x="6181050" y="3789834"/>
            <a:ext cx="2961139" cy="259228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0075" y="4595527"/>
            <a:ext cx="5469251" cy="185860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Я </a:t>
            </a:r>
            <a:r>
              <a:rPr lang="uk-UA" sz="2400" b="1" dirty="0">
                <a:solidFill>
                  <a:srgbClr val="FFFF00"/>
                </a:solidFill>
              </a:rPr>
              <a:t>– маленьке сонечко. Я прокидаюся, піднімаюся </a:t>
            </a:r>
            <a:r>
              <a:rPr lang="uk-UA" sz="2400" b="1" dirty="0" smtClean="0">
                <a:solidFill>
                  <a:srgbClr val="FFFF00"/>
                </a:solidFill>
              </a:rPr>
              <a:t>високо </a:t>
            </a:r>
            <a:r>
              <a:rPr lang="uk-UA" sz="2400" b="1" dirty="0">
                <a:solidFill>
                  <a:srgbClr val="FFFF00"/>
                </a:solidFill>
              </a:rPr>
              <a:t>в небо. Я дарую своє тепло всім: небу, хмаркам, річці, полям, тваринам, </a:t>
            </a:r>
            <a:r>
              <a:rPr lang="uk-UA" sz="2400" b="1" dirty="0" smtClean="0">
                <a:solidFill>
                  <a:srgbClr val="FFFF00"/>
                </a:solidFill>
              </a:rPr>
              <a:t>людям.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Що </a:t>
            </a:r>
            <a:r>
              <a:rPr lang="ru-RU" sz="2400" b="1" dirty="0" err="1">
                <a:solidFill>
                  <a:schemeClr val="bg1"/>
                </a:solidFill>
              </a:rPr>
              <a:t>робить</a:t>
            </a:r>
            <a:r>
              <a:rPr lang="ru-RU" sz="2400" b="1" dirty="0">
                <a:solidFill>
                  <a:schemeClr val="bg1"/>
                </a:solidFill>
              </a:rPr>
              <a:t> ваше Сонечко зараз</a:t>
            </a:r>
            <a:r>
              <a:rPr lang="ru-RU" sz="2400" b="1" dirty="0" smtClean="0">
                <a:solidFill>
                  <a:schemeClr val="bg1"/>
                </a:solidFill>
              </a:rPr>
              <a:t>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09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2048" y="621482"/>
            <a:ext cx="10258545" cy="7275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10114" y="1701601"/>
            <a:ext cx="7209397" cy="310854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— </a:t>
            </a:r>
            <a:r>
              <a:rPr lang="ru-RU" sz="2800" dirty="0" smtClean="0"/>
              <a:t>Що </a:t>
            </a:r>
            <a:r>
              <a:rPr lang="ru-RU" sz="2800" dirty="0" err="1"/>
              <a:t>виявилося</a:t>
            </a:r>
            <a:r>
              <a:rPr lang="ru-RU" sz="2800" dirty="0"/>
              <a:t> для вас </a:t>
            </a:r>
            <a:r>
              <a:rPr lang="ru-RU" sz="2800" dirty="0" err="1"/>
              <a:t>несподіваним</a:t>
            </a:r>
            <a:r>
              <a:rPr lang="ru-RU" sz="2800" dirty="0"/>
              <a:t> у текстах</a:t>
            </a:r>
            <a:r>
              <a:rPr lang="ru-RU" sz="2800" dirty="0" smtClean="0"/>
              <a:t>?</a:t>
            </a:r>
          </a:p>
          <a:p>
            <a:r>
              <a:rPr lang="ru-RU" sz="2800" dirty="0" smtClean="0"/>
              <a:t>— </a:t>
            </a:r>
            <a:r>
              <a:rPr lang="ru-RU" sz="2800" dirty="0"/>
              <a:t>Чи </a:t>
            </a:r>
            <a:r>
              <a:rPr lang="ru-RU" sz="2800" dirty="0" err="1"/>
              <a:t>отримали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 </a:t>
            </a:r>
            <a:r>
              <a:rPr lang="ru-RU" sz="2800" dirty="0" err="1"/>
              <a:t>відповіді</a:t>
            </a:r>
            <a:r>
              <a:rPr lang="ru-RU" sz="2800" dirty="0"/>
              <a:t> на питання «</a:t>
            </a:r>
            <a:r>
              <a:rPr lang="ru-RU" sz="2800" dirty="0" err="1"/>
              <a:t>Якими</a:t>
            </a:r>
            <a:r>
              <a:rPr lang="ru-RU" sz="2800" dirty="0"/>
              <a:t> були люди до </a:t>
            </a:r>
            <a:r>
              <a:rPr lang="ru-RU" sz="2800" dirty="0" err="1"/>
              <a:t>винайдення</a:t>
            </a:r>
            <a:r>
              <a:rPr lang="ru-RU" sz="2800" dirty="0"/>
              <a:t> мовлення? Чому </a:t>
            </a:r>
            <a:r>
              <a:rPr lang="ru-RU" sz="2800" dirty="0" err="1"/>
              <a:t>поява</a:t>
            </a:r>
            <a:r>
              <a:rPr lang="ru-RU" sz="2800" dirty="0"/>
              <a:t> мовлення </a:t>
            </a:r>
            <a:r>
              <a:rPr lang="ru-RU" sz="2800" dirty="0" err="1"/>
              <a:t>докорінно</a:t>
            </a:r>
            <a:r>
              <a:rPr lang="ru-RU" sz="2800" dirty="0"/>
              <a:t> </a:t>
            </a:r>
            <a:r>
              <a:rPr lang="ru-RU" sz="2800" dirty="0" err="1"/>
              <a:t>змінило</a:t>
            </a:r>
            <a:r>
              <a:rPr lang="ru-RU" sz="2800" dirty="0"/>
              <a:t> життя людей?». </a:t>
            </a:r>
            <a:endParaRPr lang="ru-RU" sz="2800" dirty="0" smtClean="0"/>
          </a:p>
          <a:p>
            <a:r>
              <a:rPr lang="ru-RU" sz="2800" dirty="0" smtClean="0"/>
              <a:t>—Як </a:t>
            </a:r>
            <a:r>
              <a:rPr lang="ru-RU" sz="2800" dirty="0" err="1"/>
              <a:t>поява</a:t>
            </a:r>
            <a:r>
              <a:rPr lang="ru-RU" sz="2800" dirty="0"/>
              <a:t> мовлення </a:t>
            </a:r>
            <a:r>
              <a:rPr lang="ru-RU" sz="2800" dirty="0" err="1"/>
              <a:t>змінила</a:t>
            </a:r>
            <a:r>
              <a:rPr lang="ru-RU" sz="2800" dirty="0"/>
              <a:t> людей?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8" y="1701602"/>
            <a:ext cx="2895727" cy="357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39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Мультфильм улыбается солнце дает большой палец вверх | Премиум векто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7" y="2037739"/>
            <a:ext cx="2359104" cy="244794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солнечный луч векторные изображения, графика и иллюстрации - 123R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367" y="2025003"/>
            <a:ext cx="2275548" cy="237796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90048" y="520556"/>
            <a:ext cx="10142543" cy="7649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Я </a:t>
            </a:r>
            <a:r>
              <a:rPr lang="uk-UA" sz="4000" b="1" dirty="0">
                <a:solidFill>
                  <a:schemeClr val="bg1"/>
                </a:solidFill>
              </a:rPr>
              <a:t>- </a:t>
            </a:r>
            <a:r>
              <a:rPr lang="uk-UA" sz="4000" b="1" dirty="0" smtClean="0">
                <a:solidFill>
                  <a:schemeClr val="bg1"/>
                </a:solidFill>
              </a:rPr>
              <a:t>сонечко.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Мультяшное солнце с миганием глаз | Премиум вектор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852" y="2025003"/>
            <a:ext cx="2417560" cy="25085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солнышко красивое: 25 тыс изображений найдено в Яндекс.Картинках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2025003"/>
            <a:ext cx="2895116" cy="2460677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2582063" y="1347110"/>
            <a:ext cx="6950915" cy="5705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rgbClr val="FFFF00"/>
                </a:solidFill>
              </a:rPr>
              <a:t>Я </a:t>
            </a:r>
            <a:r>
              <a:rPr lang="uk-UA" sz="2800" b="1" dirty="0">
                <a:solidFill>
                  <a:srgbClr val="FFFF00"/>
                </a:solidFill>
              </a:rPr>
              <a:t>– </a:t>
            </a:r>
            <a:r>
              <a:rPr lang="uk-UA" sz="2800" b="1" dirty="0" smtClean="0">
                <a:solidFill>
                  <a:srgbClr val="FFFF00"/>
                </a:solidFill>
              </a:rPr>
              <a:t>славне </a:t>
            </a:r>
            <a:r>
              <a:rPr lang="uk-UA" sz="2800" b="1" dirty="0">
                <a:solidFill>
                  <a:srgbClr val="FFFF00"/>
                </a:solidFill>
              </a:rPr>
              <a:t>сонечко. </a:t>
            </a:r>
            <a:r>
              <a:rPr lang="uk-UA" sz="2800" b="1" dirty="0" smtClean="0">
                <a:solidFill>
                  <a:srgbClr val="FFFF00"/>
                </a:solidFill>
              </a:rPr>
              <a:t>На уроці отримав/ла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682642" y="4485681"/>
            <a:ext cx="2005634" cy="1198626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Мені все під силу!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77311" y="4516130"/>
            <a:ext cx="2080210" cy="1198626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Позитивні емоції!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66881" y="4503349"/>
            <a:ext cx="1800200" cy="1198626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Цікаві знання!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251324" y="4446542"/>
            <a:ext cx="2005634" cy="1198626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179705" indent="889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Почуття успіху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388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583041"/>
            <a:ext cx="10672483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Поміркуй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71834" y="1569308"/>
            <a:ext cx="51845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Як </a:t>
            </a:r>
            <a:r>
              <a:rPr lang="ru-RU" sz="2800" b="1" dirty="0" err="1"/>
              <a:t>поява</a:t>
            </a:r>
            <a:r>
              <a:rPr lang="ru-RU" sz="2800" b="1" dirty="0"/>
              <a:t> мови </a:t>
            </a:r>
            <a:r>
              <a:rPr lang="ru-RU" sz="2800" b="1" dirty="0" err="1"/>
              <a:t>змінила</a:t>
            </a:r>
            <a:r>
              <a:rPr lang="ru-RU" sz="2800" b="1" dirty="0"/>
              <a:t> людей?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00067" y="2279964"/>
            <a:ext cx="4528109" cy="830997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/>
              <a:t>Ви коли-</a:t>
            </a:r>
            <a:r>
              <a:rPr lang="ru-RU" sz="2400" b="1" dirty="0" err="1"/>
              <a:t>небудь</a:t>
            </a:r>
            <a:r>
              <a:rPr lang="ru-RU" sz="2400" b="1" dirty="0"/>
              <a:t> </a:t>
            </a:r>
            <a:r>
              <a:rPr lang="ru-RU" sz="2400" b="1" dirty="0" err="1"/>
              <a:t>чули</a:t>
            </a:r>
            <a:r>
              <a:rPr lang="ru-RU" sz="2400" b="1" dirty="0"/>
              <a:t> </a:t>
            </a:r>
            <a:r>
              <a:rPr lang="ru-RU" sz="2400" b="1" dirty="0" err="1"/>
              <a:t>вираз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«</a:t>
            </a:r>
            <a:r>
              <a:rPr lang="ru-RU" sz="2400" b="1" dirty="0"/>
              <a:t>Яка </a:t>
            </a:r>
            <a:r>
              <a:rPr lang="ru-RU" sz="2400" b="1" dirty="0" err="1"/>
              <a:t>різниця</a:t>
            </a:r>
            <a:r>
              <a:rPr lang="ru-RU" sz="2400" b="1" dirty="0"/>
              <a:t>, як </a:t>
            </a:r>
            <a:r>
              <a:rPr lang="ru-RU" sz="2400" b="1" dirty="0" err="1"/>
              <a:t>говорити</a:t>
            </a:r>
            <a:r>
              <a:rPr lang="ru-RU" sz="2400" b="1" dirty="0" smtClean="0"/>
              <a:t>?»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71832" y="3285778"/>
            <a:ext cx="589626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Озирніться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навкруги</a:t>
            </a:r>
            <a:r>
              <a:rPr lang="ru-RU" sz="2400" b="1" dirty="0"/>
              <a:t> і </a:t>
            </a:r>
            <a:r>
              <a:rPr lang="ru-RU" sz="2400" b="1" dirty="0" err="1" smtClean="0"/>
              <a:t>прислухайтеся</a:t>
            </a:r>
            <a:r>
              <a:rPr lang="ru-RU" sz="2400" b="1" dirty="0" smtClean="0"/>
              <a:t> </a:t>
            </a:r>
            <a:r>
              <a:rPr lang="ru-RU" sz="2400" b="1" dirty="0"/>
              <a:t>до мовлення </a:t>
            </a:r>
            <a:r>
              <a:rPr lang="ru-RU" sz="2400" b="1" dirty="0" err="1"/>
              <a:t>оточуючих</a:t>
            </a:r>
            <a:r>
              <a:rPr lang="ru-RU" sz="2400" b="1" dirty="0"/>
              <a:t>. Адже мовлення — </a:t>
            </a:r>
            <a:r>
              <a:rPr lang="ru-RU" sz="2400" b="1" dirty="0" err="1"/>
              <a:t>чарівний</a:t>
            </a:r>
            <a:r>
              <a:rPr lang="ru-RU" sz="2400" b="1" dirty="0"/>
              <a:t> дар, </a:t>
            </a:r>
            <a:r>
              <a:rPr lang="ru-RU" sz="2400" b="1" dirty="0" err="1"/>
              <a:t>притаманний</a:t>
            </a:r>
            <a:r>
              <a:rPr lang="ru-RU" sz="2400" b="1" dirty="0"/>
              <a:t> </a:t>
            </a:r>
            <a:r>
              <a:rPr lang="ru-RU" sz="2400" b="1" dirty="0" err="1" smtClean="0"/>
              <a:t>людині</a:t>
            </a:r>
            <a:r>
              <a:rPr lang="ru-RU" sz="2400" b="1" dirty="0" smtClean="0"/>
              <a:t>. </a:t>
            </a:r>
            <a:r>
              <a:rPr lang="ru-RU" sz="2400" b="1" dirty="0"/>
              <a:t>Без мови й </a:t>
            </a:r>
            <a:r>
              <a:rPr lang="ru-RU" sz="2400" b="1" dirty="0" smtClean="0"/>
              <a:t>мовлення </a:t>
            </a:r>
            <a:r>
              <a:rPr lang="ru-RU" sz="2400" b="1" dirty="0" err="1"/>
              <a:t>неможливе</a:t>
            </a:r>
            <a:r>
              <a:rPr lang="ru-RU" sz="2400" b="1" dirty="0"/>
              <a:t> спілкування і навіть </a:t>
            </a:r>
            <a:r>
              <a:rPr lang="ru-RU" sz="2400" b="1" dirty="0" err="1"/>
              <a:t>існування</a:t>
            </a:r>
            <a:r>
              <a:rPr lang="ru-RU" sz="2400" b="1" dirty="0"/>
              <a:t> самого </a:t>
            </a:r>
            <a:r>
              <a:rPr lang="ru-RU" sz="2400" b="1" dirty="0" err="1"/>
              <a:t>суспільства</a:t>
            </a:r>
            <a:r>
              <a:rPr lang="ru-RU" sz="2400" b="1" dirty="0"/>
              <a:t>.</a:t>
            </a:r>
          </a:p>
        </p:txBody>
      </p:sp>
      <p:pic>
        <p:nvPicPr>
          <p:cNvPr id="4" name="Picture 2" descr="D:\Картинки до тестів\Учні\учень за парто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659" y="1917626"/>
            <a:ext cx="3098658" cy="453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854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583041"/>
            <a:ext cx="1067248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Мовлення — це </a:t>
            </a:r>
            <a:r>
              <a:rPr lang="ru-RU" sz="4000" b="1" dirty="0" err="1"/>
              <a:t>візитівка</a:t>
            </a:r>
            <a:r>
              <a:rPr lang="ru-RU" sz="4000" b="1" dirty="0"/>
              <a:t> </a:t>
            </a:r>
            <a:r>
              <a:rPr lang="ru-RU" sz="4000" b="1" dirty="0" smtClean="0"/>
              <a:t>людини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51471" y="4293890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Слово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5447" y="1394783"/>
            <a:ext cx="1060887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Можна </a:t>
            </a:r>
            <a:r>
              <a:rPr lang="ru-RU" sz="2800" dirty="0" err="1"/>
              <a:t>слухати</a:t>
            </a:r>
            <a:r>
              <a:rPr lang="ru-RU" sz="2800" dirty="0"/>
              <a:t> </a:t>
            </a:r>
            <a:r>
              <a:rPr lang="ru-RU" sz="2800" dirty="0" err="1"/>
              <a:t>людину</a:t>
            </a:r>
            <a:r>
              <a:rPr lang="ru-RU" sz="2800" dirty="0"/>
              <a:t>, навіть не </a:t>
            </a:r>
            <a:r>
              <a:rPr lang="ru-RU" sz="2800" dirty="0" err="1"/>
              <a:t>бачачи</a:t>
            </a:r>
            <a:r>
              <a:rPr lang="ru-RU" sz="2800" dirty="0"/>
              <a:t> її </a:t>
            </a:r>
            <a:r>
              <a:rPr lang="ru-RU" sz="2800" dirty="0" err="1"/>
              <a:t>обличчя</a:t>
            </a:r>
            <a:r>
              <a:rPr lang="ru-RU" sz="2800" dirty="0"/>
              <a:t>, і скласти про неї враження. На жаль, </a:t>
            </a:r>
            <a:r>
              <a:rPr lang="ru-RU" sz="2800" dirty="0" err="1"/>
              <a:t>зустрічаються</a:t>
            </a:r>
            <a:r>
              <a:rPr lang="ru-RU" sz="2800" dirty="0"/>
              <a:t> такі люди, які </a:t>
            </a:r>
            <a:r>
              <a:rPr lang="ru-RU" sz="2800" dirty="0" err="1"/>
              <a:t>зловживають</a:t>
            </a:r>
            <a:r>
              <a:rPr lang="ru-RU" sz="2800" dirty="0"/>
              <a:t> </a:t>
            </a:r>
            <a:r>
              <a:rPr lang="ru-RU" sz="2800" dirty="0" err="1"/>
              <a:t>сленговими</a:t>
            </a:r>
            <a:r>
              <a:rPr lang="ru-RU" sz="2800" dirty="0"/>
              <a:t> та </a:t>
            </a:r>
            <a:r>
              <a:rPr lang="ru-RU" sz="2800" dirty="0" err="1"/>
              <a:t>вульгарними</a:t>
            </a:r>
            <a:r>
              <a:rPr lang="ru-RU" sz="2800" dirty="0"/>
              <a:t> </a:t>
            </a:r>
            <a:r>
              <a:rPr lang="ru-RU" sz="2800" dirty="0" err="1"/>
              <a:t>виразами</a:t>
            </a:r>
            <a:r>
              <a:rPr lang="ru-RU" sz="2800" dirty="0"/>
              <a:t>, ще й </a:t>
            </a:r>
            <a:r>
              <a:rPr lang="ru-RU" sz="2800" dirty="0" err="1"/>
              <a:t>лихословлять</a:t>
            </a:r>
            <a:r>
              <a:rPr lang="ru-RU" sz="2800" dirty="0"/>
              <a:t>. Людина, яка не може </a:t>
            </a:r>
            <a:r>
              <a:rPr lang="ru-RU" sz="2800" dirty="0" err="1"/>
              <a:t>висловити</a:t>
            </a:r>
            <a:r>
              <a:rPr lang="ru-RU" sz="2800" dirty="0"/>
              <a:t> свою думку, </a:t>
            </a:r>
            <a:r>
              <a:rPr lang="ru-RU" sz="2800" dirty="0" err="1"/>
              <a:t>вживає</a:t>
            </a:r>
            <a:r>
              <a:rPr lang="ru-RU" sz="2800" dirty="0"/>
              <a:t> </a:t>
            </a:r>
            <a:r>
              <a:rPr lang="ru-RU" sz="2800" dirty="0" err="1"/>
              <a:t>нецензурні</a:t>
            </a:r>
            <a:r>
              <a:rPr lang="ru-RU" sz="2800" dirty="0"/>
              <a:t> слова, </a:t>
            </a:r>
            <a:r>
              <a:rPr lang="ru-RU" sz="2800" dirty="0" err="1"/>
              <a:t>позбавлена</a:t>
            </a:r>
            <a:r>
              <a:rPr lang="ru-RU" sz="2800" dirty="0"/>
              <a:t> почуття </a:t>
            </a:r>
            <a:r>
              <a:rPr lang="ru-RU" sz="2800" dirty="0" err="1"/>
              <a:t>власної</a:t>
            </a:r>
            <a:r>
              <a:rPr lang="ru-RU" sz="2800" dirty="0"/>
              <a:t> </a:t>
            </a:r>
            <a:r>
              <a:rPr lang="ru-RU" sz="2800" dirty="0" err="1"/>
              <a:t>гідності</a:t>
            </a:r>
            <a:r>
              <a:rPr lang="ru-RU" sz="28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5112" y="4297779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err="1" smtClean="0"/>
              <a:t>мова</a:t>
            </a:r>
            <a:r>
              <a:rPr lang="ru-RU" sz="3200" b="1" dirty="0" smtClean="0"/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9823" y="4297779"/>
            <a:ext cx="15121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/>
              <a:t>книги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51471" y="4883760"/>
            <a:ext cx="4687869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/>
              <a:t>Без слова </a:t>
            </a:r>
            <a:r>
              <a:rPr lang="ru-RU" sz="3200" b="1" dirty="0" err="1"/>
              <a:t>немає</a:t>
            </a:r>
            <a:r>
              <a:rPr lang="ru-RU" sz="3200" b="1" dirty="0"/>
              <a:t> мови, а без мови — книги...</a:t>
            </a:r>
          </a:p>
        </p:txBody>
      </p:sp>
      <p:pic>
        <p:nvPicPr>
          <p:cNvPr id="1026" name="Picture 2" descr="D:\Картинки до тестів\Учні\діти між книгам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1" y="3686149"/>
            <a:ext cx="4653999" cy="279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71834" y="3789833"/>
            <a:ext cx="61002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позв’язати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подані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три слова між собою?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3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1834" y="583041"/>
            <a:ext cx="10672483" cy="8117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33" y="1569308"/>
            <a:ext cx="3736021" cy="373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9863" y="1569308"/>
            <a:ext cx="6864452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FF00"/>
                </a:solidFill>
              </a:rPr>
              <a:t>     Слово</a:t>
            </a:r>
            <a:r>
              <a:rPr lang="ru-RU" sz="2800" b="1" dirty="0">
                <a:solidFill>
                  <a:srgbClr val="FFFF00"/>
                </a:solidFill>
              </a:rPr>
              <a:t>, </a:t>
            </a:r>
            <a:r>
              <a:rPr lang="ru-RU" sz="2800" b="1" dirty="0" err="1">
                <a:solidFill>
                  <a:srgbClr val="FFFF00"/>
                </a:solidFill>
              </a:rPr>
              <a:t>мова</a:t>
            </a:r>
            <a:r>
              <a:rPr lang="ru-RU" sz="2800" b="1" dirty="0">
                <a:solidFill>
                  <a:srgbClr val="FFFF00"/>
                </a:solidFill>
              </a:rPr>
              <a:t>, книга…</a:t>
            </a:r>
            <a:r>
              <a:rPr lang="ru-RU" sz="2800" b="1" dirty="0"/>
              <a:t> Без них не можна </a:t>
            </a:r>
            <a:r>
              <a:rPr lang="ru-RU" sz="2800" b="1" dirty="0" err="1"/>
              <a:t>уявити</a:t>
            </a:r>
            <a:r>
              <a:rPr lang="ru-RU" sz="2800" b="1" dirty="0"/>
              <a:t> </a:t>
            </a:r>
            <a:r>
              <a:rPr lang="ru-RU" sz="2800" b="1" dirty="0" err="1"/>
              <a:t>нашого</a:t>
            </a:r>
            <a:r>
              <a:rPr lang="ru-RU" sz="2800" b="1" dirty="0"/>
              <a:t> життя. Вони </a:t>
            </a:r>
            <a:r>
              <a:rPr lang="ru-RU" sz="2800" b="1" dirty="0" err="1"/>
              <a:t>несуть</a:t>
            </a:r>
            <a:r>
              <a:rPr lang="ru-RU" sz="2800" b="1" dirty="0"/>
              <a:t> </a:t>
            </a:r>
            <a:r>
              <a:rPr lang="ru-RU" sz="2800" b="1" dirty="0" err="1"/>
              <a:t>світло</a:t>
            </a:r>
            <a:r>
              <a:rPr lang="ru-RU" sz="2800" b="1" dirty="0"/>
              <a:t> </a:t>
            </a:r>
            <a:r>
              <a:rPr lang="ru-RU" sz="2800" b="1" dirty="0" err="1"/>
              <a:t>знань</a:t>
            </a:r>
            <a:r>
              <a:rPr lang="ru-RU" sz="2800" b="1" dirty="0"/>
              <a:t>, дають людям </a:t>
            </a:r>
            <a:r>
              <a:rPr lang="ru-RU" sz="2800" b="1" dirty="0" err="1"/>
              <a:t>змогу</a:t>
            </a:r>
            <a:r>
              <a:rPr lang="ru-RU" sz="2800" b="1" dirty="0"/>
              <a:t> почути та зрозуміти </a:t>
            </a:r>
            <a:r>
              <a:rPr lang="ru-RU" sz="2800" b="1" dirty="0" err="1"/>
              <a:t>одне</a:t>
            </a:r>
            <a:r>
              <a:rPr lang="ru-RU" sz="2800" b="1" dirty="0"/>
              <a:t> одного. </a:t>
            </a:r>
            <a:endParaRPr lang="ru-RU" sz="2800" b="1" dirty="0" smtClean="0"/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У </a:t>
            </a:r>
            <a:r>
              <a:rPr lang="ru-RU" sz="2800" b="1" dirty="0" err="1" smtClean="0"/>
              <a:t>розділі</a:t>
            </a:r>
            <a:r>
              <a:rPr lang="ru-RU" sz="2800" b="1" dirty="0" smtClean="0"/>
              <a:t> «</a:t>
            </a:r>
            <a:r>
              <a:rPr lang="uk-UA" sz="2800" b="1" dirty="0" smtClean="0">
                <a:solidFill>
                  <a:schemeClr val="bg1"/>
                </a:solidFill>
              </a:rPr>
              <a:t>Без </a:t>
            </a:r>
            <a:r>
              <a:rPr lang="uk-UA" sz="2800" b="1" dirty="0">
                <a:solidFill>
                  <a:schemeClr val="bg1"/>
                </a:solidFill>
              </a:rPr>
              <a:t>слова немає мови, а без мови </a:t>
            </a:r>
            <a:r>
              <a:rPr lang="uk-UA" sz="2800" b="1" dirty="0" smtClean="0">
                <a:solidFill>
                  <a:schemeClr val="bg1"/>
                </a:solidFill>
              </a:rPr>
              <a:t>– книги» </a:t>
            </a:r>
            <a:r>
              <a:rPr lang="ru-RU" sz="2800" b="1" dirty="0" err="1" smtClean="0"/>
              <a:t>ви</a:t>
            </a:r>
            <a:r>
              <a:rPr lang="ru-RU" sz="2800" b="1" dirty="0" smtClean="0"/>
              <a:t> </a:t>
            </a:r>
            <a:r>
              <a:rPr lang="ru-RU" sz="2800" b="1" dirty="0" err="1"/>
              <a:t>прочитаєте</a:t>
            </a:r>
            <a:r>
              <a:rPr lang="ru-RU" sz="2800" b="1" dirty="0"/>
              <a:t> вірші й оповідання про те, як </a:t>
            </a:r>
            <a:r>
              <a:rPr lang="ru-RU" sz="2800" b="1" dirty="0" err="1"/>
              <a:t>виникла</a:t>
            </a:r>
            <a:r>
              <a:rPr lang="ru-RU" sz="2800" b="1" dirty="0"/>
              <a:t> й </a:t>
            </a:r>
            <a:r>
              <a:rPr lang="ru-RU" sz="2800" b="1" dirty="0" err="1"/>
              <a:t>розвивалася</a:t>
            </a:r>
            <a:r>
              <a:rPr lang="ru-RU" sz="2800" b="1" dirty="0"/>
              <a:t> наша </a:t>
            </a:r>
            <a:r>
              <a:rPr lang="ru-RU" sz="2800" b="1" dirty="0" err="1"/>
              <a:t>мова</a:t>
            </a:r>
            <a:r>
              <a:rPr lang="ru-RU" sz="2800" b="1" dirty="0"/>
              <a:t>, як </a:t>
            </a:r>
            <a:r>
              <a:rPr lang="ru-RU" sz="2800" b="1" dirty="0" err="1"/>
              <a:t>створювалися</a:t>
            </a:r>
            <a:r>
              <a:rPr lang="ru-RU" sz="2800" b="1" dirty="0"/>
              <a:t> книжки, як їх потрібно читати й </a:t>
            </a:r>
            <a:r>
              <a:rPr lang="ru-RU" sz="2800" b="1" dirty="0" err="1"/>
              <a:t>берегти</a:t>
            </a:r>
            <a:r>
              <a:rPr lang="ru-RU" sz="2800" b="1" dirty="0"/>
              <a:t>.</a:t>
            </a:r>
            <a:endParaRPr lang="ru-RU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1672" y="405458"/>
            <a:ext cx="5395797" cy="16208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Читаючи</a:t>
            </a:r>
            <a:r>
              <a:rPr lang="ru-RU" sz="3200" b="1" dirty="0"/>
              <a:t> твори </a:t>
            </a:r>
            <a:r>
              <a:rPr lang="ru-RU" sz="3200" b="1" dirty="0" err="1" smtClean="0"/>
              <a:t>розділу</a:t>
            </a:r>
            <a:r>
              <a:rPr lang="ru-RU" sz="3200" b="1" dirty="0"/>
              <a:t> </a:t>
            </a:r>
            <a:r>
              <a:rPr lang="uk-UA" sz="3200" b="1" dirty="0" smtClean="0">
                <a:solidFill>
                  <a:schemeClr val="bg1"/>
                </a:solidFill>
              </a:rPr>
              <a:t>«Без слова немає мови, а без мови – книги», </a:t>
            </a:r>
            <a:r>
              <a:rPr lang="ru-RU" sz="3200" b="1" dirty="0" err="1"/>
              <a:t>ви</a:t>
            </a:r>
            <a:r>
              <a:rPr lang="ru-RU" sz="3200" b="1" dirty="0"/>
              <a:t> будете: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2 ЧИТАННЯ\1 Савченко уроки\2 Без слова немає мови\№011-12 - А.Коваль. Наша мова\2025-09-21_22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675" y="1053530"/>
            <a:ext cx="5835401" cy="538311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1392" y="2133650"/>
            <a:ext cx="567896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• </a:t>
            </a:r>
            <a:r>
              <a:rPr lang="ru-RU" sz="2400" b="1" dirty="0" err="1">
                <a:solidFill>
                  <a:srgbClr val="FFFF00"/>
                </a:solidFill>
              </a:rPr>
              <a:t>визначати</a:t>
            </a:r>
            <a:r>
              <a:rPr lang="ru-RU" sz="2400" b="1" dirty="0"/>
              <a:t> </a:t>
            </a:r>
            <a:r>
              <a:rPr lang="ru-RU" sz="2400" b="1" dirty="0" err="1"/>
              <a:t>нову</a:t>
            </a:r>
            <a:r>
              <a:rPr lang="ru-RU" sz="2400" b="1" dirty="0"/>
              <a:t> інформацію; </a:t>
            </a:r>
            <a:endParaRPr lang="ru-RU" sz="2400" b="1" dirty="0" smtClean="0"/>
          </a:p>
          <a:p>
            <a:r>
              <a:rPr lang="ru-RU" sz="2400" b="1" dirty="0" smtClean="0"/>
              <a:t>• </a:t>
            </a:r>
            <a:r>
              <a:rPr lang="ru-RU" sz="2400" b="1" dirty="0" err="1">
                <a:solidFill>
                  <a:srgbClr val="FFFF00"/>
                </a:solidFill>
              </a:rPr>
              <a:t>дізнаватися</a:t>
            </a:r>
            <a:r>
              <a:rPr lang="ru-RU" sz="2400" b="1" dirty="0"/>
              <a:t> значення </a:t>
            </a:r>
            <a:r>
              <a:rPr lang="ru-RU" sz="2400" b="1" dirty="0" err="1"/>
              <a:t>незнайомих</a:t>
            </a:r>
            <a:r>
              <a:rPr lang="ru-RU" sz="2400" b="1" dirty="0"/>
              <a:t> вам слів; </a:t>
            </a:r>
            <a:endParaRPr lang="ru-RU" sz="2400" b="1" dirty="0" smtClean="0"/>
          </a:p>
          <a:p>
            <a:r>
              <a:rPr lang="ru-RU" sz="2400" b="1" dirty="0" smtClean="0"/>
              <a:t>• </a:t>
            </a:r>
            <a:r>
              <a:rPr lang="ru-RU" sz="2400" b="1" dirty="0" err="1" smtClean="0">
                <a:solidFill>
                  <a:srgbClr val="FFFF00"/>
                </a:solidFill>
              </a:rPr>
              <a:t>запам’ятовувати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</a:t>
            </a:r>
            <a:r>
              <a:rPr lang="ru-RU" sz="2400" b="1" dirty="0" err="1" smtClean="0">
                <a:solidFill>
                  <a:srgbClr val="FFFF00"/>
                </a:solidFill>
              </a:rPr>
              <a:t>о</a:t>
            </a:r>
            <a:r>
              <a:rPr lang="ru-RU" sz="2400" b="1" dirty="0" err="1" smtClean="0"/>
              <a:t>мості</a:t>
            </a:r>
            <a:r>
              <a:rPr lang="ru-RU" sz="2400" b="1" dirty="0"/>
              <a:t>, які </a:t>
            </a:r>
            <a:r>
              <a:rPr lang="ru-RU" sz="2400" b="1" dirty="0" err="1"/>
              <a:t>виділено</a:t>
            </a:r>
            <a:r>
              <a:rPr lang="ru-RU" sz="2400" b="1" dirty="0"/>
              <a:t> в тексті; </a:t>
            </a:r>
            <a:endParaRPr lang="ru-RU" sz="2400" b="1" dirty="0" smtClean="0"/>
          </a:p>
          <a:p>
            <a:r>
              <a:rPr lang="ru-RU" sz="2400" b="1" dirty="0" smtClean="0"/>
              <a:t>• </a:t>
            </a:r>
            <a:r>
              <a:rPr lang="ru-RU" sz="2400" b="1" dirty="0" err="1">
                <a:solidFill>
                  <a:srgbClr val="FFFF00"/>
                </a:solidFill>
              </a:rPr>
              <a:t>знаходити</a:t>
            </a:r>
            <a:r>
              <a:rPr lang="ru-RU" sz="2400" b="1" dirty="0"/>
              <a:t> у тексті ключові слова; </a:t>
            </a:r>
            <a:endParaRPr lang="ru-RU" sz="2400" b="1" dirty="0" smtClean="0"/>
          </a:p>
          <a:p>
            <a:r>
              <a:rPr lang="ru-RU" sz="2400" b="1" dirty="0" smtClean="0"/>
              <a:t>• </a:t>
            </a:r>
            <a:r>
              <a:rPr lang="ru-RU" sz="2400" b="1" dirty="0" err="1">
                <a:solidFill>
                  <a:srgbClr val="FFFF00"/>
                </a:solidFill>
              </a:rPr>
              <a:t>добирати</a:t>
            </a:r>
            <a:r>
              <a:rPr lang="ru-RU" sz="2400" b="1" dirty="0"/>
              <a:t> заголовки до </a:t>
            </a:r>
            <a:r>
              <a:rPr lang="ru-RU" sz="2400" b="1" dirty="0" err="1"/>
              <a:t>частин</a:t>
            </a:r>
            <a:r>
              <a:rPr lang="ru-RU" sz="2400" b="1" dirty="0"/>
              <a:t> тексту; вчитися </a:t>
            </a:r>
            <a:r>
              <a:rPr lang="ru-RU" sz="2400" b="1" dirty="0" err="1"/>
              <a:t>стисло</a:t>
            </a:r>
            <a:r>
              <a:rPr lang="ru-RU" sz="2400" b="1" dirty="0"/>
              <a:t> </a:t>
            </a:r>
            <a:r>
              <a:rPr lang="ru-RU" sz="2400" b="1" dirty="0" err="1"/>
              <a:t>переказувати</a:t>
            </a:r>
            <a:r>
              <a:rPr lang="ru-RU" sz="2400" b="1" dirty="0"/>
              <a:t> </a:t>
            </a:r>
            <a:r>
              <a:rPr lang="ru-RU" sz="2400" b="1" dirty="0" err="1"/>
              <a:t>прочитане</a:t>
            </a:r>
            <a:r>
              <a:rPr lang="ru-RU" sz="2400" b="1" dirty="0"/>
              <a:t>; </a:t>
            </a:r>
            <a:endParaRPr lang="ru-RU" sz="2400" b="1" dirty="0" smtClean="0"/>
          </a:p>
          <a:p>
            <a:r>
              <a:rPr lang="ru-RU" sz="2400" b="1" dirty="0" smtClean="0"/>
              <a:t>• </a:t>
            </a:r>
            <a:r>
              <a:rPr lang="ru-RU" sz="2400" b="1" dirty="0"/>
              <a:t>у «</a:t>
            </a:r>
            <a:r>
              <a:rPr lang="ru-RU" sz="2400" b="1" dirty="0" err="1"/>
              <a:t>Медіавіконці</a:t>
            </a:r>
            <a:r>
              <a:rPr lang="ru-RU" sz="2400" b="1" dirty="0"/>
              <a:t>» </a:t>
            </a:r>
            <a:r>
              <a:rPr lang="ru-RU" sz="2400" b="1" dirty="0" err="1"/>
              <a:t>познайомитесь</a:t>
            </a:r>
            <a:r>
              <a:rPr lang="ru-RU" sz="2400" b="1" dirty="0"/>
              <a:t> із </a:t>
            </a:r>
            <a:r>
              <a:rPr lang="ru-RU" sz="2400" b="1" dirty="0" err="1"/>
              <a:t>Музеєм</a:t>
            </a:r>
            <a:r>
              <a:rPr lang="ru-RU" sz="2400" b="1" dirty="0"/>
              <a:t> книги і </a:t>
            </a:r>
            <a:r>
              <a:rPr lang="ru-RU" sz="2400" b="1" dirty="0" err="1"/>
              <a:t>друкарства</a:t>
            </a:r>
            <a:r>
              <a:rPr lang="ru-RU" sz="2400" b="1" dirty="0"/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10357" y="433863"/>
            <a:ext cx="5994124" cy="52206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Розглянь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колаж. Що на ньому зображено?</a:t>
            </a:r>
          </a:p>
        </p:txBody>
      </p:sp>
    </p:spTree>
    <p:extLst>
      <p:ext uri="{BB962C8B-B14F-4D97-AF65-F5344CB8AC3E}">
        <p14:creationId xmlns:p14="http://schemas.microsoft.com/office/powerpoint/2010/main" val="198186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05459"/>
            <a:ext cx="10513168" cy="7920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Розділ</a:t>
            </a:r>
            <a:r>
              <a:rPr lang="ru-RU" sz="3600" b="1" dirty="0" smtClean="0"/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«Без слова немає мови, а без мови – книги»</a:t>
            </a:r>
            <a:endParaRPr lang="ru-RU" sz="36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707" y="1341562"/>
            <a:ext cx="79208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 </a:t>
            </a:r>
            <a:r>
              <a:rPr lang="ru-RU" sz="2400" b="1" dirty="0" err="1" smtClean="0"/>
              <a:t>Мова</a:t>
            </a:r>
            <a:r>
              <a:rPr lang="ru-RU" sz="2400" b="1" dirty="0" smtClean="0"/>
              <a:t> </a:t>
            </a:r>
            <a:r>
              <a:rPr lang="ru-RU" sz="2400" b="1" dirty="0"/>
              <a:t>для нас — </a:t>
            </a:r>
            <a:r>
              <a:rPr lang="ru-RU" sz="2400" b="1" dirty="0" err="1"/>
              <a:t>явище</a:t>
            </a:r>
            <a:r>
              <a:rPr lang="ru-RU" sz="2400" b="1" dirty="0"/>
              <a:t> </a:t>
            </a:r>
            <a:r>
              <a:rPr lang="ru-RU" sz="2400" b="1" dirty="0" err="1"/>
              <a:t>звичне</a:t>
            </a:r>
            <a:r>
              <a:rPr lang="ru-RU" sz="2400" b="1" dirty="0"/>
              <a:t>. </a:t>
            </a:r>
            <a:r>
              <a:rPr lang="ru-RU" sz="2400" b="1" dirty="0" err="1"/>
              <a:t>Здається</a:t>
            </a:r>
            <a:r>
              <a:rPr lang="ru-RU" sz="2400" b="1" dirty="0"/>
              <a:t>, вона </a:t>
            </a:r>
            <a:r>
              <a:rPr lang="ru-RU" sz="2400" b="1" dirty="0" err="1"/>
              <a:t>існувала</a:t>
            </a:r>
            <a:r>
              <a:rPr lang="ru-RU" sz="2400" b="1" dirty="0"/>
              <a:t> </a:t>
            </a:r>
            <a:r>
              <a:rPr lang="ru-RU" sz="2400" b="1" dirty="0" err="1"/>
              <a:t>завжди</a:t>
            </a:r>
            <a:r>
              <a:rPr lang="ru-RU" sz="2400" b="1" dirty="0"/>
              <a:t>. Але це не так. Українська </a:t>
            </a:r>
            <a:r>
              <a:rPr lang="ru-RU" sz="2400" b="1" dirty="0" err="1"/>
              <a:t>мова</a:t>
            </a:r>
            <a:r>
              <a:rPr lang="ru-RU" sz="2400" b="1" dirty="0"/>
              <a:t>, </a:t>
            </a:r>
            <a:r>
              <a:rPr lang="ru-RU" sz="2400" b="1" dirty="0" err="1"/>
              <a:t>якою</a:t>
            </a:r>
            <a:r>
              <a:rPr lang="ru-RU" sz="2400" b="1" dirty="0"/>
              <a:t> ми зараз </a:t>
            </a:r>
            <a:r>
              <a:rPr lang="ru-RU" sz="2400" b="1" dirty="0" err="1"/>
              <a:t>розмовляємо</a:t>
            </a:r>
            <a:r>
              <a:rPr lang="ru-RU" sz="2400" b="1" dirty="0"/>
              <a:t>, </a:t>
            </a:r>
            <a:r>
              <a:rPr lang="ru-RU" sz="2400" b="1" dirty="0" err="1"/>
              <a:t>розвивалася</a:t>
            </a:r>
            <a:r>
              <a:rPr lang="ru-RU" sz="2400" b="1" dirty="0"/>
              <a:t> </a:t>
            </a:r>
            <a:r>
              <a:rPr lang="ru-RU" sz="2400" b="1" dirty="0" err="1"/>
              <a:t>протягом</a:t>
            </a:r>
            <a:r>
              <a:rPr lang="ru-RU" sz="2400" b="1" dirty="0"/>
              <a:t> </a:t>
            </a:r>
            <a:r>
              <a:rPr lang="ru-RU" sz="2400" b="1" dirty="0" err="1"/>
              <a:t>багатьох</a:t>
            </a:r>
            <a:r>
              <a:rPr lang="ru-RU" sz="2400" b="1" dirty="0"/>
              <a:t> </a:t>
            </a:r>
            <a:r>
              <a:rPr lang="ru-RU" sz="2400" b="1" dirty="0" err="1"/>
              <a:t>століть</a:t>
            </a:r>
            <a:r>
              <a:rPr lang="ru-RU" sz="2400" b="1" dirty="0"/>
              <a:t>. </a:t>
            </a:r>
            <a:r>
              <a:rPr lang="ru-RU" sz="2400" b="1" dirty="0" err="1"/>
              <a:t>Розвивається</a:t>
            </a:r>
            <a:r>
              <a:rPr lang="ru-RU" sz="2400" b="1" dirty="0"/>
              <a:t> вона й </a:t>
            </a:r>
            <a:r>
              <a:rPr lang="ru-RU" sz="2400" b="1" dirty="0" err="1"/>
              <a:t>нині</a:t>
            </a:r>
            <a:r>
              <a:rPr lang="ru-RU" sz="2400" b="1" dirty="0"/>
              <a:t>. </a:t>
            </a:r>
            <a:endParaRPr lang="ru-RU" sz="2400" b="1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051471" y="3008720"/>
            <a:ext cx="698477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Дізнаватися</a:t>
            </a:r>
            <a:r>
              <a:rPr lang="ru-RU" sz="2400" b="1" dirty="0" smtClean="0"/>
              <a:t> </a:t>
            </a:r>
            <a:r>
              <a:rPr lang="ru-RU" sz="2400" b="1" dirty="0"/>
              <a:t>про значення </a:t>
            </a:r>
            <a:r>
              <a:rPr lang="ru-RU" sz="2400" b="1" dirty="0" err="1"/>
              <a:t>старих</a:t>
            </a:r>
            <a:r>
              <a:rPr lang="ru-RU" sz="2400" b="1" dirty="0"/>
              <a:t> і </a:t>
            </a:r>
            <a:r>
              <a:rPr lang="ru-RU" sz="2400" b="1" dirty="0" err="1"/>
              <a:t>нових</a:t>
            </a:r>
            <a:r>
              <a:rPr lang="ru-RU" sz="2400" b="1" dirty="0"/>
              <a:t> слів, їх </a:t>
            </a:r>
            <a:r>
              <a:rPr lang="ru-RU" sz="2400" b="1" dirty="0" smtClean="0"/>
              <a:t>походження </a:t>
            </a:r>
            <a:r>
              <a:rPr lang="ru-RU" sz="2400" b="1" dirty="0"/>
              <a:t>дуже </a:t>
            </a:r>
            <a:r>
              <a:rPr lang="ru-RU" sz="2400" b="1" dirty="0" err="1"/>
              <a:t>цікаво</a:t>
            </a:r>
            <a:r>
              <a:rPr lang="ru-RU" sz="2400" b="1" dirty="0"/>
              <a:t> й </a:t>
            </a:r>
            <a:r>
              <a:rPr lang="ru-RU" sz="2400" b="1" dirty="0" err="1"/>
              <a:t>повчально</a:t>
            </a:r>
            <a:r>
              <a:rPr lang="ru-RU" sz="2400" b="1" dirty="0"/>
              <a:t>. </a:t>
            </a:r>
            <a:r>
              <a:rPr lang="ru-RU" sz="2400" b="1" dirty="0" err="1"/>
              <a:t>Інколи</a:t>
            </a:r>
            <a:r>
              <a:rPr lang="ru-RU" sz="2400" b="1" dirty="0"/>
              <a:t> </a:t>
            </a:r>
            <a:r>
              <a:rPr lang="ru-RU" sz="2400" b="1" dirty="0" err="1"/>
              <a:t>історія</a:t>
            </a:r>
            <a:r>
              <a:rPr lang="ru-RU" sz="2400" b="1" dirty="0"/>
              <a:t> одного слова може багато </a:t>
            </a:r>
            <a:r>
              <a:rPr lang="ru-RU" sz="2400" b="1" dirty="0" err="1" smtClean="0"/>
              <a:t>розпов</a:t>
            </a:r>
            <a:r>
              <a:rPr lang="ru-RU" sz="2400" b="1" dirty="0" err="1" smtClean="0">
                <a:solidFill>
                  <a:srgbClr val="FFFF00"/>
                </a:solidFill>
              </a:rPr>
              <a:t>і</a:t>
            </a:r>
            <a:r>
              <a:rPr lang="ru-RU" sz="2400" b="1" dirty="0" err="1" smtClean="0"/>
              <a:t>ст</a:t>
            </a:r>
            <a:r>
              <a:rPr lang="uk-UA" sz="2400" b="1" dirty="0" smtClean="0">
                <a:solidFill>
                  <a:srgbClr val="FFFF00"/>
                </a:solidFill>
              </a:rPr>
              <a:t>и</a:t>
            </a:r>
            <a:r>
              <a:rPr lang="en-US" sz="2400" b="1" dirty="0" smtClean="0"/>
              <a:t> </a:t>
            </a:r>
            <a:r>
              <a:rPr lang="ru-RU" sz="2400" b="1" dirty="0"/>
              <a:t>про </a:t>
            </a:r>
            <a:r>
              <a:rPr lang="ru-RU" sz="2400" b="1" dirty="0" err="1"/>
              <a:t>давні</a:t>
            </a:r>
            <a:r>
              <a:rPr lang="ru-RU" sz="2400" b="1" dirty="0"/>
              <a:t> </a:t>
            </a:r>
            <a:r>
              <a:rPr lang="ru-RU" sz="2400" b="1" dirty="0" err="1"/>
              <a:t>події</a:t>
            </a:r>
            <a:r>
              <a:rPr lang="ru-RU" sz="2400" b="1" dirty="0"/>
              <a:t>, відкриття, </a:t>
            </a:r>
            <a:r>
              <a:rPr lang="ru-RU" sz="2400" b="1" dirty="0" err="1"/>
              <a:t>зв’язки</a:t>
            </a:r>
            <a:r>
              <a:rPr lang="ru-RU" sz="2400" b="1" dirty="0"/>
              <a:t> між народами. </a:t>
            </a:r>
            <a:endParaRPr lang="ru-RU" sz="24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073189" y="4725938"/>
            <a:ext cx="6984776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err="1" smtClean="0"/>
              <a:t>Досліджуючи</a:t>
            </a:r>
            <a:r>
              <a:rPr lang="ru-RU" sz="2400" b="1" dirty="0" smtClean="0"/>
              <a:t> </a:t>
            </a:r>
            <a:r>
              <a:rPr lang="ru-RU" sz="2400" b="1" dirty="0" err="1"/>
              <a:t>таємниці</a:t>
            </a:r>
            <a:r>
              <a:rPr lang="ru-RU" sz="2400" b="1" dirty="0"/>
              <a:t> мови, </a:t>
            </a:r>
            <a:r>
              <a:rPr lang="ru-RU" sz="2400" b="1" dirty="0" err="1"/>
              <a:t>учені</a:t>
            </a:r>
            <a:r>
              <a:rPr lang="ru-RU" sz="2400" b="1" dirty="0"/>
              <a:t> </a:t>
            </a:r>
            <a:r>
              <a:rPr lang="ru-RU" sz="2400" b="1" dirty="0" err="1"/>
              <a:t>відкривають</a:t>
            </a:r>
            <a:r>
              <a:rPr lang="ru-RU" sz="2400" b="1" dirty="0"/>
              <a:t> не лише </a:t>
            </a:r>
            <a:r>
              <a:rPr lang="ru-RU" sz="2400" b="1" dirty="0" err="1"/>
              <a:t>історію</a:t>
            </a:r>
            <a:r>
              <a:rPr lang="ru-RU" sz="2400" b="1" dirty="0"/>
              <a:t> слів, а й життя народу, його душу.</a:t>
            </a:r>
          </a:p>
        </p:txBody>
      </p:sp>
      <p:pic>
        <p:nvPicPr>
          <p:cNvPr id="2050" name="Picture 2" descr="D:\Картинки до тестів\!!!_Проект_Королівство Ану_1_01_2025_!!!\!!!_Проект_Королівство Ану_1_01_2025_!!!\piclumen-173652518958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755" y="1341562"/>
            <a:ext cx="2636860" cy="461594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22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Пригадай письменницю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147815" y="1204616"/>
            <a:ext cx="693413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Алла Петрівна </a:t>
            </a:r>
            <a:r>
              <a:rPr lang="uk-UA" sz="2800" b="1" dirty="0" smtClean="0">
                <a:solidFill>
                  <a:srgbClr val="FFFF00"/>
                </a:solidFill>
              </a:rPr>
              <a:t>Коваль -</a:t>
            </a:r>
            <a:r>
              <a:rPr lang="uk-UA" sz="2800" b="1" dirty="0" smtClean="0">
                <a:solidFill>
                  <a:schemeClr val="bg1"/>
                </a:solidFill>
              </a:rPr>
              <a:t>українська</a:t>
            </a:r>
            <a:r>
              <a:rPr lang="uk-UA" sz="2800" b="1" dirty="0">
                <a:solidFill>
                  <a:schemeClr val="bg1"/>
                </a:solidFill>
              </a:rPr>
              <a:t> </a:t>
            </a:r>
            <a:r>
              <a:rPr lang="uk-UA" sz="2800" b="1" dirty="0" smtClean="0">
                <a:solidFill>
                  <a:schemeClr val="bg1"/>
                </a:solidFill>
              </a:rPr>
              <a:t>письменниця, </a:t>
            </a:r>
            <a:r>
              <a:rPr lang="uk-UA" sz="2800" b="1" dirty="0">
                <a:solidFill>
                  <a:schemeClr val="bg1"/>
                </a:solidFill>
              </a:rPr>
              <a:t>мовознавець, доктор філологічних наук, професор.</a:t>
            </a:r>
          </a:p>
        </p:txBody>
      </p:sp>
      <p:pic>
        <p:nvPicPr>
          <p:cNvPr id="7" name="Picture 2" descr="КАФЕДРА МОВИ ТА СТИЛІСТИКИ – Інститут журналістики КНУ іме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1197546"/>
            <a:ext cx="3085068" cy="4487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оваль А.П. Життя і пригоди імен (1988) [djvu] | Оцифровано Гуртом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/>
          <a:stretch/>
        </p:blipFill>
        <p:spPr bwMode="auto">
          <a:xfrm rot="628005">
            <a:off x="9207299" y="2692500"/>
            <a:ext cx="1993746" cy="27692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ото - Спочатку було Слово. Крилаті вислови біблійного походження в українській мов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14">
            <a:off x="4232201" y="2711154"/>
            <a:ext cx="2025420" cy="28752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Фото - Знайомі незнайомц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80" y="2677761"/>
            <a:ext cx="1971476" cy="27987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678578" y="5374010"/>
            <a:ext cx="792088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   </a:t>
            </a:r>
            <a:r>
              <a:rPr lang="uk-UA" sz="2400" b="1" dirty="0">
                <a:solidFill>
                  <a:schemeClr val="bg1"/>
                </a:solidFill>
              </a:rPr>
              <a:t>Захопливі розповіді про те, як приходять до нас нові слова, хто їх придумує, як вони мандрують світом, створила відома вчена-</a:t>
            </a:r>
            <a:r>
              <a:rPr lang="uk-UA" sz="2400" b="1" dirty="0" err="1">
                <a:solidFill>
                  <a:schemeClr val="bg1"/>
                </a:solidFill>
              </a:rPr>
              <a:t>мовознавиця</a:t>
            </a:r>
            <a:r>
              <a:rPr lang="uk-UA" sz="2400" b="1" dirty="0">
                <a:solidFill>
                  <a:schemeClr val="bg1"/>
                </a:solidFill>
              </a:rPr>
              <a:t>  </a:t>
            </a:r>
            <a:r>
              <a:rPr lang="ru-RU" sz="2400" b="1" dirty="0">
                <a:solidFill>
                  <a:srgbClr val="FFFF00"/>
                </a:solidFill>
              </a:rPr>
              <a:t>Алла  КОВÀЛЬ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5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075807" y="1269554"/>
            <a:ext cx="3507253" cy="388860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найдення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прислух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йтеся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навк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ло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сус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дній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поміч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ємо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звуч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ння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зв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рнена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786358" y="1269555"/>
            <a:ext cx="3346231" cy="38886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прип</a:t>
            </a:r>
            <a:r>
              <a:rPr lang="uk-UA" sz="3600" b="1" dirty="0">
                <a:solidFill>
                  <a:srgbClr val="FFFF00"/>
                </a:solidFill>
              </a:rPr>
              <a:t>у</a:t>
            </a:r>
            <a:r>
              <a:rPr lang="uk-UA" sz="3600" b="1" dirty="0">
                <a:solidFill>
                  <a:schemeClr val="bg1"/>
                </a:solidFill>
              </a:rPr>
              <a:t>стимо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рв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сна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скоц</a:t>
            </a:r>
            <a:r>
              <a:rPr lang="uk-UA" sz="3600" b="1" dirty="0">
                <a:solidFill>
                  <a:srgbClr val="FFFF00"/>
                </a:solidFill>
              </a:rPr>
              <a:t>ю</a:t>
            </a:r>
            <a:r>
              <a:rPr lang="uk-UA" sz="3600" b="1" dirty="0">
                <a:solidFill>
                  <a:schemeClr val="bg1"/>
                </a:solidFill>
              </a:rPr>
              <a:t>рбилась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щільн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ше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ст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рожко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гені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льного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найшли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979463" y="494644"/>
            <a:ext cx="10153127" cy="6195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слова</a:t>
            </a:r>
            <a:r>
              <a:rPr lang="uk-UA" sz="4000" b="1" dirty="0">
                <a:solidFill>
                  <a:schemeClr val="bg1"/>
                </a:solidFill>
              </a:rPr>
              <a:t>. </a:t>
            </a:r>
            <a:r>
              <a:rPr lang="uk-UA" sz="4000" b="1" dirty="0" smtClean="0">
                <a:solidFill>
                  <a:schemeClr val="bg1"/>
                </a:solidFill>
              </a:rPr>
              <a:t>Правильно став </a:t>
            </a:r>
            <a:r>
              <a:rPr lang="uk-UA" sz="4000" b="1" dirty="0">
                <a:solidFill>
                  <a:schemeClr val="bg1"/>
                </a:solidFill>
              </a:rPr>
              <a:t>наголос</a:t>
            </a:r>
          </a:p>
        </p:txBody>
      </p:sp>
      <p:pic>
        <p:nvPicPr>
          <p:cNvPr id="8" name="Picture 3" descr="C:\Documents and Settings\zhenya\Рабочий стол\Картинки в 3 класс\04\девочка думает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0" t="8695" r="8925" b="-392"/>
          <a:stretch/>
        </p:blipFill>
        <p:spPr bwMode="auto">
          <a:xfrm>
            <a:off x="1032351" y="1341562"/>
            <a:ext cx="2911670" cy="34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118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</TotalTime>
  <Words>1204</Words>
  <Application>Microsoft Office PowerPoint</Application>
  <PresentationFormat>Произвольный</PresentationFormat>
  <Paragraphs>150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43</cp:revision>
  <dcterms:created xsi:type="dcterms:W3CDTF">2025-08-27T14:01:18Z</dcterms:created>
  <dcterms:modified xsi:type="dcterms:W3CDTF">2025-09-22T14:04:58Z</dcterms:modified>
</cp:coreProperties>
</file>