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350" r:id="rId3"/>
    <p:sldId id="285" r:id="rId4"/>
    <p:sldId id="352" r:id="rId5"/>
    <p:sldId id="286" r:id="rId6"/>
    <p:sldId id="342" r:id="rId7"/>
    <p:sldId id="344" r:id="rId8"/>
    <p:sldId id="346" r:id="rId9"/>
    <p:sldId id="347" r:id="rId10"/>
    <p:sldId id="334" r:id="rId11"/>
    <p:sldId id="348" r:id="rId12"/>
    <p:sldId id="349" r:id="rId13"/>
    <p:sldId id="312" r:id="rId14"/>
    <p:sldId id="313" r:id="rId15"/>
    <p:sldId id="35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50"/>
            <p14:sldId id="285"/>
            <p14:sldId id="352"/>
            <p14:sldId id="286"/>
            <p14:sldId id="342"/>
            <p14:sldId id="344"/>
            <p14:sldId id="346"/>
            <p14:sldId id="347"/>
            <p14:sldId id="334"/>
            <p14:sldId id="348"/>
            <p14:sldId id="349"/>
            <p14:sldId id="312"/>
            <p14:sldId id="313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 виразів на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Математичний диктант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Розв’язуємо задачі на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Ділення іменованих чисел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6806" custLinFactX="369612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8594" custLinFactX="115044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6025" custLinFactX="-134617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6125" custLinFactX="-389673" custLinFactNeighborX="-4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93909" y="832394"/>
          <a:ext cx="4273486" cy="260869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Ділення іменованих чисел</a:t>
          </a:r>
          <a:endParaRPr lang="ru-RU" sz="3200" b="1" kern="1200" dirty="0"/>
        </a:p>
      </dsp:txBody>
      <dsp:txXfrm rot="5400000">
        <a:off x="8226304" y="854696"/>
        <a:ext cx="260869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629644" y="814002"/>
          <a:ext cx="4273486" cy="264548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Розв’язуємо задачі на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43647" y="854696"/>
        <a:ext cx="264548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752571" y="737566"/>
          <a:ext cx="4273486" cy="279835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 виразів на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38" y="854696"/>
        <a:ext cx="279835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42261" y="942261"/>
          <a:ext cx="4273486" cy="2388963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Математичний диктант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38896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7495" y="1125538"/>
            <a:ext cx="950505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Ділення. Ділення іменованих чисел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2758764"/>
            <a:ext cx="2900974" cy="29009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57310" y="-72406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802915" y="152693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0218" y="-684043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558205" y="4849967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739295" y="5013970"/>
            <a:ext cx="8449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по 3 фрукта отримала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кожна дитина.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2556000" y="1188000"/>
            <a:ext cx="2052000" cy="118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780301" y="2205658"/>
            <a:ext cx="21843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Купила 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Поділила –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12855" y="-652512"/>
            <a:ext cx="445262" cy="5607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52108" y="-766976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з двома запитаннями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№87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767995" y="1177634"/>
            <a:ext cx="5952606" cy="2540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Мама </a:t>
            </a:r>
            <a:r>
              <a:rPr lang="ru-RU" sz="3200" b="1" dirty="0">
                <a:solidFill>
                  <a:srgbClr val="FFFF00"/>
                </a:solidFill>
              </a:rPr>
              <a:t>купила</a:t>
            </a:r>
            <a:r>
              <a:rPr lang="ru-RU" sz="3200" b="1" dirty="0"/>
              <a:t> в </a:t>
            </a:r>
            <a:r>
              <a:rPr lang="ru-RU" sz="3200" b="1" dirty="0" err="1"/>
              <a:t>магазині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6 груш </a:t>
            </a:r>
            <a:r>
              <a:rPr lang="ru-RU" sz="3200" b="1" dirty="0"/>
              <a:t>і </a:t>
            </a:r>
            <a:r>
              <a:rPr lang="ru-RU" sz="3200" b="1" dirty="0">
                <a:solidFill>
                  <a:srgbClr val="FFFF00"/>
                </a:solidFill>
              </a:rPr>
              <a:t>3 </a:t>
            </a:r>
            <a:r>
              <a:rPr lang="ru-RU" sz="3200" b="1" dirty="0" err="1">
                <a:solidFill>
                  <a:srgbClr val="FFFF00"/>
                </a:solidFill>
              </a:rPr>
              <a:t>яблука</a:t>
            </a:r>
            <a:r>
              <a:rPr lang="ru-RU" sz="3200" b="1" dirty="0"/>
              <a:t>. Ці </a:t>
            </a:r>
            <a:r>
              <a:rPr lang="ru-RU" sz="3200" b="1" dirty="0" err="1"/>
              <a:t>фрукти</a:t>
            </a:r>
            <a:r>
              <a:rPr lang="ru-RU" sz="3200" b="1" dirty="0"/>
              <a:t> вона </a:t>
            </a:r>
            <a:r>
              <a:rPr lang="ru-RU" sz="3200" b="1" dirty="0" err="1">
                <a:solidFill>
                  <a:srgbClr val="FFFF00"/>
                </a:solidFill>
              </a:rPr>
              <a:t>порівну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поділила</a:t>
            </a:r>
            <a:r>
              <a:rPr lang="ru-RU" sz="3200" b="1" dirty="0">
                <a:solidFill>
                  <a:srgbClr val="FFFF00"/>
                </a:solidFill>
              </a:rPr>
              <a:t> між </a:t>
            </a:r>
            <a:r>
              <a:rPr lang="ru-RU" sz="3200" b="1" dirty="0" err="1">
                <a:solidFill>
                  <a:srgbClr val="FFFF00"/>
                </a:solidFill>
              </a:rPr>
              <a:t>трьома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/>
              <a:t>дітьми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фруктів</a:t>
            </a:r>
            <a:r>
              <a:rPr lang="ru-RU" sz="3200" b="1" dirty="0"/>
              <a:t> </a:t>
            </a:r>
            <a:r>
              <a:rPr lang="ru-RU" sz="3200" b="1" dirty="0" err="1"/>
              <a:t>отримала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кожна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дитина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91431" y="36344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6 + 3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50166" y="-73641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95620" y="-643860"/>
            <a:ext cx="420547" cy="5347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561147" y="3645818"/>
            <a:ext cx="440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(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купила мама.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763439" y="4367639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9 : 3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634331" y="4367638"/>
            <a:ext cx="197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5464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22806" y="-695929"/>
            <a:ext cx="454720" cy="56779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2934713" y="2205658"/>
            <a:ext cx="23229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6 гр. і 3 ябл.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3 д. по ? </a:t>
            </a:r>
            <a:r>
              <a:rPr lang="uk-UA" sz="3600" dirty="0" err="1" smtClean="0">
                <a:latin typeface="Monotype Corsiva" panose="03010101010201010101" pitchFamily="66" charset="0"/>
              </a:rPr>
              <a:t>фр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143372" y="1526919"/>
            <a:ext cx="420547" cy="534723"/>
          </a:xfrm>
          <a:prstGeom prst="rect">
            <a:avLst/>
          </a:prstGeom>
        </p:spPr>
      </p:pic>
      <p:pic>
        <p:nvPicPr>
          <p:cNvPr id="34" name="Picture 2" descr="C:\Users\user\Downloads\pngwing.com (57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94" y="3624043"/>
            <a:ext cx="2500866" cy="24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07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3" grpId="0"/>
      <p:bldP spid="50" grpId="0"/>
      <p:bldP spid="45" grpId="0"/>
      <p:bldP spid="54" grpId="0"/>
      <p:bldP spid="55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487" y="405458"/>
            <a:ext cx="10030646" cy="71634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Вибери </a:t>
            </a:r>
            <a:r>
              <a:rPr lang="ru-RU" sz="4000" b="1" dirty="0" err="1"/>
              <a:t>вираз</a:t>
            </a:r>
            <a:r>
              <a:rPr lang="ru-RU" sz="4000" b="1" dirty="0"/>
              <a:t> до </a:t>
            </a:r>
            <a:r>
              <a:rPr lang="ru-RU" sz="4000" b="1" dirty="0" err="1"/>
              <a:t>кожної</a:t>
            </a:r>
            <a:r>
              <a:rPr lang="ru-RU" sz="4000" b="1" dirty="0"/>
              <a:t> </a:t>
            </a:r>
            <a:r>
              <a:rPr lang="ru-RU" sz="4000" b="1" dirty="0" smtClean="0"/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076810" y="1299180"/>
            <a:ext cx="5252158" cy="27864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2) 18 кг винограду </a:t>
            </a:r>
            <a:r>
              <a:rPr lang="ru-RU" sz="3200" b="1" dirty="0" err="1"/>
              <a:t>розклали</a:t>
            </a:r>
            <a:r>
              <a:rPr lang="ru-RU" sz="3200" b="1" dirty="0"/>
              <a:t> </a:t>
            </a:r>
            <a:r>
              <a:rPr lang="ru-RU" sz="3200" b="1" dirty="0" err="1"/>
              <a:t>порівну</a:t>
            </a:r>
            <a:r>
              <a:rPr lang="ru-RU" sz="3200" b="1" dirty="0"/>
              <a:t> у 2 ящики.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кілограмів</a:t>
            </a:r>
            <a:r>
              <a:rPr lang="ru-RU" sz="3200" b="1" dirty="0"/>
              <a:t> винограду </a:t>
            </a:r>
            <a:r>
              <a:rPr lang="ru-RU" sz="3200" b="1" dirty="0" err="1"/>
              <a:t>поклали</a:t>
            </a:r>
            <a:r>
              <a:rPr lang="ru-RU" sz="3200" b="1" dirty="0"/>
              <a:t> в </a:t>
            </a:r>
            <a:r>
              <a:rPr lang="ru-RU" sz="3200" b="1" dirty="0" err="1"/>
              <a:t>кожний</a:t>
            </a:r>
            <a:r>
              <a:rPr lang="ru-RU" sz="3200" b="1" dirty="0"/>
              <a:t> ящик?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004690" y="1265498"/>
            <a:ext cx="4962732" cy="28201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1) 18 кг винограду </a:t>
            </a:r>
            <a:r>
              <a:rPr lang="ru-RU" sz="3200" b="1" dirty="0" err="1"/>
              <a:t>розклали</a:t>
            </a:r>
            <a:r>
              <a:rPr lang="ru-RU" sz="3200" b="1" dirty="0"/>
              <a:t> в лотки, по 2 кг в </a:t>
            </a:r>
            <a:r>
              <a:rPr lang="ru-RU" sz="3200" b="1" dirty="0" err="1"/>
              <a:t>кожний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таких </a:t>
            </a:r>
            <a:r>
              <a:rPr lang="ru-RU" sz="3200" b="1" dirty="0" err="1"/>
              <a:t>лотків</a:t>
            </a:r>
            <a:r>
              <a:rPr lang="ru-RU" sz="3200" b="1" dirty="0"/>
              <a:t> </a:t>
            </a:r>
            <a:r>
              <a:rPr lang="ru-RU" sz="3200" b="1" dirty="0" err="1"/>
              <a:t>знадобилося</a:t>
            </a:r>
            <a:r>
              <a:rPr lang="ru-RU" sz="3200" b="1" dirty="0"/>
              <a:t>?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9583" y="4869954"/>
            <a:ext cx="227017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кг :</a:t>
            </a:r>
            <a:r>
              <a:rPr lang="ru-RU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2=</a:t>
            </a:r>
            <a:endParaRPr lang="ru-RU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67067" y="4874093"/>
            <a:ext cx="276229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кг :</a:t>
            </a:r>
            <a:r>
              <a:rPr lang="ru-RU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2кг=</a:t>
            </a:r>
            <a:endParaRPr lang="ru-RU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16723" y="4115753"/>
            <a:ext cx="3475508" cy="68494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147815" y="4085640"/>
            <a:ext cx="3600400" cy="715054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№88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57751" y="4869953"/>
            <a:ext cx="143661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(л.)</a:t>
            </a:r>
            <a:endParaRPr lang="ru-RU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15840" y="4869954"/>
            <a:ext cx="146867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(кг)</a:t>
            </a:r>
            <a:endParaRPr lang="ru-RU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5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823" r="55501" b="57838"/>
          <a:stretch/>
        </p:blipFill>
        <p:spPr>
          <a:xfrm>
            <a:off x="1101226" y="1569725"/>
            <a:ext cx="10272620" cy="2645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39502" y="494645"/>
            <a:ext cx="9816501" cy="7749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</a:t>
            </a:r>
            <a:r>
              <a:rPr lang="ru-RU" sz="4000" b="1" dirty="0" err="1"/>
              <a:t>ділення</a:t>
            </a:r>
            <a:r>
              <a:rPr lang="ru-RU" sz="4000" b="1" dirty="0"/>
              <a:t> </a:t>
            </a:r>
            <a:r>
              <a:rPr lang="ru-RU" sz="4000" b="1" dirty="0" err="1"/>
              <a:t>іменованих</a:t>
            </a:r>
            <a:r>
              <a:rPr lang="ru-RU" sz="4000" b="1" dirty="0"/>
              <a:t> </a:t>
            </a:r>
            <a:r>
              <a:rPr lang="ru-RU" sz="4000" b="1" dirty="0" smtClean="0"/>
              <a:t>чисел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351826" y="1939023"/>
            <a:ext cx="454720" cy="5677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791726" y="2092724"/>
            <a:ext cx="439856" cy="288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7681" y="1921905"/>
            <a:ext cx="57862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</a:p>
        </p:txBody>
      </p:sp>
      <p:pic>
        <p:nvPicPr>
          <p:cNvPr id="4099" name="Picture 3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9" y="4624296"/>
            <a:ext cx="7382167" cy="22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576993" y="-69404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880787" y="-804486"/>
            <a:ext cx="38959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libri"/>
                <a:sym typeface="Symbol"/>
              </a:rPr>
              <a:t>˃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18856" y="-782088"/>
            <a:ext cx="38959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libri"/>
                <a:sym typeface="Symbol"/>
              </a:rPr>
              <a:t>&lt;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622273" y="1943882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896722" y="1928735"/>
            <a:ext cx="454720" cy="56779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000058" y="194047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729294" y="-541612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379067" y="2671322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408241" y="2810719"/>
            <a:ext cx="439856" cy="28899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2298820" y="2627826"/>
            <a:ext cx="57862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607211" y="2673900"/>
            <a:ext cx="454720" cy="5677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888054" y="2644943"/>
            <a:ext cx="454720" cy="56779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011196" y="264639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723896" y="2673900"/>
            <a:ext cx="57862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1484976" y="3376073"/>
            <a:ext cx="890801" cy="572155"/>
            <a:chOff x="7635646" y="3834312"/>
            <a:chExt cx="891381" cy="57202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sp>
        <p:nvSpPr>
          <p:cNvPr id="56" name="Прямоугольник 55"/>
          <p:cNvSpPr/>
          <p:nvPr/>
        </p:nvSpPr>
        <p:spPr>
          <a:xfrm>
            <a:off x="2250815" y="3361063"/>
            <a:ext cx="6939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011196" y="339461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422358" y="3386696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757777" y="3563469"/>
            <a:ext cx="439856" cy="2889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122063" y="1957595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04142" y="2667550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100788" y="3390579"/>
            <a:ext cx="454720" cy="56779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4471335" y="3440608"/>
            <a:ext cx="6939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506031" y="1957595"/>
            <a:ext cx="57862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02888" y="2847170"/>
            <a:ext cx="433364" cy="284733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6625883" y="2667550"/>
            <a:ext cx="60265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>
                <a:latin typeface="Monotype Corsiva" panose="03010101010201010101" pitchFamily="66" charset="0"/>
              </a:rPr>
              <a:t>дм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336088" y="262782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85482" y="2659986"/>
            <a:ext cx="454720" cy="567792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6207396" y="1945707"/>
            <a:ext cx="890801" cy="572155"/>
            <a:chOff x="7635646" y="3834312"/>
            <a:chExt cx="891381" cy="572023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sp>
        <p:nvSpPr>
          <p:cNvPr id="93" name="Прямоугольник 92"/>
          <p:cNvSpPr/>
          <p:nvPr/>
        </p:nvSpPr>
        <p:spPr>
          <a:xfrm>
            <a:off x="6927216" y="2001020"/>
            <a:ext cx="6939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670264" y="1946852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16387" y="1955412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210737" y="2115706"/>
            <a:ext cx="439856" cy="28899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557581" y="1945707"/>
            <a:ext cx="454720" cy="567792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8339302" y="1981262"/>
            <a:ext cx="78367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 мм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89746" y="2671321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478225" y="2644942"/>
            <a:ext cx="454720" cy="567792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8855855" y="2668706"/>
            <a:ext cx="60265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>
                <a:latin typeface="Monotype Corsiva" panose="03010101010201010101" pitchFamily="66" charset="0"/>
              </a:rPr>
              <a:t>дм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15207" y="3537647"/>
            <a:ext cx="439856" cy="288999"/>
          </a:xfrm>
          <a:prstGeom prst="rect">
            <a:avLst/>
          </a:prstGeom>
        </p:spPr>
      </p:pic>
      <p:sp>
        <p:nvSpPr>
          <p:cNvPr id="104" name="Прямоугольник 103"/>
          <p:cNvSpPr/>
          <p:nvPr/>
        </p:nvSpPr>
        <p:spPr>
          <a:xfrm>
            <a:off x="6647223" y="3369697"/>
            <a:ext cx="60265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>
                <a:latin typeface="Monotype Corsiva" panose="03010101010201010101" pitchFamily="66" charset="0"/>
              </a:rPr>
              <a:t>дм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357428" y="3329972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85482" y="3399106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93143" y="3386695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232849" y="3390533"/>
            <a:ext cx="454720" cy="567792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8149279" y="3398485"/>
            <a:ext cx="60265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>
                <a:latin typeface="Monotype Corsiva" panose="03010101010201010101" pitchFamily="66" charset="0"/>
              </a:rPr>
              <a:t>дм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sp>
        <p:nvSpPr>
          <p:cNvPr id="7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№89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352890" y="1252140"/>
            <a:ext cx="8726381" cy="6351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Поясни</a:t>
            </a:r>
            <a:r>
              <a:rPr lang="ru-RU" sz="2800" b="1" dirty="0">
                <a:solidFill>
                  <a:srgbClr val="7030A0"/>
                </a:solidFill>
              </a:rPr>
              <a:t>, яка </a:t>
            </a:r>
            <a:r>
              <a:rPr lang="ru-RU" sz="2800" b="1" dirty="0" err="1">
                <a:solidFill>
                  <a:srgbClr val="7030A0"/>
                </a:solidFill>
              </a:rPr>
              <a:t>відмінність</a:t>
            </a:r>
            <a:r>
              <a:rPr lang="ru-RU" sz="2800" b="1" dirty="0">
                <a:solidFill>
                  <a:srgbClr val="7030A0"/>
                </a:solidFill>
              </a:rPr>
              <a:t> між </a:t>
            </a:r>
            <a:r>
              <a:rPr lang="ru-RU" sz="2800" b="1" dirty="0" err="1">
                <a:solidFill>
                  <a:srgbClr val="7030A0"/>
                </a:solidFill>
              </a:rPr>
              <a:t>виразами</a:t>
            </a:r>
            <a:r>
              <a:rPr lang="ru-RU" sz="2800" b="1" dirty="0">
                <a:solidFill>
                  <a:srgbClr val="7030A0"/>
                </a:solidFill>
              </a:rPr>
              <a:t> і їх </a:t>
            </a:r>
            <a:r>
              <a:rPr lang="ru-RU" sz="2800" b="1" dirty="0" err="1">
                <a:solidFill>
                  <a:srgbClr val="7030A0"/>
                </a:solidFill>
              </a:rPr>
              <a:t>значеннями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15 </a:t>
            </a:r>
            <a:r>
              <a:rPr lang="uk-UA" sz="3200" b="1" dirty="0">
                <a:solidFill>
                  <a:schemeClr val="bg1"/>
                </a:solidFill>
              </a:rPr>
              <a:t>розв’язати </a:t>
            </a:r>
            <a:r>
              <a:rPr lang="uk-UA" sz="3200" b="1" dirty="0" smtClean="0">
                <a:solidFill>
                  <a:schemeClr val="bg1"/>
                </a:solidFill>
              </a:rPr>
              <a:t>вирази № 91 </a:t>
            </a:r>
            <a:r>
              <a:rPr lang="uk-UA" sz="3200" b="1" dirty="0">
                <a:solidFill>
                  <a:schemeClr val="bg1"/>
                </a:solidFill>
              </a:rPr>
              <a:t>та задачу № </a:t>
            </a:r>
            <a:r>
              <a:rPr lang="uk-UA" sz="3200" b="1" dirty="0" smtClean="0">
                <a:solidFill>
                  <a:schemeClr val="bg1"/>
                </a:solidFill>
              </a:rPr>
              <a:t>90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1 Повторення вивченого в 2 кл\№011 -Знаходження невідомого множника, діленого, дільника. Перевірка ділення за допомогою дії множення\2025-09-11_102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58" y="3401872"/>
            <a:ext cx="78200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66" y="283305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55363" y="2717251"/>
            <a:ext cx="6264696" cy="1186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Як називаються числа при діленні</a:t>
            </a:r>
            <a:r>
              <a:rPr lang="uk-UA" sz="2800" b="1" dirty="0" smtClean="0"/>
              <a:t>? </a:t>
            </a:r>
            <a:r>
              <a:rPr lang="uk-UA" sz="2800" b="1" dirty="0"/>
              <a:t>Якою дією перевіряємо дію ділення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5" y="4293890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086156" y="4149874"/>
            <a:ext cx="7920880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- Що одержимо, якщо поділимо іменоване число на абстрактне?</a:t>
            </a:r>
            <a:endParaRPr lang="ru-RU" sz="2800" b="1" dirty="0"/>
          </a:p>
          <a:p>
            <a:r>
              <a:rPr lang="uk-UA" sz="2800" b="1" dirty="0"/>
              <a:t>- Що одержимо, якщо поділимо іменоване число на іменоване?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0271" y="508798"/>
            <a:ext cx="10053293" cy="78233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2857" y="1421793"/>
            <a:ext cx="8933262" cy="5108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що </a:t>
            </a:r>
            <a:r>
              <a:rPr lang="ru-RU" sz="2400" b="1" dirty="0" smtClean="0">
                <a:solidFill>
                  <a:srgbClr val="7030A0"/>
                </a:solidFill>
              </a:rPr>
              <a:t>відображає твою роботу на </a:t>
            </a:r>
            <a:r>
              <a:rPr lang="ru-RU" sz="2400" b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1921" y="4157353"/>
            <a:ext cx="2992337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7931" y="4157351"/>
            <a:ext cx="3065895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63550" y="4361710"/>
            <a:ext cx="2706291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73" y="2176500"/>
            <a:ext cx="2268705" cy="17958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7" y="2090979"/>
            <a:ext cx="2826577" cy="189411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8" y="2200766"/>
            <a:ext cx="2171069" cy="17843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82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E1540C5-607A-412F-AE67-D36B7933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t="24033" r="11447" b="13168"/>
          <a:stretch/>
        </p:blipFill>
        <p:spPr>
          <a:xfrm>
            <a:off x="7863155" y="2041207"/>
            <a:ext cx="2808500" cy="219989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04280" y="2033047"/>
            <a:ext cx="5505892" cy="228200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54" y="4283400"/>
            <a:ext cx="2152452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9954" y="513960"/>
            <a:ext cx="9858338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95391" y="1274799"/>
            <a:ext cx="7223408" cy="6570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смайл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7030A0"/>
                </a:solidFill>
              </a:rPr>
              <a:t> твоєму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очікуванню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39955" y="508363"/>
            <a:ext cx="9869216" cy="79227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4185" y="3730210"/>
            <a:ext cx="2387965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Усе буде добре!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8" y="2046354"/>
            <a:ext cx="2818750" cy="173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15" y="1999050"/>
            <a:ext cx="2380289" cy="173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50004" y="3868202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зможу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7154" y="3730209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впораюсь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9" y="2046355"/>
            <a:ext cx="2676820" cy="182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251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вивчу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4" y="4342598"/>
            <a:ext cx="2389986" cy="1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1243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4" y="4488981"/>
            <a:ext cx="2674546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696316" y="6009600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зрозумію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751" y="3299496"/>
            <a:ext cx="76175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82. </a:t>
            </a:r>
            <a:r>
              <a:rPr lang="uk-UA" sz="2800" b="1" dirty="0"/>
              <a:t>Прочитайте </a:t>
            </a:r>
            <a:r>
              <a:rPr lang="uk-UA" sz="2800" b="1" dirty="0" smtClean="0"/>
              <a:t>вирази </a:t>
            </a:r>
            <a:r>
              <a:rPr lang="uk-UA" sz="2800" b="1" dirty="0"/>
              <a:t>і їх значення</a:t>
            </a:r>
            <a:r>
              <a:rPr lang="uk-UA" sz="2800" b="1" dirty="0" smtClean="0"/>
              <a:t>. </a:t>
            </a:r>
            <a:r>
              <a:rPr lang="uk-UA" sz="2800" b="1" dirty="0" err="1" smtClean="0"/>
              <a:t>Ст</a:t>
            </a:r>
            <a:r>
              <a:rPr lang="uk-UA" sz="2800" b="1" dirty="0" smtClean="0"/>
              <a:t> 15</a:t>
            </a:r>
          </a:p>
          <a:p>
            <a:r>
              <a:rPr lang="uk-UA" sz="2800" b="1" dirty="0" smtClean="0"/>
              <a:t>№ 83.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</a:t>
            </a:r>
            <a:r>
              <a:rPr lang="uk-UA" sz="2800" b="1" dirty="0" smtClean="0"/>
              <a:t>відповідь</a:t>
            </a: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3 клас\03 МАТЕМ\1 Листопад\1 Повторення вивченого в 2 кл\№010 - Збільшення і зменшення числа в кілька разів\2025-09-11_102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01" y="1269554"/>
            <a:ext cx="79629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число і вираз   &gt; &lt;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1713" y="1483614"/>
            <a:ext cx="1004496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/>
              <a:t>45    3 х 4          </a:t>
            </a:r>
            <a:r>
              <a:rPr lang="uk-UA" sz="4000" b="1" dirty="0" smtClean="0"/>
              <a:t>  38 </a:t>
            </a:r>
            <a:r>
              <a:rPr lang="uk-UA" sz="4000" b="1" dirty="0"/>
              <a:t>– 23    </a:t>
            </a:r>
            <a:r>
              <a:rPr lang="uk-UA" sz="4000" b="1" dirty="0" smtClean="0"/>
              <a:t>18           </a:t>
            </a:r>
            <a:r>
              <a:rPr lang="uk-UA" sz="4000" b="1" dirty="0"/>
              <a:t>2 х 3      </a:t>
            </a:r>
            <a:r>
              <a:rPr lang="uk-UA" sz="4000" b="1" dirty="0" smtClean="0"/>
              <a:t>3 </a:t>
            </a:r>
            <a:r>
              <a:rPr lang="uk-UA" sz="4000" b="1" dirty="0"/>
              <a:t>х 3</a:t>
            </a:r>
            <a:endParaRPr lang="ru-RU" sz="4000" b="1" dirty="0"/>
          </a:p>
          <a:p>
            <a:r>
              <a:rPr lang="uk-UA" sz="4000" b="1" dirty="0"/>
              <a:t>23    76 – 53     </a:t>
            </a:r>
            <a:r>
              <a:rPr lang="uk-UA" sz="4000" b="1" dirty="0" smtClean="0"/>
              <a:t>  34 </a:t>
            </a:r>
            <a:r>
              <a:rPr lang="uk-UA" sz="4000" b="1" dirty="0"/>
              <a:t>+ 12     </a:t>
            </a:r>
            <a:r>
              <a:rPr lang="uk-UA" sz="4000" b="1" dirty="0" smtClean="0"/>
              <a:t>64          </a:t>
            </a:r>
            <a:r>
              <a:rPr lang="uk-UA" sz="4000" b="1" dirty="0"/>
              <a:t>12 – 6   </a:t>
            </a:r>
            <a:r>
              <a:rPr lang="uk-UA" sz="4000" b="1" dirty="0" smtClean="0"/>
              <a:t> </a:t>
            </a:r>
            <a:r>
              <a:rPr lang="uk-UA" sz="4000" b="1" dirty="0"/>
              <a:t>3 х 5</a:t>
            </a:r>
            <a:endParaRPr lang="ru-RU" sz="4000" b="1" dirty="0"/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69732" y="153844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&gt;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3778" y="208262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5330" y="153710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&lt;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1374" y="2145333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&lt;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0383" y="143629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&lt;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2391" y="2150147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&lt;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86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03320195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92570" y="2637706"/>
            <a:ext cx="714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12  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69037" y="2637702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12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802013" y="2637701"/>
            <a:ext cx="7366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ru-RU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952888" y="2655890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ru-RU" sz="32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№81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143372" y="2661047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181414" y="2634646"/>
            <a:ext cx="629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312157" y="2634645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548415" y="2632379"/>
            <a:ext cx="683730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36</a:t>
            </a:r>
            <a:endParaRPr lang="ru-RU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426347" y="2632380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28</a:t>
            </a:r>
            <a:endParaRPr lang="ru-RU" sz="3200" b="1" dirty="0"/>
          </a:p>
        </p:txBody>
      </p:sp>
      <p:sp>
        <p:nvSpPr>
          <p:cNvPr id="38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F957D36F-D415-457D-BA88-85289BF422E5}"/>
              </a:ext>
            </a:extLst>
          </p:cNvPr>
          <p:cNvSpPr/>
          <p:nvPr/>
        </p:nvSpPr>
        <p:spPr>
          <a:xfrm>
            <a:off x="7230308" y="3550720"/>
            <a:ext cx="4566225" cy="132620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7030A0"/>
                </a:solidFill>
              </a:rPr>
              <a:t>Запишіть </a:t>
            </a:r>
            <a:r>
              <a:rPr lang="uk-UA" sz="2800" b="1" dirty="0" smtClean="0">
                <a:solidFill>
                  <a:srgbClr val="7030A0"/>
                </a:solidFill>
              </a:rPr>
              <a:t>добуток чисел:  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6 і 2,   3 і 4,  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2 і 9</a:t>
            </a:r>
            <a:r>
              <a:rPr lang="uk-UA" sz="2800" b="1" dirty="0" smtClean="0">
                <a:solidFill>
                  <a:srgbClr val="7030A0"/>
                </a:solidFill>
              </a:rPr>
              <a:t>,  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3 і 6,   </a:t>
            </a:r>
            <a:r>
              <a:rPr lang="uk-UA" sz="2800" b="1" dirty="0" smtClean="0">
                <a:solidFill>
                  <a:srgbClr val="C00000"/>
                </a:solidFill>
              </a:rPr>
              <a:t>2 і 8,   </a:t>
            </a:r>
            <a:r>
              <a:rPr lang="uk-UA" sz="2800" b="1" dirty="0" smtClean="0">
                <a:solidFill>
                  <a:srgbClr val="C00000"/>
                </a:solidFill>
              </a:rPr>
              <a:t>4 і 4</a:t>
            </a:r>
            <a:r>
              <a:rPr lang="uk-UA" sz="2800" b="1" dirty="0" smtClean="0">
                <a:solidFill>
                  <a:srgbClr val="7030A0"/>
                </a:solidFill>
              </a:rPr>
              <a:t>,   </a:t>
            </a:r>
            <a:r>
              <a:rPr lang="uk-UA" sz="2800" b="1" dirty="0" smtClean="0">
                <a:solidFill>
                  <a:srgbClr val="002060"/>
                </a:solidFill>
              </a:rPr>
              <a:t>3 і </a:t>
            </a:r>
            <a:r>
              <a:rPr lang="uk-UA" sz="2800" b="1" dirty="0" smtClean="0">
                <a:solidFill>
                  <a:srgbClr val="002060"/>
                </a:solidFill>
              </a:rPr>
              <a:t>9,   4 </a:t>
            </a:r>
            <a:r>
              <a:rPr lang="uk-UA" sz="2800" b="1" dirty="0" smtClean="0">
                <a:solidFill>
                  <a:srgbClr val="002060"/>
                </a:solidFill>
              </a:rPr>
              <a:t>і 7, </a:t>
            </a:r>
            <a:r>
              <a:rPr lang="uk-UA" sz="2800" b="1" dirty="0" smtClean="0">
                <a:solidFill>
                  <a:srgbClr val="00B0F0"/>
                </a:solidFill>
              </a:rPr>
              <a:t>4 </a:t>
            </a:r>
            <a:r>
              <a:rPr lang="uk-UA" sz="2800" b="1" dirty="0" smtClean="0">
                <a:solidFill>
                  <a:srgbClr val="00B0F0"/>
                </a:solidFill>
              </a:rPr>
              <a:t>і 9</a:t>
            </a:r>
          </a:p>
        </p:txBody>
      </p:sp>
      <p:sp>
        <p:nvSpPr>
          <p:cNvPr id="31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F957D36F-D415-457D-BA88-85289BF422E5}"/>
              </a:ext>
            </a:extLst>
          </p:cNvPr>
          <p:cNvSpPr/>
          <p:nvPr/>
        </p:nvSpPr>
        <p:spPr>
          <a:xfrm>
            <a:off x="7020035" y="5013970"/>
            <a:ext cx="4839325" cy="7146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rgbClr val="7030A0"/>
                </a:solidFill>
              </a:rPr>
              <a:t>З кожного добутку </a:t>
            </a:r>
            <a:r>
              <a:rPr lang="uk-UA" sz="2400" b="1" dirty="0" smtClean="0">
                <a:solidFill>
                  <a:srgbClr val="7030A0"/>
                </a:solidFill>
              </a:rPr>
              <a:t>складіть частки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3612" y="3527207"/>
            <a:ext cx="178874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2 </a:t>
            </a:r>
            <a:r>
              <a:rPr lang="uk-UA" sz="2800" b="1" dirty="0" smtClean="0"/>
              <a:t>· 7 = 14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09768" y="3510022"/>
            <a:ext cx="178874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4 · 6 = 24</a:t>
            </a:r>
            <a:endParaRPr lang="ru-RU" sz="28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7370" y="4202827"/>
            <a:ext cx="178874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14 : 2 = 7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01128" y="4878447"/>
            <a:ext cx="178874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14 : 7 = 2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09768" y="4213822"/>
            <a:ext cx="178874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24 : 4 = 6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913526" y="4889442"/>
            <a:ext cx="178874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24 : 6 = 4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9118" y="5497821"/>
            <a:ext cx="59000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7030A0"/>
                </a:solidFill>
              </a:rPr>
              <a:t>Як по різному можна прочитати ці частки?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25" grpId="0" animBg="1"/>
      <p:bldP spid="26" grpId="0" animBg="1"/>
      <p:bldP spid="27" grpId="0" animBg="1"/>
      <p:bldP spid="33" grpId="0" animBg="1"/>
      <p:bldP spid="35" grpId="0" animBg="1"/>
      <p:bldP spid="31" grpId="0" animBg="1"/>
      <p:bldP spid="2" grpId="0" animBg="1"/>
      <p:bldP spid="32" grpId="0" animBg="1"/>
      <p:bldP spid="34" grpId="0" animBg="1"/>
      <p:bldP spid="42" grpId="0" animBg="1"/>
      <p:bldP spid="43" grpId="0" animBg="1"/>
      <p:bldP spid="4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66866" y="511414"/>
            <a:ext cx="9689137" cy="7027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 </a:t>
            </a:r>
            <a:r>
              <a:rPr lang="uk-UA" sz="4000" b="1" dirty="0" smtClean="0">
                <a:solidFill>
                  <a:schemeClr val="bg1"/>
                </a:solidFill>
              </a:rPr>
              <a:t>частки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04000" y="257297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52805" y="4034844"/>
            <a:ext cx="328478" cy="215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23534" y="234080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26470" y="3248082"/>
            <a:ext cx="328478" cy="215820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04789" y="3077007"/>
            <a:ext cx="454720" cy="567792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54948" y="3085650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479915" y="374238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76241" y="4727029"/>
            <a:ext cx="328478" cy="215820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84526" y="4567243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66599" y="2318309"/>
            <a:ext cx="454720" cy="567792"/>
          </a:xfrm>
          <a:prstGeom prst="rect">
            <a:avLst/>
          </a:prstGeom>
        </p:spPr>
      </p:pic>
      <p:grpSp>
        <p:nvGrpSpPr>
          <p:cNvPr id="152" name="Группа 151"/>
          <p:cNvGrpSpPr/>
          <p:nvPr/>
        </p:nvGrpSpPr>
        <p:grpSpPr>
          <a:xfrm>
            <a:off x="1766088" y="2293383"/>
            <a:ext cx="755827" cy="609039"/>
            <a:chOff x="2813119" y="3805726"/>
            <a:chExt cx="756319" cy="608898"/>
          </a:xfrm>
        </p:grpSpPr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13119" y="3846963"/>
              <a:ext cx="455016" cy="567661"/>
            </a:xfrm>
            <a:prstGeom prst="rect">
              <a:avLst/>
            </a:prstGeom>
          </p:spPr>
        </p:pic>
      </p:grpSp>
      <p:pic>
        <p:nvPicPr>
          <p:cNvPr id="249" name="Рисунок 24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23575" y="2337286"/>
            <a:ext cx="454720" cy="567792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930650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134113" y="305009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31940" y="3092522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3633" y="3831798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8662" y="3823041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18661" y="3830816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587041" y="3085649"/>
            <a:ext cx="454720" cy="567792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2414818" y="446261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7826" y="4561345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30382" y="4551043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59792" y="4561491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50969" y="-503476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48188" y="-524494"/>
            <a:ext cx="454720" cy="56779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23464" y="-482684"/>
            <a:ext cx="454720" cy="567792"/>
          </a:xfrm>
          <a:prstGeom prst="rect">
            <a:avLst/>
          </a:prstGeom>
        </p:spPr>
      </p:pic>
      <p:pic>
        <p:nvPicPr>
          <p:cNvPr id="2050" name="Picture 2" descr="C:\Users\user\Downloads\hotpng.com (5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9" t="949" r="15082" b="2189"/>
          <a:stretch/>
        </p:blipFill>
        <p:spPr bwMode="auto">
          <a:xfrm>
            <a:off x="9628439" y="2120248"/>
            <a:ext cx="1870336" cy="269949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37976" y="2326693"/>
            <a:ext cx="454720" cy="56779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33565" y="2321091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215518" y="2537276"/>
            <a:ext cx="328478" cy="21582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6643554" y="2302789"/>
            <a:ext cx="754119" cy="600596"/>
            <a:chOff x="2814828" y="3805726"/>
            <a:chExt cx="754610" cy="600457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14828" y="3838522"/>
              <a:ext cx="455016" cy="567661"/>
            </a:xfrm>
            <a:prstGeom prst="rect">
              <a:avLst/>
            </a:prstGeom>
          </p:spPr>
        </p:pic>
      </p:grpSp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246478" y="3276992"/>
            <a:ext cx="328478" cy="215820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70744" y="3082827"/>
            <a:ext cx="454720" cy="567792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11011" y="3092522"/>
            <a:ext cx="454720" cy="567792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31970" y="3831798"/>
            <a:ext cx="454720" cy="567792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17033" y="3810937"/>
            <a:ext cx="454720" cy="567792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56025" y="3826150"/>
            <a:ext cx="454720" cy="567792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267472" y="4020340"/>
            <a:ext cx="328478" cy="215820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37173" y="3823040"/>
            <a:ext cx="454720" cy="567792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13266" y="3823040"/>
            <a:ext cx="454720" cy="567792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37842" y="4576757"/>
            <a:ext cx="454720" cy="567792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21239" y="4576758"/>
            <a:ext cx="454720" cy="567792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297405" y="4752744"/>
            <a:ext cx="328478" cy="215820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36141" y="4561491"/>
            <a:ext cx="454720" cy="567792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02948" y="4555148"/>
            <a:ext cx="454720" cy="567792"/>
          </a:xfrm>
          <a:prstGeom prst="rect">
            <a:avLst/>
          </a:prstGeom>
        </p:spPr>
      </p:pic>
      <p:sp>
        <p:nvSpPr>
          <p:cNvPr id="195" name="Прямоугольник 194"/>
          <p:cNvSpPr/>
          <p:nvPr/>
        </p:nvSpPr>
        <p:spPr>
          <a:xfrm>
            <a:off x="5448949" y="233463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5510160" y="306018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5491700" y="378451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5511071" y="452004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sp>
        <p:nvSpPr>
          <p:cNvPr id="7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№84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266866" y="1341562"/>
            <a:ext cx="8726381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Перевір </a:t>
            </a:r>
            <a:r>
              <a:rPr lang="uk-UA" sz="2800" b="1" dirty="0">
                <a:solidFill>
                  <a:srgbClr val="7030A0"/>
                </a:solidFill>
              </a:rPr>
              <a:t>ділення за допомогою дії множення.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620305" y="5155405"/>
            <a:ext cx="49159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називаються числа при </a:t>
            </a:r>
            <a:r>
              <a:rPr lang="uk-UA" sz="2400" b="1" dirty="0" smtClean="0">
                <a:solidFill>
                  <a:srgbClr val="7030A0"/>
                </a:solidFill>
              </a:rPr>
              <a:t>діленні?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63502" y="5167476"/>
            <a:ext cx="362101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7030A0"/>
                </a:solidFill>
              </a:rPr>
              <a:t>Ділене : дільник = частка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482308" y="5705650"/>
            <a:ext cx="534401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7030A0"/>
                </a:solidFill>
              </a:rPr>
              <a:t>З </a:t>
            </a:r>
            <a:r>
              <a:rPr lang="uk-UA" sz="2400" b="1" dirty="0">
                <a:solidFill>
                  <a:srgbClr val="7030A0"/>
                </a:solidFill>
              </a:rPr>
              <a:t>якою дією пов’язана дія ділення?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91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59526" y="494642"/>
            <a:ext cx="10016405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04000" y="257297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90785" y="4050932"/>
            <a:ext cx="328478" cy="215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23534" y="234080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54948" y="3248082"/>
            <a:ext cx="328478" cy="215820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04449" y="3094341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5855308" y="308120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117895" y="375847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14221" y="4743117"/>
            <a:ext cx="328478" cy="215820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5305" y="4567131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9011" y="2335193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78676" y="3830815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16397" y="4558929"/>
            <a:ext cx="454720" cy="567792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62794" y="2342420"/>
            <a:ext cx="454720" cy="567792"/>
          </a:xfrm>
          <a:prstGeom prst="rect">
            <a:avLst/>
          </a:prstGeom>
        </p:spPr>
      </p:pic>
      <p:pic>
        <p:nvPicPr>
          <p:cNvPr id="239" name="Рисунок 23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46137" y="2523465"/>
            <a:ext cx="328478" cy="215820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930650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202882" y="382225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812773" y="228051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493791" y="3079921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78060" y="3819896"/>
            <a:ext cx="454720" cy="56779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150056" y="2337942"/>
            <a:ext cx="827381" cy="568808"/>
            <a:chOff x="8953082" y="3360277"/>
            <a:chExt cx="827920" cy="568676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8953082" y="3361292"/>
              <a:ext cx="455016" cy="567661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325986" y="3360277"/>
              <a:ext cx="455016" cy="567661"/>
            </a:xfrm>
            <a:prstGeom prst="rect">
              <a:avLst/>
            </a:prstGeom>
          </p:spPr>
        </p:pic>
      </p:grpSp>
      <p:sp>
        <p:nvSpPr>
          <p:cNvPr id="100" name="Прямоугольник 99"/>
          <p:cNvSpPr/>
          <p:nvPr/>
        </p:nvSpPr>
        <p:spPr>
          <a:xfrm>
            <a:off x="2150503" y="453303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grpSp>
        <p:nvGrpSpPr>
          <p:cNvPr id="116" name="Группа 115"/>
          <p:cNvGrpSpPr/>
          <p:nvPr/>
        </p:nvGrpSpPr>
        <p:grpSpPr>
          <a:xfrm>
            <a:off x="1707923" y="2305588"/>
            <a:ext cx="852436" cy="624619"/>
            <a:chOff x="579875" y="3837257"/>
            <a:chExt cx="852991" cy="624474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sp>
        <p:nvSpPr>
          <p:cNvPr id="135" name="Прямоугольник 134"/>
          <p:cNvSpPr/>
          <p:nvPr/>
        </p:nvSpPr>
        <p:spPr>
          <a:xfrm>
            <a:off x="6996163" y="4530733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034360" y="4006801"/>
            <a:ext cx="328478" cy="215820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14415" y="3264465"/>
            <a:ext cx="328478" cy="215820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31855" y="3816596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48188" y="-524494"/>
            <a:ext cx="454720" cy="56779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70307" y="2333239"/>
            <a:ext cx="454720" cy="567792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1731940" y="3053962"/>
            <a:ext cx="852436" cy="624619"/>
            <a:chOff x="579875" y="3837257"/>
            <a:chExt cx="852991" cy="624474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09658" y="4554082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14044" y="3819896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37716" y="2486519"/>
            <a:ext cx="439856" cy="288999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7015735" y="2324592"/>
            <a:ext cx="837148" cy="575179"/>
            <a:chOff x="8943309" y="3352892"/>
            <a:chExt cx="837693" cy="575046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8943309" y="3352892"/>
              <a:ext cx="455016" cy="567661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325986" y="3360277"/>
              <a:ext cx="455016" cy="56766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8087580" y="2325175"/>
            <a:ext cx="869244" cy="567792"/>
            <a:chOff x="7657217" y="3844956"/>
            <a:chExt cx="869810" cy="567661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57217" y="3844956"/>
              <a:ext cx="455016" cy="567661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5119583" y="3049408"/>
            <a:ext cx="794448" cy="618147"/>
            <a:chOff x="711296" y="3051093"/>
            <a:chExt cx="794966" cy="618004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11296" y="3051093"/>
              <a:ext cx="488918" cy="609956"/>
            </a:xfrm>
            <a:prstGeom prst="rect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1017344" y="3059141"/>
              <a:ext cx="488918" cy="609956"/>
            </a:xfrm>
            <a:prstGeom prst="rect">
              <a:avLst/>
            </a:prstGeom>
          </p:spPr>
        </p:pic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32749" y="3070562"/>
            <a:ext cx="454720" cy="56779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8764" y="3072094"/>
            <a:ext cx="454720" cy="56779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63113" y="3178422"/>
            <a:ext cx="393805" cy="35513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108304" y="-359595"/>
            <a:ext cx="439856" cy="288999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43843" y="3991942"/>
            <a:ext cx="439856" cy="288999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91235" y="3831998"/>
            <a:ext cx="454720" cy="56779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602657" y="3805126"/>
            <a:ext cx="454720" cy="567792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6625726" y="4538443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)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5133009" y="454174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(</a:t>
            </a:r>
          </a:p>
        </p:txBody>
      </p: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88616" y="4561542"/>
            <a:ext cx="454720" cy="56779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73588" y="4735210"/>
            <a:ext cx="439856" cy="288999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55940" y="4558928"/>
            <a:ext cx="454720" cy="56779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367062" y="4547851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70212" y="4764462"/>
            <a:ext cx="328478" cy="21582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7359432" y="3787521"/>
            <a:ext cx="852436" cy="624619"/>
            <a:chOff x="579875" y="3837257"/>
            <a:chExt cx="852991" cy="624474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28985" y="3064140"/>
            <a:ext cx="454720" cy="567792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29931" y="4561541"/>
            <a:ext cx="454720" cy="567792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65449" y="3072094"/>
            <a:ext cx="454720" cy="567792"/>
          </a:xfrm>
          <a:prstGeom prst="rect">
            <a:avLst/>
          </a:prstGeom>
        </p:spPr>
      </p:pic>
      <p:pic>
        <p:nvPicPr>
          <p:cNvPr id="3074" name="Picture 2" descr="C:\Users\user\Downloads\hotpng.com (1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39" y="1288241"/>
            <a:ext cx="1959666" cy="369204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9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№85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520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103317" y="1226003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556789" y="1603523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83699" y="159998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638248" y="2324064"/>
            <a:ext cx="4615279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грн) 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58273" y="2679665"/>
            <a:ext cx="2988351" cy="11666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147050" y="2978496"/>
            <a:ext cx="433926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7 грн коштує морозиво.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707492" y="2317362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344301" y="225466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44049" y="2285660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511975" y="229436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67" y="1219577"/>
            <a:ext cx="2703403" cy="138168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42767" y="2456758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431484" y="2318729"/>
            <a:ext cx="420547" cy="534723"/>
          </a:xfrm>
          <a:prstGeom prst="rect">
            <a:avLst/>
          </a:prstGeom>
        </p:spPr>
      </p:pic>
      <p:pic>
        <p:nvPicPr>
          <p:cNvPr id="76" name="Picture 4" descr="C:\Users\user\Downloads\pngwing.com (55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3086" r="13445" b="7157"/>
          <a:stretch/>
        </p:blipFill>
        <p:spPr bwMode="auto">
          <a:xfrm>
            <a:off x="8965701" y="3915857"/>
            <a:ext cx="1995871" cy="2378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452071" y="1177634"/>
            <a:ext cx="5099048" cy="17525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Тато</a:t>
            </a:r>
            <a:r>
              <a:rPr lang="ru-RU" sz="3200" b="1" dirty="0"/>
              <a:t> заплатив </a:t>
            </a:r>
            <a:r>
              <a:rPr lang="ru-RU" sz="3200" b="1" dirty="0">
                <a:solidFill>
                  <a:srgbClr val="FFFF00"/>
                </a:solidFill>
              </a:rPr>
              <a:t>за три </a:t>
            </a:r>
            <a:r>
              <a:rPr lang="ru-RU" sz="3200" b="1" dirty="0" err="1"/>
              <a:t>однакові</a:t>
            </a:r>
            <a:r>
              <a:rPr lang="ru-RU" sz="3200" b="1" dirty="0"/>
              <a:t> </a:t>
            </a:r>
            <a:r>
              <a:rPr lang="ru-RU" sz="3200" b="1" dirty="0" err="1"/>
              <a:t>морозива</a:t>
            </a:r>
            <a:r>
              <a:rPr lang="ru-RU" sz="3200" b="1" dirty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21грн</a:t>
            </a:r>
            <a:r>
              <a:rPr lang="ru-RU" sz="3200" b="1" dirty="0"/>
              <a:t>. </a:t>
            </a:r>
            <a:r>
              <a:rPr lang="ru-RU" sz="3200" b="1" dirty="0">
                <a:solidFill>
                  <a:srgbClr val="FFFF00"/>
                </a:solidFill>
              </a:rPr>
              <a:t>Яка </a:t>
            </a:r>
            <a:r>
              <a:rPr lang="ru-RU" sz="3200" b="1" dirty="0" err="1">
                <a:solidFill>
                  <a:srgbClr val="FFFF00"/>
                </a:solidFill>
              </a:rPr>
              <a:t>ціна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/>
              <a:t>морозива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№86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635</Words>
  <Application>Microsoft Office PowerPoint</Application>
  <PresentationFormat>Произвольный</PresentationFormat>
  <Paragraphs>165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62</cp:revision>
  <dcterms:created xsi:type="dcterms:W3CDTF">2025-08-27T14:01:18Z</dcterms:created>
  <dcterms:modified xsi:type="dcterms:W3CDTF">2025-09-14T07:08:50Z</dcterms:modified>
</cp:coreProperties>
</file>