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7" r:id="rId2"/>
    <p:sldId id="346" r:id="rId3"/>
    <p:sldId id="259" r:id="rId4"/>
    <p:sldId id="282" r:id="rId5"/>
    <p:sldId id="348" r:id="rId6"/>
    <p:sldId id="363" r:id="rId7"/>
    <p:sldId id="350" r:id="rId8"/>
    <p:sldId id="330" r:id="rId9"/>
    <p:sldId id="352" r:id="rId10"/>
    <p:sldId id="331" r:id="rId11"/>
    <p:sldId id="356" r:id="rId12"/>
    <p:sldId id="357" r:id="rId13"/>
    <p:sldId id="358" r:id="rId14"/>
    <p:sldId id="359" r:id="rId15"/>
    <p:sldId id="336" r:id="rId16"/>
    <p:sldId id="339" r:id="rId17"/>
    <p:sldId id="299" r:id="rId18"/>
    <p:sldId id="320" r:id="rId19"/>
    <p:sldId id="302" r:id="rId20"/>
    <p:sldId id="347" r:id="rId21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1053530"/>
            <a:ext cx="890187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Як можна</a:t>
            </a:r>
          </a:p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 вирішувати </a:t>
            </a:r>
            <a:r>
              <a:rPr lang="uk-UA" sz="4800" b="1" dirty="0" smtClean="0">
                <a:solidFill>
                  <a:schemeClr val="accent3">
                    <a:lumMod val="75000"/>
                  </a:schemeClr>
                </a:solidFill>
              </a:rPr>
              <a:t>конфлікти? 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8215" y="3379096"/>
            <a:ext cx="2706146" cy="173704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11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!! Грамотність\Фото0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9543" y="3069754"/>
            <a:ext cx="2692656" cy="267627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4 ЯДС\Грущинська\1 Людина\№011 Як можна вирішувати конфлікти\2025-09-23_171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75" y="2196634"/>
            <a:ext cx="8351303" cy="409748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18960" y="405458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Розгляньте </a:t>
            </a:r>
            <a:r>
              <a:rPr lang="ru-RU" sz="4000" b="1" dirty="0" smtClean="0"/>
              <a:t>схему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87575" y="1156525"/>
            <a:ext cx="8332752" cy="95455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Розкажіть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, як, на вашу думку, можна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уникнути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конфліктів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Які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ще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способи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ви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можете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порадити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? Обговоріть.</a:t>
            </a:r>
          </a:p>
        </p:txBody>
      </p:sp>
    </p:spTree>
    <p:extLst>
      <p:ext uri="{BB962C8B-B14F-4D97-AF65-F5344CB8AC3E}">
        <p14:creationId xmlns:p14="http://schemas.microsoft.com/office/powerpoint/2010/main" val="3861251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500391"/>
            <a:ext cx="10369152" cy="6251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малюнки і розкажи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2" b="11336"/>
          <a:stretch/>
        </p:blipFill>
        <p:spPr>
          <a:xfrm>
            <a:off x="901827" y="1763180"/>
            <a:ext cx="2908955" cy="236228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26" y="1659490"/>
            <a:ext cx="2733836" cy="246597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02" y="1697475"/>
            <a:ext cx="3600400" cy="245371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11" y="4284000"/>
            <a:ext cx="2889671" cy="2008878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7" b="9464"/>
          <a:stretch/>
        </p:blipFill>
        <p:spPr>
          <a:xfrm>
            <a:off x="3985802" y="4324192"/>
            <a:ext cx="2700311" cy="198000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921111" y="1173603"/>
            <a:ext cx="9505056" cy="48588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Чому виникають бійки? Доповни перелік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12111" y="4284000"/>
            <a:ext cx="4690156" cy="2020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Життя </a:t>
            </a:r>
            <a:r>
              <a:rPr lang="ru-RU" sz="2800" b="1" dirty="0" err="1"/>
              <a:t>неможливе</a:t>
            </a:r>
            <a:r>
              <a:rPr lang="ru-RU" sz="2800" b="1" dirty="0"/>
              <a:t> без </a:t>
            </a:r>
            <a:r>
              <a:rPr lang="ru-RU" sz="2800" b="1" dirty="0" err="1"/>
              <a:t>суперечок</a:t>
            </a:r>
            <a:r>
              <a:rPr lang="ru-RU" sz="2800" b="1" dirty="0"/>
              <a:t>, але </a:t>
            </a:r>
            <a:r>
              <a:rPr lang="ru-RU" sz="2800" b="1" dirty="0" err="1"/>
              <a:t>необхідно</a:t>
            </a:r>
            <a:r>
              <a:rPr lang="ru-RU" sz="2800" b="1" dirty="0"/>
              <a:t> </a:t>
            </a:r>
            <a:r>
              <a:rPr lang="ru-RU" sz="2800" b="1" dirty="0" err="1"/>
              <a:t>навчитися</a:t>
            </a:r>
            <a:r>
              <a:rPr lang="ru-RU" sz="2800" b="1" dirty="0"/>
              <a:t> </a:t>
            </a:r>
            <a:r>
              <a:rPr lang="ru-RU" sz="2800" b="1" dirty="0" err="1"/>
              <a:t>знаходити</a:t>
            </a:r>
            <a:r>
              <a:rPr lang="ru-RU" sz="2800" b="1" dirty="0"/>
              <a:t> </a:t>
            </a:r>
            <a:r>
              <a:rPr lang="ru-RU" sz="2800" b="1" dirty="0" err="1"/>
              <a:t>рішення</a:t>
            </a:r>
            <a:r>
              <a:rPr lang="ru-RU" sz="2800" b="1" dirty="0"/>
              <a:t>, </a:t>
            </a:r>
            <a:r>
              <a:rPr lang="ru-RU" sz="2800" b="1" dirty="0" err="1"/>
              <a:t>прийнятні</a:t>
            </a:r>
            <a:r>
              <a:rPr lang="ru-RU" sz="2800" b="1" dirty="0"/>
              <a:t> для всіх.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903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7214792" y="1763620"/>
            <a:ext cx="2711214" cy="12735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Не стримуй свої емоції</a:t>
            </a:r>
            <a:endParaRPr lang="ru-RU" sz="2400" b="1" dirty="0"/>
          </a:p>
        </p:txBody>
      </p:sp>
      <p:sp>
        <p:nvSpPr>
          <p:cNvPr id="15" name="Овал 14"/>
          <p:cNvSpPr/>
          <p:nvPr/>
        </p:nvSpPr>
        <p:spPr>
          <a:xfrm>
            <a:off x="2497887" y="1689700"/>
            <a:ext cx="2160240" cy="144672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Бери без дозволу чужі речі</a:t>
            </a:r>
            <a:endParaRPr lang="ru-RU" sz="2400" b="1" dirty="0"/>
          </a:p>
        </p:txBody>
      </p:sp>
      <p:sp>
        <p:nvSpPr>
          <p:cNvPr id="19" name="Овал 18"/>
          <p:cNvSpPr/>
          <p:nvPr/>
        </p:nvSpPr>
        <p:spPr>
          <a:xfrm>
            <a:off x="4723879" y="1189060"/>
            <a:ext cx="2248306" cy="12735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Не дражнись</a:t>
            </a:r>
            <a:endParaRPr lang="ru-RU" sz="2400" b="1" dirty="0"/>
          </a:p>
        </p:txBody>
      </p:sp>
      <p:sp>
        <p:nvSpPr>
          <p:cNvPr id="14" name="Овал 13"/>
          <p:cNvSpPr/>
          <p:nvPr/>
        </p:nvSpPr>
        <p:spPr>
          <a:xfrm>
            <a:off x="4758725" y="5013970"/>
            <a:ext cx="2637010" cy="1189847"/>
          </a:xfrm>
          <a:prstGeom prst="ellips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Спробуй домовитися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008" y="405458"/>
            <a:ext cx="10161575" cy="730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Обери неправильні поради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109443" y="3037152"/>
            <a:ext cx="2293424" cy="133882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Вибачайся</a:t>
            </a:r>
            <a:endParaRPr lang="ru-RU" sz="2400" b="1" dirty="0"/>
          </a:p>
        </p:txBody>
      </p:sp>
      <p:sp>
        <p:nvSpPr>
          <p:cNvPr id="18" name="Овал 17"/>
          <p:cNvSpPr/>
          <p:nvPr/>
        </p:nvSpPr>
        <p:spPr>
          <a:xfrm>
            <a:off x="7380262" y="4326103"/>
            <a:ext cx="2737894" cy="1375734"/>
          </a:xfrm>
          <a:prstGeom prst="ellipse">
            <a:avLst/>
          </a:prstGeom>
          <a:solidFill>
            <a:srgbClr val="D32D9C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Не вживай образливих слів</a:t>
            </a:r>
            <a:endParaRPr lang="ru-RU" sz="2400" b="1" dirty="0"/>
          </a:p>
        </p:txBody>
      </p:sp>
      <p:sp>
        <p:nvSpPr>
          <p:cNvPr id="21" name="Овал 20"/>
          <p:cNvSpPr/>
          <p:nvPr/>
        </p:nvSpPr>
        <p:spPr>
          <a:xfrm>
            <a:off x="1618036" y="4479455"/>
            <a:ext cx="2957447" cy="1375734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Порадься зі старшими, як треба діяти</a:t>
            </a:r>
            <a:endParaRPr lang="ru-RU" sz="2400" b="1" dirty="0"/>
          </a:p>
        </p:txBody>
      </p:sp>
      <p:sp>
        <p:nvSpPr>
          <p:cNvPr id="22" name="Овал 21"/>
          <p:cNvSpPr/>
          <p:nvPr/>
        </p:nvSpPr>
        <p:spPr>
          <a:xfrm>
            <a:off x="8612642" y="2993337"/>
            <a:ext cx="2626728" cy="1344111"/>
          </a:xfrm>
          <a:prstGeom prst="ellips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Умій поступатися</a:t>
            </a:r>
            <a:endParaRPr lang="ru-RU" sz="2400" b="1" dirty="0"/>
          </a:p>
        </p:txBody>
      </p:sp>
      <p:sp>
        <p:nvSpPr>
          <p:cNvPr id="2" name="Овал 1"/>
          <p:cNvSpPr/>
          <p:nvPr/>
        </p:nvSpPr>
        <p:spPr>
          <a:xfrm>
            <a:off x="4662770" y="2677112"/>
            <a:ext cx="2789593" cy="2058905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 уникнути конфлікту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563639" y="1321207"/>
            <a:ext cx="1718120" cy="155020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7711339" y="1625283"/>
            <a:ext cx="1718120" cy="155020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6707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9" grpId="0" animBg="1"/>
      <p:bldP spid="14" grpId="0" animBg="1"/>
      <p:bldP spid="16" grpId="0" animBg="1"/>
      <p:bldP spid="18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4" y="494643"/>
            <a:ext cx="10223193" cy="8469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Розіграйте сценки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63639" y="4790035"/>
            <a:ext cx="6293272" cy="15040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Діалог </a:t>
            </a:r>
            <a:r>
              <a:rPr lang="ru-RU" sz="2800" b="1" dirty="0" err="1"/>
              <a:t>мами</a:t>
            </a:r>
            <a:r>
              <a:rPr lang="ru-RU" sz="2800" b="1" dirty="0"/>
              <a:t> з </a:t>
            </a:r>
            <a:r>
              <a:rPr lang="ru-RU" sz="2800" b="1" dirty="0" err="1"/>
              <a:t>донькою</a:t>
            </a:r>
            <a:r>
              <a:rPr lang="ru-RU" sz="2800" b="1" dirty="0"/>
              <a:t>, яка </a:t>
            </a:r>
            <a:r>
              <a:rPr lang="ru-RU" sz="2800" b="1" dirty="0" err="1"/>
              <a:t>хоче</a:t>
            </a:r>
            <a:r>
              <a:rPr lang="ru-RU" sz="2800" b="1" dirty="0"/>
              <a:t> </a:t>
            </a:r>
            <a:r>
              <a:rPr lang="ru-RU" sz="2800" b="1" dirty="0" err="1"/>
              <a:t>йти</a:t>
            </a:r>
            <a:r>
              <a:rPr lang="ru-RU" sz="2800" b="1" dirty="0"/>
              <a:t> </a:t>
            </a:r>
            <a:r>
              <a:rPr lang="ru-RU" sz="2800" b="1" dirty="0" err="1"/>
              <a:t>гратися</a:t>
            </a:r>
            <a:r>
              <a:rPr lang="ru-RU" sz="2800" b="1" dirty="0"/>
              <a:t> на вулицю, не </a:t>
            </a:r>
            <a:r>
              <a:rPr lang="ru-RU" sz="2800" b="1" dirty="0" err="1"/>
              <a:t>виконавши</a:t>
            </a:r>
            <a:r>
              <a:rPr lang="ru-RU" sz="2800" b="1" dirty="0"/>
              <a:t> </a:t>
            </a:r>
            <a:r>
              <a:rPr lang="ru-RU" sz="2800" b="1" dirty="0" err="1"/>
              <a:t>домашніх</a:t>
            </a:r>
            <a:r>
              <a:rPr lang="ru-RU" sz="2800" b="1" dirty="0"/>
              <a:t> </a:t>
            </a:r>
            <a:r>
              <a:rPr lang="ru-RU" sz="2800" b="1" dirty="0" err="1"/>
              <a:t>доручень</a:t>
            </a:r>
            <a:r>
              <a:rPr lang="ru-RU" sz="2800" b="1" dirty="0"/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9903" y="1445766"/>
            <a:ext cx="5976664" cy="13757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</a:t>
            </a:r>
            <a:r>
              <a:rPr lang="ru-RU" sz="2800" b="1" dirty="0" err="1"/>
              <a:t>Діалог</a:t>
            </a:r>
            <a:r>
              <a:rPr lang="ru-RU" sz="2800" b="1" dirty="0"/>
              <a:t> з </a:t>
            </a:r>
            <a:r>
              <a:rPr lang="ru-RU" sz="2800" b="1" dirty="0" err="1"/>
              <a:t>однокласником</a:t>
            </a:r>
            <a:r>
              <a:rPr lang="ru-RU" sz="2800" b="1" dirty="0"/>
              <a:t>, </a:t>
            </a:r>
            <a:r>
              <a:rPr lang="ru-RU" sz="2800" b="1" dirty="0" err="1"/>
              <a:t>якому</a:t>
            </a:r>
            <a:r>
              <a:rPr lang="ru-RU" sz="2800" b="1" dirty="0"/>
              <a:t> </a:t>
            </a:r>
            <a:r>
              <a:rPr lang="ru-RU" sz="2800" b="1" dirty="0" err="1"/>
              <a:t>ти</a:t>
            </a:r>
            <a:r>
              <a:rPr lang="ru-RU" sz="2800" b="1" dirty="0"/>
              <a:t> </a:t>
            </a:r>
            <a:r>
              <a:rPr lang="ru-RU" sz="2800" b="1" dirty="0" err="1"/>
              <a:t>позичив</a:t>
            </a:r>
            <a:r>
              <a:rPr lang="ru-RU" sz="2800" b="1" dirty="0"/>
              <a:t>/</a:t>
            </a:r>
            <a:r>
              <a:rPr lang="ru-RU" sz="2800" b="1" dirty="0" err="1"/>
              <a:t>позичила</a:t>
            </a:r>
            <a:r>
              <a:rPr lang="ru-RU" sz="2800" b="1" dirty="0"/>
              <a:t> </a:t>
            </a:r>
            <a:r>
              <a:rPr lang="ru-RU" sz="2800" b="1" dirty="0" err="1"/>
              <a:t>якусь</a:t>
            </a:r>
            <a:r>
              <a:rPr lang="ru-RU" sz="2800" b="1" dirty="0"/>
              <a:t> </a:t>
            </a:r>
            <a:r>
              <a:rPr lang="ru-RU" sz="2800" b="1" dirty="0" err="1"/>
              <a:t>річ</a:t>
            </a:r>
            <a:r>
              <a:rPr lang="ru-RU" sz="2800" b="1" dirty="0"/>
              <a:t>, а </a:t>
            </a:r>
            <a:r>
              <a:rPr lang="ru-RU" sz="2800" b="1" dirty="0" err="1"/>
              <a:t>він</a:t>
            </a:r>
            <a:r>
              <a:rPr lang="ru-RU" sz="2800" b="1" dirty="0"/>
              <a:t> повернув </a:t>
            </a:r>
            <a:r>
              <a:rPr lang="ru-RU" sz="2800" b="1" dirty="0" err="1"/>
              <a:t>її</a:t>
            </a:r>
            <a:r>
              <a:rPr lang="ru-RU" sz="2800" b="1" dirty="0"/>
              <a:t> </a:t>
            </a:r>
            <a:r>
              <a:rPr lang="ru-RU" sz="2800" b="1" dirty="0" err="1"/>
              <a:t>зіпсованою</a:t>
            </a:r>
            <a:r>
              <a:rPr lang="ru-RU" sz="2800" b="1" dirty="0"/>
              <a:t>.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51" name="Picture 7" descr="Векторы на тему «Мать дочь конфликт» — скачивайте бесплатные векторы  высокого качества на Freepik | Freep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85" y="2974417"/>
            <a:ext cx="2188252" cy="3471632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2" b="9716"/>
          <a:stretch/>
        </p:blipFill>
        <p:spPr bwMode="auto">
          <a:xfrm>
            <a:off x="1017945" y="1445766"/>
            <a:ext cx="3850163" cy="2946452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7906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6" y="494644"/>
            <a:ext cx="10297144" cy="106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Упізнай казки. </a:t>
            </a:r>
            <a:r>
              <a:rPr lang="ru-RU" sz="3600" b="1" dirty="0"/>
              <a:t>Що було причиною конфлікту між героями казок? 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62462" y="1589005"/>
            <a:ext cx="8787132" cy="86615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Герої яких,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на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твою думку,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вміли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залагоджувати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конфлікти? 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А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які —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безглуздо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сперечалися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uk-UA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9"/>
          <a:stretch/>
        </p:blipFill>
        <p:spPr>
          <a:xfrm>
            <a:off x="6801023" y="2498353"/>
            <a:ext cx="3478559" cy="3132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AutoShape 2" descr="Про двох цапків - казка Михайла Коцюбинського | Читати на Світ Каз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52" y="2455164"/>
            <a:ext cx="3218379" cy="321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21838" y="5723159"/>
            <a:ext cx="1977589" cy="5522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Два цапки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73871" y="5673190"/>
            <a:ext cx="3676720" cy="5522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Вовк і семеро козенят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3759" y="5201832"/>
            <a:ext cx="1977589" cy="44269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Упертість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32553" y="2925738"/>
            <a:ext cx="3198283" cy="43843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Зіткнення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інтересів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563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395" y="1259008"/>
            <a:ext cx="10266476" cy="9466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Зроби по три нахили тулубом вперед-назад, якщо це – ознака ввічливості. Якщо ні – зроби по три нахили тулубом вліво-вправо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Табличка 11"/>
          <p:cNvSpPr/>
          <p:nvPr/>
        </p:nvSpPr>
        <p:spPr>
          <a:xfrm>
            <a:off x="8350701" y="4392204"/>
            <a:ext cx="2929713" cy="1165808"/>
          </a:xfrm>
          <a:prstGeom prst="plaqu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Співчуття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при спілкуванні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8371074" y="2799862"/>
            <a:ext cx="2929713" cy="1039042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Вітання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при зустрічі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4714086" y="2383624"/>
            <a:ext cx="3065621" cy="803830"/>
          </a:xfrm>
          <a:prstGeom prst="plaqu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Грубість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4719968" y="3573811"/>
            <a:ext cx="3065621" cy="1157932"/>
          </a:xfrm>
          <a:prstGeom prst="plaqu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Слухати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уважно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Табличка 18"/>
          <p:cNvSpPr/>
          <p:nvPr/>
        </p:nvSpPr>
        <p:spPr>
          <a:xfrm>
            <a:off x="958362" y="4437906"/>
            <a:ext cx="3125873" cy="1165808"/>
          </a:xfrm>
          <a:prstGeom prst="plaque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Ігнорування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при </a:t>
            </a: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зустрічі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" name="Табличка 19"/>
          <p:cNvSpPr/>
          <p:nvPr/>
        </p:nvSpPr>
        <p:spPr>
          <a:xfrm>
            <a:off x="1037629" y="2799862"/>
            <a:ext cx="3115551" cy="1118178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Вдячність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за добру справу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835447" y="471557"/>
            <a:ext cx="10269424" cy="6252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Руханка «</a:t>
            </a:r>
            <a:r>
              <a:rPr lang="ru-RU" sz="4000" b="1" dirty="0" err="1" smtClean="0"/>
              <a:t>Ввічливе</a:t>
            </a:r>
            <a:r>
              <a:rPr lang="ru-RU" sz="4000" b="1" dirty="0" smtClean="0"/>
              <a:t> спілкування»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Табличка 21"/>
          <p:cNvSpPr/>
          <p:nvPr/>
        </p:nvSpPr>
        <p:spPr>
          <a:xfrm>
            <a:off x="4435848" y="5250591"/>
            <a:ext cx="3459248" cy="956234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Байдужість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під час спілкування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680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7">
            <a:extLst>
              <a:ext uri="{FF2B5EF4-FFF2-40B4-BE49-F238E27FC236}">
                <a16:creationId xmlns:a16="http://schemas.microsoft.com/office/drawing/2014/main" xmlns="" id="{45006A45-F75E-42AC-B042-831AAF57F2E3}"/>
              </a:ext>
            </a:extLst>
          </p:cNvPr>
          <p:cNvSpPr/>
          <p:nvPr/>
        </p:nvSpPr>
        <p:spPr>
          <a:xfrm>
            <a:off x="1054637" y="1341562"/>
            <a:ext cx="5109838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ти поводиш себе, коли виникають суперечки?</a:t>
            </a:r>
            <a:endParaRPr lang="ru-RU" sz="2400" b="1" dirty="0"/>
          </a:p>
        </p:txBody>
      </p:sp>
      <p:sp>
        <p:nvSpPr>
          <p:cNvPr id="13" name="Прямокутник: округлені кути 7">
            <a:extLst>
              <a:ext uri="{FF2B5EF4-FFF2-40B4-BE49-F238E27FC236}">
                <a16:creationId xmlns:a16="http://schemas.microsoft.com/office/drawing/2014/main" xmlns="" id="{45006A45-F75E-42AC-B042-831AAF57F2E3}"/>
              </a:ext>
            </a:extLst>
          </p:cNvPr>
          <p:cNvSpPr/>
          <p:nvPr/>
        </p:nvSpPr>
        <p:spPr>
          <a:xfrm>
            <a:off x="1042702" y="2133650"/>
            <a:ext cx="5109838" cy="815330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бувало, коли ти вирішував суперечку бійкою?</a:t>
            </a:r>
            <a:endParaRPr lang="ru-RU" sz="2400" b="1" dirty="0"/>
          </a:p>
        </p:txBody>
      </p:sp>
      <p:sp>
        <p:nvSpPr>
          <p:cNvPr id="23" name="Прямокутник: округлені кути 7">
            <a:extLst>
              <a:ext uri="{FF2B5EF4-FFF2-40B4-BE49-F238E27FC236}">
                <a16:creationId xmlns:a16="http://schemas.microsoft.com/office/drawing/2014/main" xmlns="" id="{45006A45-F75E-42AC-B042-831AAF57F2E3}"/>
              </a:ext>
            </a:extLst>
          </p:cNvPr>
          <p:cNvSpPr/>
          <p:nvPr/>
        </p:nvSpPr>
        <p:spPr>
          <a:xfrm>
            <a:off x="1019785" y="3016066"/>
            <a:ext cx="5383079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Які правила </a:t>
            </a:r>
            <a:r>
              <a:rPr lang="ru-RU" sz="2400" b="1" dirty="0" err="1"/>
              <a:t>співжиття</a:t>
            </a:r>
            <a:r>
              <a:rPr lang="ru-RU" sz="2400" b="1" dirty="0"/>
              <a:t> ти </a:t>
            </a:r>
            <a:r>
              <a:rPr lang="ru-RU" sz="2400" b="1" dirty="0" err="1"/>
              <a:t>вважаєш</a:t>
            </a:r>
            <a:r>
              <a:rPr lang="ru-RU" sz="2400" b="1" dirty="0"/>
              <a:t> </a:t>
            </a:r>
            <a:r>
              <a:rPr lang="ru-RU" sz="2400" b="1" dirty="0" err="1"/>
              <a:t>слушними</a:t>
            </a:r>
            <a:r>
              <a:rPr lang="ru-RU" sz="2400" b="1" dirty="0"/>
              <a:t>, а які — ні?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38221" y="506122"/>
            <a:ext cx="10230374" cy="691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Зроби висновки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86" y="1485896"/>
            <a:ext cx="3852428" cy="385242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54637" y="4725938"/>
            <a:ext cx="534822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Чи </a:t>
            </a:r>
            <a:r>
              <a:rPr lang="ru-RU" sz="2400" b="1" dirty="0" err="1"/>
              <a:t>завжди</a:t>
            </a:r>
            <a:r>
              <a:rPr lang="ru-RU" sz="2400" b="1" dirty="0"/>
              <a:t> конфлікт — це погано? </a:t>
            </a:r>
            <a:endParaRPr lang="ru-RU" sz="2400" b="1" dirty="0" smtClean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45006A45-F75E-42AC-B042-831AAF57F2E3}"/>
              </a:ext>
            </a:extLst>
          </p:cNvPr>
          <p:cNvSpPr/>
          <p:nvPr/>
        </p:nvSpPr>
        <p:spPr>
          <a:xfrm>
            <a:off x="1019785" y="3861842"/>
            <a:ext cx="5383079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Що таке конфлікти? Чому </a:t>
            </a:r>
            <a:r>
              <a:rPr lang="ru-RU" sz="2400" b="1" dirty="0" err="1"/>
              <a:t>виникають</a:t>
            </a:r>
            <a:r>
              <a:rPr lang="ru-RU" sz="2400" b="1" dirty="0"/>
              <a:t> конфлікти?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2702" y="5253801"/>
            <a:ext cx="5913425" cy="91940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Які </a:t>
            </a:r>
            <a:r>
              <a:rPr lang="ru-RU" sz="2400" b="1" dirty="0"/>
              <a:t>можуть бути </a:t>
            </a:r>
            <a:r>
              <a:rPr lang="ru-RU" sz="2400" b="1" dirty="0" err="1"/>
              <a:t>наслідки</a:t>
            </a:r>
            <a:r>
              <a:rPr lang="ru-RU" sz="2400" b="1" dirty="0"/>
              <a:t> </a:t>
            </a:r>
            <a:r>
              <a:rPr lang="ru-RU" sz="2400" b="1" dirty="0" err="1"/>
              <a:t>конфліктів</a:t>
            </a:r>
            <a:r>
              <a:rPr lang="ru-RU" sz="2400" b="1" dirty="0"/>
              <a:t>? </a:t>
            </a:r>
            <a:endParaRPr lang="ru-RU" sz="2400" b="1" dirty="0" smtClean="0"/>
          </a:p>
          <a:p>
            <a:r>
              <a:rPr lang="ru-RU" sz="2400" b="1" dirty="0" smtClean="0"/>
              <a:t>Яким </a:t>
            </a:r>
            <a:r>
              <a:rPr lang="ru-RU" sz="2400" b="1" dirty="0"/>
              <a:t>чином можна </a:t>
            </a:r>
            <a:r>
              <a:rPr lang="ru-RU" sz="2400" b="1" dirty="0" err="1"/>
              <a:t>вирішити</a:t>
            </a:r>
            <a:r>
              <a:rPr lang="ru-RU" sz="2400" b="1" dirty="0"/>
              <a:t> конфлікти?</a:t>
            </a:r>
          </a:p>
        </p:txBody>
      </p:sp>
    </p:spTree>
    <p:extLst>
      <p:ext uri="{BB962C8B-B14F-4D97-AF65-F5344CB8AC3E}">
        <p14:creationId xmlns:p14="http://schemas.microsoft.com/office/powerpoint/2010/main" val="33467877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4 ЯДС\Грущинська\1 Людина\№011 Як можна вирішувати конфлікти\2025-09-23_215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14" y="1221096"/>
            <a:ext cx="6745816" cy="537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306350" y="372388"/>
            <a:ext cx="9721080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51470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15</a:t>
            </a:r>
            <a:endParaRPr lang="uk-UA" sz="12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D:\Картинки до тестів\!!!!! Грамотність\Фото0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7" y="1277903"/>
            <a:ext cx="3304020" cy="33040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7280163" y="2205658"/>
            <a:ext cx="540060" cy="12241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7355023" y="2133650"/>
            <a:ext cx="465200" cy="6692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371462" y="2802855"/>
            <a:ext cx="448761" cy="6766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579863" y="4365898"/>
            <a:ext cx="504056" cy="50405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79863" y="4747694"/>
            <a:ext cx="504056" cy="43204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84963" y="5107734"/>
            <a:ext cx="498956" cy="43204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11329" y="5431887"/>
            <a:ext cx="498956" cy="43204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21530" y="5761216"/>
            <a:ext cx="498956" cy="43204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21530" y="6094090"/>
            <a:ext cx="498956" cy="43204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750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15" grpId="0"/>
      <p:bldP spid="17" grpId="0"/>
      <p:bldP spid="1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4 ЯДС\Грущинська\1 Людина\№011 Як можна вирішувати конфлікти\2025-09-23_215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39" y="2006301"/>
            <a:ext cx="7126808" cy="437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195486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14-15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0389" y="405458"/>
            <a:ext cx="10456218" cy="6419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79947" y="1927381"/>
            <a:ext cx="3624019" cy="4536502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32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22-23 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11.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53139" y="3717826"/>
            <a:ext cx="2286564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 </a:t>
            </a:r>
            <a:r>
              <a:rPr lang="ru-RU" sz="2800" b="1" dirty="0" err="1" smtClean="0">
                <a:solidFill>
                  <a:srgbClr val="FF0000"/>
                </a:solidFill>
              </a:rPr>
              <a:t>дражнитися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3139" y="1125538"/>
            <a:ext cx="7399132" cy="86409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7. Розглянь схему «Як можна запобігти конфліктам?». Які ще способи ти можеш порадити. Напиши.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5539" y="2781722"/>
            <a:ext cx="2286564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Стримувати</a:t>
            </a:r>
            <a:r>
              <a:rPr lang="ru-RU" sz="2800" b="1" dirty="0" smtClean="0">
                <a:solidFill>
                  <a:srgbClr val="FF0000"/>
                </a:solidFill>
              </a:rPr>
              <a:t> емоції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83821" y="1341561"/>
            <a:ext cx="7968549" cy="20208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1. Конфлікт — це </a:t>
            </a:r>
            <a:r>
              <a:rPr lang="ru-RU" sz="3200" b="1" dirty="0" err="1"/>
              <a:t>зіткнення</a:t>
            </a:r>
            <a:r>
              <a:rPr lang="ru-RU" sz="3200" b="1" dirty="0"/>
              <a:t> </a:t>
            </a:r>
            <a:r>
              <a:rPr lang="ru-RU" sz="3200" b="1" dirty="0" err="1"/>
              <a:t>протилежних</a:t>
            </a:r>
            <a:r>
              <a:rPr lang="ru-RU" sz="3200" b="1" dirty="0"/>
              <a:t> </a:t>
            </a:r>
            <a:r>
              <a:rPr lang="ru-RU" sz="3200" b="1" dirty="0" err="1"/>
              <a:t>інтересів</a:t>
            </a:r>
            <a:r>
              <a:rPr lang="ru-RU" sz="3200" b="1" dirty="0"/>
              <a:t>, думок, </a:t>
            </a:r>
            <a:r>
              <a:rPr lang="ru-RU" sz="3200" b="1" dirty="0" err="1"/>
              <a:t>поглядів</a:t>
            </a:r>
            <a:r>
              <a:rPr lang="ru-RU" sz="3200" b="1" dirty="0"/>
              <a:t> людей, які </a:t>
            </a:r>
            <a:r>
              <a:rPr lang="ru-RU" sz="3200" b="1" dirty="0" err="1"/>
              <a:t>супроводжу</a:t>
            </a:r>
            <a:r>
              <a:rPr lang="ru-RU" sz="3200" b="1" dirty="0"/>
              <a:t> </a:t>
            </a:r>
            <a:r>
              <a:rPr lang="ru-RU" sz="3200" b="1" dirty="0" err="1"/>
              <a:t>ються</a:t>
            </a:r>
            <a:r>
              <a:rPr lang="ru-RU" sz="3200" b="1" dirty="0"/>
              <a:t> </a:t>
            </a:r>
            <a:r>
              <a:rPr lang="ru-RU" sz="3200" b="1" dirty="0" err="1"/>
              <a:t>негативними</a:t>
            </a:r>
            <a:r>
              <a:rPr lang="ru-RU" sz="3200" b="1" dirty="0"/>
              <a:t> </a:t>
            </a:r>
            <a:r>
              <a:rPr lang="ru-RU" sz="3200" b="1" dirty="0" err="1"/>
              <a:t>проявами</a:t>
            </a:r>
            <a:r>
              <a:rPr lang="ru-RU" sz="3200" b="1" dirty="0"/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730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1413569"/>
            <a:ext cx="1720646" cy="389773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324741" y="3501802"/>
            <a:ext cx="7827629" cy="1201912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2. Конфлікт може мати </a:t>
            </a:r>
            <a:r>
              <a:rPr lang="ru-RU" sz="3200" b="1" dirty="0" err="1"/>
              <a:t>позитивні</a:t>
            </a:r>
            <a:r>
              <a:rPr lang="ru-RU" sz="3200" b="1" dirty="0"/>
              <a:t> й </a:t>
            </a:r>
            <a:r>
              <a:rPr lang="ru-RU" sz="3200" b="1" dirty="0" err="1"/>
              <a:t>негативні</a:t>
            </a:r>
            <a:r>
              <a:rPr lang="ru-RU" sz="3200" b="1" dirty="0"/>
              <a:t> </a:t>
            </a:r>
            <a:r>
              <a:rPr lang="ru-RU" sz="3200" b="1" dirty="0" err="1"/>
              <a:t>наслідки</a:t>
            </a:r>
            <a:r>
              <a:rPr lang="ru-RU" sz="3200" b="1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20580" y="4941962"/>
            <a:ext cx="7827629" cy="12019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3. </a:t>
            </a:r>
            <a:r>
              <a:rPr lang="ru-RU" sz="3200" b="1" dirty="0"/>
              <a:t>Кожній </a:t>
            </a:r>
            <a:r>
              <a:rPr lang="ru-RU" sz="3200" b="1" dirty="0" err="1"/>
              <a:t>людині</a:t>
            </a:r>
            <a:r>
              <a:rPr lang="ru-RU" sz="3200" b="1" dirty="0"/>
              <a:t> </a:t>
            </a:r>
            <a:r>
              <a:rPr lang="ru-RU" sz="3200" b="1" dirty="0" err="1"/>
              <a:t>необхідно</a:t>
            </a:r>
            <a:r>
              <a:rPr lang="ru-RU" sz="3200" b="1" dirty="0"/>
              <a:t> </a:t>
            </a:r>
            <a:r>
              <a:rPr lang="ru-RU" sz="3200" b="1" dirty="0" err="1"/>
              <a:t>навчитися</a:t>
            </a:r>
            <a:r>
              <a:rPr lang="ru-RU" sz="3200" b="1" dirty="0"/>
              <a:t> вирішувати конфлікти</a:t>
            </a:r>
          </a:p>
        </p:txBody>
      </p:sp>
    </p:spTree>
    <p:extLst>
      <p:ext uri="{BB962C8B-B14F-4D97-AF65-F5344CB8AC3E}">
        <p14:creationId xmlns:p14="http://schemas.microsoft.com/office/powerpoint/2010/main" val="22275611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94643"/>
            <a:ext cx="10193627" cy="7792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Вдячність за подарунки цього дня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2707610" y="1291578"/>
            <a:ext cx="6984821" cy="91940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Щодня ти отримуєш подарунки від життя. </a:t>
            </a: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За який з них ти хочеш подякувати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сьогодні?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оє ліж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23" y="2307301"/>
            <a:ext cx="2458687" cy="143017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ами грають з дітьми - Заклад дошкільної освіти (ясла-садок) №69 &quot;Росин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40" y="2277666"/>
            <a:ext cx="1790471" cy="192758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 до тестів\!!!!_Эсмира_2\_free_2023-10-04-23-51-46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17" y="2307301"/>
            <a:ext cx="2000865" cy="200263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Картинки до тестів\!!!_Есміра_літера Ш+Досліджую Світ\_free_2024-01-20-22-09-20_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73" y="4205252"/>
            <a:ext cx="2328025" cy="2330081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Картинки до тестів\!!!_Эсмира Настрій\Успешный\_free_2024-01-13-18-31-04_00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4" y="4404591"/>
            <a:ext cx="1942427" cy="194414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Смачні та корисні сніданки для дітей і школярів: дитяче меню на сніданок,  ідеї, кращі рецепти. Що приготувати на сніданок дитині просто, швидко,  смачно і корисно, крім каші, без молочних продуктів? Що н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17" y="4514249"/>
            <a:ext cx="2297739" cy="172482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Як намалювати сел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252" y="2307301"/>
            <a:ext cx="2617670" cy="174348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 descr="Діти читають: векторна графіка, зображення, Діти читають малюнки | Скачати  з Depositphotos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39" y="3958271"/>
            <a:ext cx="1383623" cy="250273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5228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338895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23608" y="494645"/>
            <a:ext cx="10515394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33846" y="1434403"/>
            <a:ext cx="4589315" cy="725379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</a:t>
            </a:r>
            <a:r>
              <a:rPr lang="uk-UA" sz="2000" i="1" dirty="0" smtClean="0">
                <a:solidFill>
                  <a:schemeClr val="accent3">
                    <a:lumMod val="75000"/>
                  </a:schemeClr>
                </a:solidFill>
              </a:rPr>
              <a:t>натисни </a:t>
            </a:r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009749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1034" y="482549"/>
            <a:ext cx="10447581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362" y="2738177"/>
            <a:ext cx="3120040" cy="733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262" y="3554033"/>
            <a:ext cx="3230139" cy="6985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262" y="4367846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5758" y="2716741"/>
            <a:ext cx="3904003" cy="310297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262" y="5208522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42" y="2554369"/>
            <a:ext cx="4157819" cy="352105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65542" y="2665002"/>
            <a:ext cx="2965804" cy="555127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65542" y="4106991"/>
            <a:ext cx="2965805" cy="9031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1511" y="3293874"/>
            <a:ext cx="2979836" cy="7701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65542" y="5066571"/>
            <a:ext cx="2965805" cy="9464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4845" y="1284449"/>
            <a:ext cx="804412" cy="81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3793" y="1320734"/>
            <a:ext cx="1339207" cy="7279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68379" y="1284057"/>
            <a:ext cx="1339207" cy="7279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26744" y="1284449"/>
            <a:ext cx="1388580" cy="8143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0746" y="1277503"/>
            <a:ext cx="1174693" cy="8143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55439" y="1084764"/>
            <a:ext cx="1420204" cy="1218017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182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8593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504528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Картинки до тестів\!!!_Проект_Королівство Ану_1_01_2025_!!!\!!!_Проект_Королівство Ану_1_01_2025_!!!\kafe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3" y="2558245"/>
            <a:ext cx="3186115" cy="318611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39218" y="415613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2" y="1218330"/>
            <a:ext cx="2733595" cy="4083672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917163" y="1168731"/>
            <a:ext cx="7119083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Чому спілкування є потребою, </a:t>
            </a:r>
            <a:r>
              <a:rPr lang="ru-RU" sz="2800" b="1" dirty="0" err="1"/>
              <a:t>необхідною</a:t>
            </a:r>
            <a:r>
              <a:rPr lang="ru-RU" sz="2800" b="1" dirty="0"/>
              <a:t> </a:t>
            </a:r>
            <a:r>
              <a:rPr lang="ru-RU" sz="2800" b="1" dirty="0" err="1"/>
              <a:t>умовою</a:t>
            </a:r>
            <a:r>
              <a:rPr lang="ru-RU" sz="2800" b="1" dirty="0"/>
              <a:t> для життя людини?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94918" y="3859127"/>
            <a:ext cx="4293460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У чому </a:t>
            </a:r>
            <a:r>
              <a:rPr lang="ru-RU" sz="2800" b="1" dirty="0" err="1"/>
              <a:t>полягає</a:t>
            </a:r>
            <a:r>
              <a:rPr lang="ru-RU" sz="2800" b="1" dirty="0"/>
              <a:t> </a:t>
            </a:r>
            <a:r>
              <a:rPr lang="ru-RU" sz="2800" b="1" dirty="0" err="1"/>
              <a:t>різниця</a:t>
            </a:r>
            <a:r>
              <a:rPr lang="ru-RU" sz="2800" b="1" dirty="0"/>
              <a:t> між «</a:t>
            </a:r>
            <a:r>
              <a:rPr lang="ru-RU" sz="2800" b="1" dirty="0" err="1"/>
              <a:t>слухати</a:t>
            </a:r>
            <a:r>
              <a:rPr lang="ru-RU" sz="2800" b="1" dirty="0"/>
              <a:t>» й «</a:t>
            </a:r>
            <a:r>
              <a:rPr lang="ru-RU" sz="2800" b="1" dirty="0" err="1"/>
              <a:t>чути</a:t>
            </a:r>
            <a:r>
              <a:rPr lang="ru-RU" sz="2800" b="1" dirty="0"/>
              <a:t>»?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56968" y="4941962"/>
            <a:ext cx="3379323" cy="105560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Навіщо</a:t>
            </a:r>
            <a:r>
              <a:rPr lang="ru-RU" sz="2800" b="1" dirty="0"/>
              <a:t> придумали </a:t>
            </a:r>
            <a:r>
              <a:rPr lang="ru-RU" sz="2800" b="1" dirty="0" err="1"/>
              <a:t>жестову</a:t>
            </a:r>
            <a:r>
              <a:rPr lang="ru-RU" sz="2800" b="1" dirty="0"/>
              <a:t> </a:t>
            </a:r>
            <a:r>
              <a:rPr lang="ru-RU" sz="2800" b="1" dirty="0" err="1"/>
              <a:t>мову</a:t>
            </a:r>
            <a:r>
              <a:rPr lang="ru-RU" sz="2800" b="1" dirty="0"/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53361" y="2209677"/>
            <a:ext cx="4392487" cy="1532334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Як </a:t>
            </a:r>
            <a:r>
              <a:rPr lang="ru-RU" sz="2800" b="1" dirty="0"/>
              <a:t>потрібно спілкуватися з </a:t>
            </a:r>
            <a:r>
              <a:rPr lang="ru-RU" sz="2800" b="1" dirty="0" smtClean="0"/>
              <a:t>однолітками </a:t>
            </a:r>
            <a:r>
              <a:rPr lang="ru-RU" sz="2800" b="1" dirty="0"/>
              <a:t>й </a:t>
            </a:r>
            <a:r>
              <a:rPr lang="ru-RU" sz="2800" b="1" dirty="0" err="1"/>
              <a:t>дорослими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98652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77466"/>
            <a:ext cx="10009112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Повідомлення теми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1870" y="1197546"/>
            <a:ext cx="7128792" cy="21602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Щодня</a:t>
            </a:r>
            <a:r>
              <a:rPr lang="ru-RU" sz="2400" b="1" dirty="0"/>
              <a:t> 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спілкуєшся</a:t>
            </a:r>
            <a:r>
              <a:rPr lang="ru-RU" sz="2400" b="1" dirty="0"/>
              <a:t> з </a:t>
            </a:r>
            <a:r>
              <a:rPr lang="ru-RU" sz="2400" b="1" dirty="0" err="1"/>
              <a:t>різними</a:t>
            </a:r>
            <a:r>
              <a:rPr lang="ru-RU" sz="2400" b="1" dirty="0"/>
              <a:t> людьми — батьками, </a:t>
            </a:r>
            <a:r>
              <a:rPr lang="ru-RU" sz="2400" b="1" dirty="0" err="1"/>
              <a:t>друзями</a:t>
            </a:r>
            <a:r>
              <a:rPr lang="ru-RU" sz="2400" b="1" dirty="0"/>
              <a:t>, </a:t>
            </a:r>
            <a:r>
              <a:rPr lang="ru-RU" sz="2400" b="1" dirty="0" err="1"/>
              <a:t>сусідами</a:t>
            </a:r>
            <a:r>
              <a:rPr lang="ru-RU" sz="2400" b="1" dirty="0"/>
              <a:t> та </a:t>
            </a:r>
            <a:r>
              <a:rPr lang="ru-RU" sz="2400" b="1" dirty="0" err="1"/>
              <a:t>незнайомцями</a:t>
            </a:r>
            <a:r>
              <a:rPr lang="ru-RU" sz="2400" b="1" dirty="0"/>
              <a:t>. Вони </a:t>
            </a:r>
            <a:r>
              <a:rPr lang="ru-RU" sz="2400" b="1" dirty="0" err="1"/>
              <a:t>мають</a:t>
            </a:r>
            <a:r>
              <a:rPr lang="ru-RU" sz="2400" b="1" dirty="0"/>
              <a:t> </a:t>
            </a:r>
            <a:r>
              <a:rPr lang="ru-RU" sz="2400" b="1" dirty="0" err="1"/>
              <a:t>різні</a:t>
            </a:r>
            <a:r>
              <a:rPr lang="ru-RU" sz="2400" b="1" dirty="0"/>
              <a:t> </a:t>
            </a:r>
            <a:r>
              <a:rPr lang="ru-RU" sz="2400" b="1" dirty="0" err="1"/>
              <a:t>характери</a:t>
            </a:r>
            <a:r>
              <a:rPr lang="ru-RU" sz="2400" b="1" dirty="0"/>
              <a:t>, погляди й </a:t>
            </a:r>
            <a:r>
              <a:rPr lang="ru-RU" sz="2400" b="1" dirty="0" err="1"/>
              <a:t>уподобання</a:t>
            </a:r>
            <a:r>
              <a:rPr lang="ru-RU" sz="2400" b="1" dirty="0"/>
              <a:t>. </a:t>
            </a:r>
            <a:r>
              <a:rPr lang="ru-RU" sz="2400" b="1" dirty="0" err="1"/>
              <a:t>Цілком</a:t>
            </a:r>
            <a:r>
              <a:rPr lang="ru-RU" sz="2400" b="1" dirty="0"/>
              <a:t> </a:t>
            </a:r>
            <a:r>
              <a:rPr lang="ru-RU" sz="2400" b="1" dirty="0" err="1"/>
              <a:t>природно</a:t>
            </a:r>
            <a:r>
              <a:rPr lang="ru-RU" sz="2400" b="1" dirty="0"/>
              <a:t>, що між вами можуть </a:t>
            </a:r>
            <a:r>
              <a:rPr lang="ru-RU" sz="2400" b="1" dirty="0" err="1"/>
              <a:t>виникнути</a:t>
            </a:r>
            <a:r>
              <a:rPr lang="ru-RU" sz="2400" b="1" dirty="0"/>
              <a:t> </a:t>
            </a:r>
            <a:r>
              <a:rPr lang="ru-RU" sz="2400" b="1" dirty="0" err="1"/>
              <a:t>певні</a:t>
            </a:r>
            <a:r>
              <a:rPr lang="ru-RU" sz="2400" b="1" dirty="0"/>
              <a:t> </a:t>
            </a:r>
            <a:r>
              <a:rPr lang="ru-RU" sz="2400" b="1" dirty="0" err="1"/>
              <a:t>суперечки</a:t>
            </a:r>
            <a:r>
              <a:rPr lang="ru-RU" sz="2400" b="1" dirty="0"/>
              <a:t> — </a:t>
            </a:r>
            <a:r>
              <a:rPr lang="ru-RU" sz="2400" b="1" dirty="0">
                <a:solidFill>
                  <a:srgbClr val="FFFF00"/>
                </a:solidFill>
              </a:rPr>
              <a:t>конфлікти</a:t>
            </a:r>
            <a:r>
              <a:rPr lang="ru-RU" sz="2400" b="1" dirty="0"/>
              <a:t>.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728654"/>
            <a:ext cx="1123479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18" y="1315950"/>
            <a:ext cx="2733595" cy="4083672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20241" y="3432100"/>
            <a:ext cx="3956025" cy="17366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Що, на вашу думку, означає слово «конфлікт</a:t>
            </a:r>
            <a:r>
              <a:rPr lang="ru-RU" sz="2400" b="1" dirty="0" smtClean="0"/>
              <a:t>»? Які </a:t>
            </a:r>
            <a:r>
              <a:rPr lang="ru-RU" sz="2400" b="1" dirty="0"/>
              <a:t>асоціації воно викликає</a:t>
            </a:r>
            <a:r>
              <a:rPr lang="ru-RU" sz="2400" b="1" dirty="0" smtClean="0"/>
              <a:t>? 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67495" y="5564856"/>
            <a:ext cx="7165939" cy="1055608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ми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дізнаємося, що таке конфлікт, як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можна вирішувати конфлікти.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76265" y="3432100"/>
            <a:ext cx="4352070" cy="21452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Конфлікт — </a:t>
            </a:r>
            <a:r>
              <a:rPr lang="ru-RU" sz="2400" b="1" dirty="0" smtClean="0"/>
              <a:t>це </a:t>
            </a:r>
            <a:r>
              <a:rPr lang="ru-RU" sz="2400" b="1" dirty="0" err="1"/>
              <a:t>протистояння</a:t>
            </a:r>
            <a:r>
              <a:rPr lang="ru-RU" sz="2400" b="1" dirty="0"/>
              <a:t>, </a:t>
            </a:r>
            <a:r>
              <a:rPr lang="ru-RU" sz="2400" b="1" dirty="0" err="1"/>
              <a:t>ворожнеча</a:t>
            </a:r>
            <a:r>
              <a:rPr lang="ru-RU" sz="2400" b="1" dirty="0"/>
              <a:t>, </a:t>
            </a:r>
            <a:r>
              <a:rPr lang="ru-RU" sz="2400" b="1" dirty="0" err="1" smtClean="0"/>
              <a:t>роздратованість</a:t>
            </a:r>
            <a:r>
              <a:rPr lang="ru-RU" sz="2400" b="1" dirty="0"/>
              <a:t>, </a:t>
            </a:r>
            <a:r>
              <a:rPr lang="ru-RU" sz="2400" b="1" dirty="0" err="1"/>
              <a:t>боротьба</a:t>
            </a:r>
            <a:r>
              <a:rPr lang="ru-RU" sz="2400" b="1" dirty="0"/>
              <a:t>, сварка, </a:t>
            </a:r>
            <a:r>
              <a:rPr lang="ru-RU" sz="2400" b="1" dirty="0" err="1"/>
              <a:t>бійка</a:t>
            </a:r>
            <a:r>
              <a:rPr lang="ru-RU" sz="2400" b="1" dirty="0"/>
              <a:t>, крик, </a:t>
            </a:r>
            <a:r>
              <a:rPr lang="ru-RU" sz="2400" b="1" dirty="0" err="1" smtClean="0"/>
              <a:t>сльози</a:t>
            </a:r>
            <a:r>
              <a:rPr lang="ru-RU" sz="2400" b="1" dirty="0"/>
              <a:t>, </a:t>
            </a:r>
            <a:r>
              <a:rPr lang="ru-RU" sz="2400" b="1" dirty="0" err="1"/>
              <a:t>війна</a:t>
            </a:r>
            <a:r>
              <a:rPr lang="ru-RU" sz="2400" b="1" dirty="0"/>
              <a:t>, свобода, </a:t>
            </a:r>
            <a:r>
              <a:rPr lang="ru-RU" sz="2400" b="1" dirty="0" err="1"/>
              <a:t>визволення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67355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77466"/>
            <a:ext cx="10009112" cy="820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Що таке конфлікт?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8929" y="1413570"/>
            <a:ext cx="996165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Конфлікт</a:t>
            </a:r>
            <a:r>
              <a:rPr lang="ru-RU" sz="2800" b="1" dirty="0">
                <a:solidFill>
                  <a:schemeClr val="bg1"/>
                </a:solidFill>
              </a:rPr>
              <a:t> — це </a:t>
            </a:r>
            <a:r>
              <a:rPr lang="ru-RU" sz="2800" b="1" dirty="0" err="1">
                <a:solidFill>
                  <a:schemeClr val="bg1"/>
                </a:solidFill>
              </a:rPr>
              <a:t>зіткнення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протилежних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інтересів</a:t>
            </a:r>
            <a:r>
              <a:rPr lang="ru-RU" sz="2800" b="1" dirty="0">
                <a:solidFill>
                  <a:schemeClr val="bg1"/>
                </a:solidFill>
              </a:rPr>
              <a:t>, думок, </a:t>
            </a:r>
            <a:r>
              <a:rPr lang="ru-RU" sz="2800" b="1" dirty="0" err="1">
                <a:solidFill>
                  <a:schemeClr val="bg1"/>
                </a:solidFill>
              </a:rPr>
              <a:t>поглядів</a:t>
            </a:r>
            <a:r>
              <a:rPr lang="ru-RU" sz="2800" b="1" dirty="0">
                <a:solidFill>
                  <a:schemeClr val="bg1"/>
                </a:solidFill>
              </a:rPr>
              <a:t> людей, що </a:t>
            </a:r>
            <a:r>
              <a:rPr lang="ru-RU" sz="2800" b="1" dirty="0" err="1">
                <a:solidFill>
                  <a:schemeClr val="bg1"/>
                </a:solidFill>
              </a:rPr>
              <a:t>супроводжується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негативними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проявами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728654"/>
            <a:ext cx="1123479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86212" y="2565698"/>
            <a:ext cx="3456384" cy="16921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Поведінка «сторін» конфлікту залежить </a:t>
            </a:r>
            <a:r>
              <a:rPr lang="ru-RU" sz="2800" b="1" dirty="0" smtClean="0"/>
              <a:t>від: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6978" y="2660012"/>
            <a:ext cx="2232248" cy="15035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їхніх виховання та культури 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93809" y="4726322"/>
            <a:ext cx="2988332" cy="13664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вміння </a:t>
            </a:r>
            <a:r>
              <a:rPr lang="ru-RU" sz="2800" b="1" dirty="0"/>
              <a:t>контролювати свої </a:t>
            </a:r>
            <a:r>
              <a:rPr lang="ru-RU" sz="2800" b="1" dirty="0" smtClean="0"/>
              <a:t>емоції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20223" y="2565698"/>
            <a:ext cx="3384376" cy="1469131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значущості </a:t>
            </a:r>
            <a:r>
              <a:rPr lang="ru-RU" sz="2800" b="1" dirty="0"/>
              <a:t>причин, які зумовили суперечності. </a:t>
            </a:r>
          </a:p>
        </p:txBody>
      </p:sp>
      <p:sp>
        <p:nvSpPr>
          <p:cNvPr id="16" name="Стрелка вправо 15"/>
          <p:cNvSpPr/>
          <p:nvPr/>
        </p:nvSpPr>
        <p:spPr>
          <a:xfrm rot="10800000" flipV="1">
            <a:off x="3139703" y="3215750"/>
            <a:ext cx="646509" cy="28015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5248563" y="4343724"/>
            <a:ext cx="505986" cy="25921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7242595" y="3203499"/>
            <a:ext cx="577627" cy="304660"/>
          </a:xfrm>
          <a:prstGeom prst="right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Опозиція пропонує перевіряти нардепів на конфлікт інтересів | Громадський  рух ЧЕСН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" b="19266"/>
          <a:stretch/>
        </p:blipFill>
        <p:spPr bwMode="auto">
          <a:xfrm>
            <a:off x="1133788" y="4724199"/>
            <a:ext cx="277125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ам'ятка про порядок врегулювання конфлікту інтересів сільським головою,  секретарем та депутатами сільської ради (що може виникнути у зазначених  осіб під час участі у розгляді, підготовці та прийнятті рішень місцевою  радою) | Новини |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408" y="4568011"/>
            <a:ext cx="3313151" cy="144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4024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4"/>
            <a:ext cx="10225136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Конфлікт – це і згуртованість людей в боротьбі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57923" y="1269554"/>
            <a:ext cx="5710172" cy="27363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Трапляється</a:t>
            </a:r>
            <a:r>
              <a:rPr lang="ru-RU" sz="2800" b="1" dirty="0" smtClean="0"/>
              <a:t> </a:t>
            </a:r>
            <a:r>
              <a:rPr lang="ru-RU" sz="2800" b="1" dirty="0"/>
              <a:t>і так, що конфлікт </a:t>
            </a:r>
            <a:r>
              <a:rPr lang="ru-RU" sz="2800" b="1" dirty="0" err="1"/>
              <a:t>активізує</a:t>
            </a:r>
            <a:r>
              <a:rPr lang="ru-RU" sz="2800" b="1" dirty="0"/>
              <a:t> людей до </a:t>
            </a:r>
            <a:r>
              <a:rPr lang="ru-RU" sz="2800" b="1" dirty="0" err="1"/>
              <a:t>боротьби</a:t>
            </a:r>
            <a:r>
              <a:rPr lang="ru-RU" sz="2800" b="1" dirty="0"/>
              <a:t> за правду, свої права, сприяє </a:t>
            </a:r>
            <a:r>
              <a:rPr lang="ru-RU" sz="2800" b="1" dirty="0" err="1"/>
              <a:t>згуртованості</a:t>
            </a:r>
            <a:r>
              <a:rPr lang="ru-RU" sz="2800" b="1" dirty="0"/>
              <a:t> громадян перед </a:t>
            </a:r>
            <a:r>
              <a:rPr lang="ru-RU" sz="2800" b="1" dirty="0" err="1"/>
              <a:t>зовнішньою</a:t>
            </a:r>
            <a:r>
              <a:rPr lang="ru-RU" sz="2800" b="1" dirty="0"/>
              <a:t> </a:t>
            </a:r>
            <a:r>
              <a:rPr lang="ru-RU" sz="2800" b="1" dirty="0" err="1"/>
              <a:t>небезпекою</a:t>
            </a:r>
            <a:r>
              <a:rPr lang="ru-RU" sz="2800" b="1" dirty="0"/>
              <a:t>, наприклад </a:t>
            </a:r>
            <a:r>
              <a:rPr lang="ru-RU" sz="2800" b="1" dirty="0" err="1"/>
              <a:t>війною</a:t>
            </a:r>
            <a:r>
              <a:rPr lang="ru-RU" sz="2800" b="1" dirty="0"/>
              <a:t>.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728654"/>
            <a:ext cx="1051471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Які дитячі малюнки про війну мають насторожи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110" y="1391668"/>
            <a:ext cx="40964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Дитячі малюнки для ЗСУ: 20 фот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8" b="1718"/>
          <a:stretch/>
        </p:blipFill>
        <p:spPr bwMode="auto">
          <a:xfrm>
            <a:off x="7613119" y="3861842"/>
            <a:ext cx="2494438" cy="26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Війна очима дітей: у Кропивницькому презентували виставку дитячих малюнків  (фото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23" y="4126431"/>
            <a:ext cx="3582536" cy="257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609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666269" y="2983337"/>
            <a:ext cx="2580406" cy="1243487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Конфлікти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6075" y="477466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Які наслідки конфліктів?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34176" y="4758452"/>
            <a:ext cx="3184557" cy="1551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Знижують</a:t>
            </a:r>
            <a:r>
              <a:rPr lang="ru-RU" sz="3200" b="1" dirty="0"/>
              <a:t> </a:t>
            </a:r>
            <a:r>
              <a:rPr lang="ru-RU" sz="3200" b="1" dirty="0" err="1" smtClean="0"/>
              <a:t>згуртованість</a:t>
            </a:r>
            <a:r>
              <a:rPr lang="ru-RU" sz="3200" b="1" dirty="0" smtClean="0"/>
              <a:t> і взаємодію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39301" y="3162165"/>
            <a:ext cx="2632533" cy="11325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Погіршують настрій</a:t>
            </a:r>
            <a:endParaRPr lang="ru-RU" sz="3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40079" y="3089493"/>
            <a:ext cx="2633647" cy="11373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Руйнують</a:t>
            </a:r>
            <a:r>
              <a:rPr lang="ru-RU" sz="3200" b="1" dirty="0" smtClean="0"/>
              <a:t> стосунки</a:t>
            </a:r>
            <a:endParaRPr lang="ru-RU" sz="3200" b="1" dirty="0"/>
          </a:p>
        </p:txBody>
      </p:sp>
      <p:sp>
        <p:nvSpPr>
          <p:cNvPr id="13" name="Стрелка вправо 12"/>
          <p:cNvSpPr/>
          <p:nvPr/>
        </p:nvSpPr>
        <p:spPr>
          <a:xfrm rot="10800000" flipV="1">
            <a:off x="3764686" y="3448259"/>
            <a:ext cx="874796" cy="28015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5668439" y="4270680"/>
            <a:ext cx="576064" cy="3459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7394486" y="3452750"/>
            <a:ext cx="911728" cy="3046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78297" y="1269733"/>
            <a:ext cx="3530063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Погіршують</a:t>
            </a:r>
            <a:r>
              <a:rPr lang="ru-RU" sz="3200" b="1" dirty="0"/>
              <a:t> </a:t>
            </a:r>
            <a:r>
              <a:rPr lang="ru-RU" sz="3200" b="1" dirty="0" smtClean="0"/>
              <a:t>здоров’я людей</a:t>
            </a:r>
            <a:endParaRPr lang="ru-RU" sz="3200" b="1" dirty="0"/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5688122" y="2517039"/>
            <a:ext cx="536698" cy="3459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728654"/>
            <a:ext cx="1051471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_Эсмира Настрій\Агресивний\_free_2024-01-13-18-25-26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2" b="6123"/>
          <a:stretch/>
        </p:blipFill>
        <p:spPr bwMode="auto">
          <a:xfrm>
            <a:off x="8437702" y="4346274"/>
            <a:ext cx="243840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!!!_Эсмира Настрій\Здивований\_free_2024-01-13-18-28-58_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82" y="4443672"/>
            <a:ext cx="2116449" cy="211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!!!_Эсмира Настрій\Уставший\_free_2024-01-13-18-19-00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87" y="1240375"/>
            <a:ext cx="1849119" cy="184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!!!_Эсмира Настрій\Ничего не понял\_free_2024-01-13-18-23-02_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662" y="1108414"/>
            <a:ext cx="1996480" cy="199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8867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494643"/>
            <a:ext cx="4392488" cy="16390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Прослухай вірш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М. Пригари</a:t>
            </a:r>
          </a:p>
          <a:p>
            <a:pPr algn="ctr"/>
            <a:r>
              <a:rPr lang="ru-RU" sz="3200" b="1" dirty="0"/>
              <a:t>«Тихенька </a:t>
            </a:r>
            <a:r>
              <a:rPr lang="ru-RU" sz="3200" b="1" dirty="0" err="1"/>
              <a:t>дівчинка</a:t>
            </a:r>
            <a:r>
              <a:rPr lang="ru-RU" sz="3200" b="1" dirty="0" smtClean="0"/>
              <a:t>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1951" y="15276"/>
            <a:ext cx="6408712" cy="68595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/>
              <a:t>Чого це на мене так </a:t>
            </a:r>
            <a:r>
              <a:rPr lang="ru-RU" sz="2800" dirty="0" err="1"/>
              <a:t>сердяться</a:t>
            </a:r>
            <a:r>
              <a:rPr lang="ru-RU" sz="2800" dirty="0"/>
              <a:t> в школі? </a:t>
            </a:r>
            <a:endParaRPr lang="ru-RU" sz="2800" dirty="0" smtClean="0"/>
          </a:p>
          <a:p>
            <a:r>
              <a:rPr lang="ru-RU" sz="2800" dirty="0" smtClean="0"/>
              <a:t>Тож </a:t>
            </a:r>
            <a:r>
              <a:rPr lang="ru-RU" sz="2800" dirty="0"/>
              <a:t>я не </a:t>
            </a:r>
            <a:r>
              <a:rPr lang="ru-RU" sz="2800" dirty="0" err="1"/>
              <a:t>чіпаю</a:t>
            </a:r>
            <a:r>
              <a:rPr lang="ru-RU" sz="2800" dirty="0"/>
              <a:t> нікого </a:t>
            </a:r>
            <a:r>
              <a:rPr lang="ru-RU" sz="2800" dirty="0" err="1"/>
              <a:t>ніколи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Ні </a:t>
            </a:r>
            <a:r>
              <a:rPr lang="ru-RU" sz="2800" dirty="0"/>
              <a:t>з ким не </a:t>
            </a:r>
            <a:r>
              <a:rPr lang="ru-RU" sz="2800" dirty="0" err="1"/>
              <a:t>сварюся</a:t>
            </a:r>
            <a:r>
              <a:rPr lang="ru-RU" sz="2800" dirty="0"/>
              <a:t>, </a:t>
            </a:r>
            <a:r>
              <a:rPr lang="ru-RU" sz="2800" dirty="0" err="1"/>
              <a:t>сиджу</a:t>
            </a:r>
            <a:r>
              <a:rPr lang="ru-RU" sz="2800" dirty="0"/>
              <a:t> собі тихо, </a:t>
            </a:r>
            <a:endParaRPr lang="ru-RU" sz="2800" dirty="0" smtClean="0"/>
          </a:p>
          <a:p>
            <a:r>
              <a:rPr lang="ru-RU" sz="2800" dirty="0" smtClean="0"/>
              <a:t>А </a:t>
            </a:r>
            <a:r>
              <a:rPr lang="ru-RU" sz="2800" dirty="0"/>
              <a:t>з цього виходить </a:t>
            </a:r>
            <a:r>
              <a:rPr lang="ru-RU" sz="2800" dirty="0" err="1"/>
              <a:t>одне</a:t>
            </a:r>
            <a:r>
              <a:rPr lang="ru-RU" sz="2800" dirty="0"/>
              <a:t> тільки лихо. </a:t>
            </a:r>
            <a:endParaRPr lang="ru-RU" sz="2800" dirty="0" smtClean="0"/>
          </a:p>
          <a:p>
            <a:r>
              <a:rPr lang="ru-RU" sz="2800" dirty="0" err="1" smtClean="0"/>
              <a:t>Оце</a:t>
            </a:r>
            <a:r>
              <a:rPr lang="ru-RU" sz="2800" dirty="0" smtClean="0"/>
              <a:t> </a:t>
            </a:r>
            <a:r>
              <a:rPr lang="ru-RU" sz="2800" dirty="0"/>
              <a:t>я сказала — така в мене </a:t>
            </a:r>
            <a:r>
              <a:rPr lang="ru-RU" sz="2800" dirty="0" err="1"/>
              <a:t>звичка</a:t>
            </a:r>
            <a:r>
              <a:rPr lang="ru-RU" sz="2800" dirty="0"/>
              <a:t>,— </a:t>
            </a:r>
            <a:endParaRPr lang="ru-RU" sz="2800" dirty="0" smtClean="0"/>
          </a:p>
          <a:p>
            <a:r>
              <a:rPr lang="ru-RU" sz="2800" dirty="0" smtClean="0"/>
              <a:t>Що </a:t>
            </a:r>
            <a:r>
              <a:rPr lang="ru-RU" sz="2800" dirty="0"/>
              <a:t>в </a:t>
            </a:r>
            <a:r>
              <a:rPr lang="ru-RU" sz="2800" dirty="0" err="1"/>
              <a:t>Галі</a:t>
            </a:r>
            <a:r>
              <a:rPr lang="ru-RU" sz="2800" dirty="0"/>
              <a:t>, як </a:t>
            </a:r>
            <a:r>
              <a:rPr lang="ru-RU" sz="2800" dirty="0" err="1"/>
              <a:t>мишачий</a:t>
            </a:r>
            <a:r>
              <a:rPr lang="ru-RU" sz="2800" dirty="0"/>
              <a:t> хвостик, косичка. </a:t>
            </a:r>
            <a:endParaRPr lang="ru-RU" sz="2800" dirty="0" smtClean="0"/>
          </a:p>
          <a:p>
            <a:r>
              <a:rPr lang="ru-RU" sz="2800" dirty="0" smtClean="0"/>
              <a:t>Що </a:t>
            </a:r>
            <a:r>
              <a:rPr lang="ru-RU" sz="2800" dirty="0"/>
              <a:t>в </a:t>
            </a:r>
            <a:r>
              <a:rPr lang="ru-RU" sz="2800" dirty="0" err="1"/>
              <a:t>Каті</a:t>
            </a:r>
            <a:r>
              <a:rPr lang="ru-RU" sz="2800" dirty="0"/>
              <a:t> </a:t>
            </a:r>
            <a:r>
              <a:rPr lang="ru-RU" sz="2800" dirty="0" err="1"/>
              <a:t>спідничка</a:t>
            </a:r>
            <a:r>
              <a:rPr lang="ru-RU" sz="2800" dirty="0"/>
              <a:t> — </a:t>
            </a:r>
            <a:r>
              <a:rPr lang="ru-RU" sz="2800" dirty="0" err="1"/>
              <a:t>неначе</a:t>
            </a:r>
            <a:r>
              <a:rPr lang="ru-RU" sz="2800" dirty="0"/>
              <a:t> з </a:t>
            </a:r>
            <a:r>
              <a:rPr lang="ru-RU" sz="2800" dirty="0" err="1"/>
              <a:t>рогожі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Та </a:t>
            </a:r>
            <a:r>
              <a:rPr lang="ru-RU" sz="2800" dirty="0"/>
              <a:t>ще й черевички на </a:t>
            </a:r>
            <a:r>
              <a:rPr lang="ru-RU" sz="2800" dirty="0" err="1"/>
              <a:t>човники</a:t>
            </a:r>
            <a:r>
              <a:rPr lang="ru-RU" sz="2800" dirty="0"/>
              <a:t> </a:t>
            </a:r>
            <a:r>
              <a:rPr lang="ru-RU" sz="2800" dirty="0" err="1"/>
              <a:t>схожі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Що </a:t>
            </a:r>
            <a:r>
              <a:rPr lang="ru-RU" sz="2800" dirty="0"/>
              <a:t>в </a:t>
            </a:r>
            <a:r>
              <a:rPr lang="ru-RU" sz="2800" dirty="0" err="1"/>
              <a:t>Тані</a:t>
            </a:r>
            <a:r>
              <a:rPr lang="ru-RU" sz="2800" dirty="0"/>
              <a:t> </a:t>
            </a:r>
            <a:r>
              <a:rPr lang="ru-RU" sz="2800" dirty="0" err="1"/>
              <a:t>волосся</a:t>
            </a:r>
            <a:r>
              <a:rPr lang="ru-RU" sz="2800" dirty="0"/>
              <a:t> </a:t>
            </a:r>
            <a:r>
              <a:rPr lang="ru-RU" sz="2800" dirty="0" err="1"/>
              <a:t>нечесане</a:t>
            </a:r>
            <a:r>
              <a:rPr lang="ru-RU" sz="2800" dirty="0"/>
              <a:t> досі, </a:t>
            </a:r>
            <a:endParaRPr lang="ru-RU" sz="2800" dirty="0" smtClean="0"/>
          </a:p>
          <a:p>
            <a:r>
              <a:rPr lang="ru-RU" sz="2800" dirty="0" smtClean="0"/>
              <a:t>Що </a:t>
            </a:r>
            <a:r>
              <a:rPr lang="ru-RU" sz="2800" dirty="0"/>
              <a:t>очі в </a:t>
            </a:r>
            <a:r>
              <a:rPr lang="ru-RU" sz="2800" dirty="0" err="1"/>
              <a:t>Мар’янки</a:t>
            </a:r>
            <a:r>
              <a:rPr lang="ru-RU" sz="2800" dirty="0"/>
              <a:t> маленькі та </a:t>
            </a:r>
            <a:r>
              <a:rPr lang="ru-RU" sz="2800" dirty="0" err="1"/>
              <a:t>косі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Що </a:t>
            </a:r>
            <a:r>
              <a:rPr lang="ru-RU" sz="2800" dirty="0"/>
              <a:t>в </a:t>
            </a:r>
            <a:r>
              <a:rPr lang="ru-RU" sz="2800" dirty="0" err="1"/>
              <a:t>зошиті</a:t>
            </a:r>
            <a:r>
              <a:rPr lang="ru-RU" sz="2800" dirty="0"/>
              <a:t> в </a:t>
            </a:r>
            <a:r>
              <a:rPr lang="ru-RU" sz="2800" dirty="0" err="1"/>
              <a:t>Лесі</a:t>
            </a:r>
            <a:r>
              <a:rPr lang="ru-RU" sz="2800" dirty="0"/>
              <a:t> </a:t>
            </a:r>
            <a:r>
              <a:rPr lang="ru-RU" sz="2800" dirty="0" err="1"/>
              <a:t>самі</a:t>
            </a:r>
            <a:r>
              <a:rPr lang="ru-RU" sz="2800" dirty="0"/>
              <a:t> тільки </a:t>
            </a:r>
            <a:r>
              <a:rPr lang="ru-RU" sz="2800" dirty="0" err="1"/>
              <a:t>плями</a:t>
            </a:r>
            <a:r>
              <a:rPr lang="ru-RU" sz="2800" dirty="0"/>
              <a:t>: </a:t>
            </a:r>
            <a:endParaRPr lang="ru-RU" sz="2800" dirty="0" smtClean="0"/>
          </a:p>
          <a:p>
            <a:r>
              <a:rPr lang="ru-RU" sz="2800" dirty="0" err="1" smtClean="0"/>
              <a:t>Напевне</a:t>
            </a:r>
            <a:r>
              <a:rPr lang="ru-RU" sz="2800" dirty="0"/>
              <a:t>, </a:t>
            </a:r>
            <a:r>
              <a:rPr lang="ru-RU" sz="2800" dirty="0" err="1"/>
              <a:t>бруднючими</a:t>
            </a:r>
            <a:r>
              <a:rPr lang="ru-RU" sz="2800" dirty="0"/>
              <a:t> </a:t>
            </a:r>
            <a:r>
              <a:rPr lang="ru-RU" sz="2800" dirty="0" err="1"/>
              <a:t>пише</a:t>
            </a:r>
            <a:r>
              <a:rPr lang="ru-RU" sz="2800" dirty="0"/>
              <a:t> руками. </a:t>
            </a:r>
            <a:endParaRPr lang="ru-RU" sz="2800" dirty="0" smtClean="0"/>
          </a:p>
          <a:p>
            <a:r>
              <a:rPr lang="ru-RU" sz="2800" dirty="0" smtClean="0"/>
              <a:t>Я </a:t>
            </a:r>
            <a:r>
              <a:rPr lang="ru-RU" sz="2800" dirty="0"/>
              <a:t>ж правду кажу їм… І що тут такого? </a:t>
            </a:r>
            <a:endParaRPr lang="ru-RU" sz="2800" dirty="0" smtClean="0"/>
          </a:p>
          <a:p>
            <a:r>
              <a:rPr lang="ru-RU" sz="2800" dirty="0" smtClean="0"/>
              <a:t>Тож </a:t>
            </a:r>
            <a:r>
              <a:rPr lang="ru-RU" sz="2800" dirty="0"/>
              <a:t>я не </a:t>
            </a:r>
            <a:r>
              <a:rPr lang="ru-RU" sz="2800" dirty="0" err="1"/>
              <a:t>чіпаю</a:t>
            </a:r>
            <a:r>
              <a:rPr lang="ru-RU" sz="2800" dirty="0"/>
              <a:t> </a:t>
            </a:r>
            <a:r>
              <a:rPr lang="ru-RU" sz="2800" dirty="0" err="1"/>
              <a:t>ніколи</a:t>
            </a:r>
            <a:r>
              <a:rPr lang="ru-RU" sz="2800" dirty="0"/>
              <a:t> нікого. </a:t>
            </a:r>
            <a:endParaRPr lang="ru-RU" sz="2800" dirty="0" smtClean="0"/>
          </a:p>
          <a:p>
            <a:r>
              <a:rPr lang="ru-RU" sz="2800" dirty="0" err="1" smtClean="0"/>
              <a:t>Сиджу</a:t>
            </a:r>
            <a:r>
              <a:rPr lang="ru-RU" sz="2800" dirty="0" smtClean="0"/>
              <a:t> </a:t>
            </a:r>
            <a:r>
              <a:rPr lang="ru-RU" sz="2800" dirty="0"/>
              <a:t>собі тихо і в школі, і </a:t>
            </a:r>
            <a:r>
              <a:rPr lang="ru-RU" sz="2800" dirty="0" err="1"/>
              <a:t>вдома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І </a:t>
            </a:r>
            <a:r>
              <a:rPr lang="ru-RU" sz="2800" dirty="0" err="1"/>
              <a:t>чом</a:t>
            </a:r>
            <a:r>
              <a:rPr lang="ru-RU" sz="2800" dirty="0"/>
              <a:t> вони </a:t>
            </a:r>
            <a:r>
              <a:rPr lang="ru-RU" sz="2800" dirty="0" err="1"/>
              <a:t>сердяться</a:t>
            </a:r>
            <a:r>
              <a:rPr lang="ru-RU" sz="2800" dirty="0"/>
              <a:t> всі — </a:t>
            </a:r>
            <a:r>
              <a:rPr lang="ru-RU" sz="2800" dirty="0" err="1"/>
              <a:t>невідомо</a:t>
            </a:r>
            <a:r>
              <a:rPr lang="ru-RU" sz="2800" dirty="0"/>
              <a:t>!</a:t>
            </a:r>
            <a:endParaRPr lang="uk-UA" sz="28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57021" y="2172756"/>
            <a:ext cx="43924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Чому на </a:t>
            </a:r>
            <a:r>
              <a:rPr lang="ru-RU" sz="2400" b="1" dirty="0" err="1"/>
              <a:t>дівчинку</a:t>
            </a:r>
            <a:r>
              <a:rPr lang="ru-RU" sz="2400" b="1" dirty="0"/>
              <a:t> </a:t>
            </a:r>
            <a:r>
              <a:rPr lang="ru-RU" sz="2400" b="1" dirty="0" err="1"/>
              <a:t>сердяться</a:t>
            </a:r>
            <a:r>
              <a:rPr lang="ru-RU" sz="2400" b="1" dirty="0"/>
              <a:t> у школі?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5684" y="3012619"/>
            <a:ext cx="439248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Чи </a:t>
            </a:r>
            <a:r>
              <a:rPr lang="ru-RU" sz="2400" b="1" dirty="0" err="1"/>
              <a:t>можемо</a:t>
            </a:r>
            <a:r>
              <a:rPr lang="ru-RU" sz="2400" b="1" dirty="0"/>
              <a:t> </a:t>
            </a:r>
            <a:r>
              <a:rPr lang="ru-RU" sz="2400" b="1" dirty="0" err="1"/>
              <a:t>сказати</a:t>
            </a:r>
            <a:r>
              <a:rPr lang="ru-RU" sz="2400" b="1" dirty="0"/>
              <a:t>, що вона </a:t>
            </a:r>
            <a:r>
              <a:rPr lang="ru-RU" sz="2400" b="1" dirty="0" err="1"/>
              <a:t>постійно</a:t>
            </a:r>
            <a:r>
              <a:rPr lang="ru-RU" sz="2400" b="1" dirty="0"/>
              <a:t> </a:t>
            </a:r>
            <a:r>
              <a:rPr lang="ru-RU" sz="2400" b="1" dirty="0" err="1"/>
              <a:t>конфліктує</a:t>
            </a:r>
            <a:r>
              <a:rPr lang="ru-RU" sz="2400" b="1" dirty="0"/>
              <a:t> зі своїми </a:t>
            </a:r>
            <a:r>
              <a:rPr lang="ru-RU" sz="2400" b="1" dirty="0" err="1"/>
              <a:t>однокласницями</a:t>
            </a:r>
            <a:r>
              <a:rPr lang="ru-RU" sz="2400" b="1" dirty="0"/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1431" y="4229125"/>
            <a:ext cx="435807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Чому </a:t>
            </a:r>
            <a:r>
              <a:rPr lang="ru-RU" sz="2400" b="1" dirty="0" err="1"/>
              <a:t>сердяться</a:t>
            </a:r>
            <a:r>
              <a:rPr lang="ru-RU" sz="2400" b="1" dirty="0"/>
              <a:t>, адже вона </a:t>
            </a:r>
            <a:r>
              <a:rPr lang="ru-RU" sz="2400" b="1" dirty="0" err="1"/>
              <a:t>висловлює</a:t>
            </a:r>
            <a:r>
              <a:rPr lang="ru-RU" sz="2400" b="1" dirty="0"/>
              <a:t> свою думку?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Чи </a:t>
            </a:r>
            <a:r>
              <a:rPr lang="ru-RU" sz="2400" b="1" dirty="0" err="1"/>
              <a:t>приємно</a:t>
            </a:r>
            <a:r>
              <a:rPr lang="ru-RU" sz="2400" b="1" dirty="0"/>
              <a:t> </a:t>
            </a:r>
            <a:r>
              <a:rPr lang="ru-RU" sz="2400" b="1" dirty="0" err="1"/>
              <a:t>іншим</a:t>
            </a:r>
            <a:r>
              <a:rPr lang="ru-RU" sz="2400" b="1" dirty="0"/>
              <a:t> </a:t>
            </a:r>
            <a:r>
              <a:rPr lang="ru-RU" sz="2400" b="1" dirty="0" err="1"/>
              <a:t>чути</a:t>
            </a:r>
            <a:r>
              <a:rPr lang="ru-RU" sz="2400" b="1" dirty="0"/>
              <a:t> </a:t>
            </a:r>
            <a:r>
              <a:rPr lang="ru-RU" sz="2400" b="1" dirty="0" err="1"/>
              <a:t>подібні</a:t>
            </a:r>
            <a:r>
              <a:rPr lang="ru-RU" sz="2400" b="1" dirty="0"/>
              <a:t> думки?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1018" y="5798785"/>
            <a:ext cx="470449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Яке правило порушила </a:t>
            </a:r>
            <a:r>
              <a:rPr lang="ru-RU" sz="2400" b="1" dirty="0" err="1"/>
              <a:t>дівчинка</a:t>
            </a:r>
            <a:r>
              <a:rPr lang="ru-RU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72497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</TotalTime>
  <Words>928</Words>
  <Application>Microsoft Office PowerPoint</Application>
  <PresentationFormat>Произвольный</PresentationFormat>
  <Paragraphs>171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181</cp:revision>
  <dcterms:created xsi:type="dcterms:W3CDTF">2025-08-27T14:01:18Z</dcterms:created>
  <dcterms:modified xsi:type="dcterms:W3CDTF">2025-09-24T07:21:34Z</dcterms:modified>
</cp:coreProperties>
</file>