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285" r:id="rId3"/>
    <p:sldId id="326" r:id="rId4"/>
    <p:sldId id="331" r:id="rId5"/>
    <p:sldId id="330" r:id="rId6"/>
    <p:sldId id="305" r:id="rId7"/>
    <p:sldId id="324" r:id="rId8"/>
    <p:sldId id="313" r:id="rId9"/>
    <p:sldId id="314" r:id="rId10"/>
    <p:sldId id="315" r:id="rId11"/>
    <p:sldId id="316" r:id="rId12"/>
    <p:sldId id="325" r:id="rId13"/>
    <p:sldId id="299" r:id="rId14"/>
    <p:sldId id="300" r:id="rId15"/>
    <p:sldId id="329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25538"/>
            <a:ext cx="9058721" cy="132343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Наша мова — безцінний скарб.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А. Коваль «Наша мова»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0103" y="364581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Урок 12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9" y="3645818"/>
            <a:ext cx="3434596" cy="214526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14337" y="1482867"/>
            <a:ext cx="845245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Скільки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мов на Землі? Вважають, що приблизно 5 тисяч.</a:t>
            </a:r>
          </a:p>
          <a:p>
            <a:pPr algn="just"/>
            <a:r>
              <a:rPr lang="uk-UA" sz="2800" b="1" dirty="0"/>
              <a:t> </a:t>
            </a:r>
            <a:r>
              <a:rPr lang="uk-UA" sz="2800" b="1" dirty="0" smtClean="0"/>
              <a:t>     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Українська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мова належить до високорозвинених мов світу. Багато зробили для її вдосконалення письменники та письменниці, вчені, видавці книжок, газет і журналів, освічені люди різних часів. </a:t>
            </a:r>
            <a:r>
              <a:rPr lang="uk-UA" sz="2800" b="1" dirty="0">
                <a:solidFill>
                  <a:srgbClr val="295FFF"/>
                </a:solidFill>
              </a:rPr>
              <a:t>Почесне місце належить Тарасові Григоровичу Шевченку, який обробив, </a:t>
            </a:r>
            <a:r>
              <a:rPr lang="uk-UA" sz="2800" b="1" dirty="0" smtClean="0">
                <a:solidFill>
                  <a:srgbClr val="295FFF"/>
                </a:solidFill>
              </a:rPr>
              <a:t>відшліфував </a:t>
            </a:r>
            <a:r>
              <a:rPr lang="uk-UA" sz="2800" b="1" dirty="0">
                <a:solidFill>
                  <a:srgbClr val="295FFF"/>
                </a:solidFill>
              </a:rPr>
              <a:t>і показав </a:t>
            </a:r>
            <a:r>
              <a:rPr lang="uk-UA" sz="2800" b="1" dirty="0" smtClean="0">
                <a:solidFill>
                  <a:srgbClr val="295FFF"/>
                </a:solidFill>
              </a:rPr>
              <a:t>світові дорогоцінне каміння  </a:t>
            </a:r>
            <a:r>
              <a:rPr lang="uk-UA" sz="2800" b="1" dirty="0">
                <a:solidFill>
                  <a:srgbClr val="295FFF"/>
                </a:solidFill>
              </a:rPr>
              <a:t>— мову   </a:t>
            </a:r>
            <a:r>
              <a:rPr lang="uk-UA" sz="2800" b="1" dirty="0" smtClean="0">
                <a:solidFill>
                  <a:srgbClr val="295FFF"/>
                </a:solidFill>
              </a:rPr>
              <a:t>простого</a:t>
            </a:r>
            <a:r>
              <a:rPr lang="uk-UA" sz="2800" b="1" dirty="0">
                <a:solidFill>
                  <a:srgbClr val="295FFF"/>
                </a:solidFill>
              </a:rPr>
              <a:t>, </a:t>
            </a:r>
            <a:r>
              <a:rPr lang="uk-UA" sz="2800" b="1" dirty="0" smtClean="0">
                <a:solidFill>
                  <a:srgbClr val="295FFF"/>
                </a:solidFill>
              </a:rPr>
              <a:t>пригнобленого </a:t>
            </a:r>
            <a:r>
              <a:rPr lang="uk-UA" sz="2800" b="1" dirty="0">
                <a:solidFill>
                  <a:srgbClr val="295FFF"/>
                </a:solidFill>
              </a:rPr>
              <a:t>тоді народу України</a:t>
            </a:r>
            <a:r>
              <a:rPr lang="uk-UA" sz="2800" b="1" dirty="0" smtClean="0">
                <a:solidFill>
                  <a:srgbClr val="295FFF"/>
                </a:solidFill>
              </a:rPr>
              <a:t>...</a:t>
            </a:r>
          </a:p>
          <a:p>
            <a:pPr algn="just"/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Багато нових слів ми запозичили у своїх близьких і далеких сусідів. </a:t>
            </a:r>
            <a:endParaRPr lang="uk-UA" sz="2800" b="1" dirty="0" smtClean="0">
              <a:solidFill>
                <a:srgbClr val="295FFF"/>
              </a:solidFill>
            </a:endParaRPr>
          </a:p>
        </p:txBody>
      </p:sp>
      <p:pic>
        <p:nvPicPr>
          <p:cNvPr id="8194" name="Picture 2" descr="Тарас Шевченко и закон о «декоммунизации» | КПРФ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" y="1604802"/>
            <a:ext cx="2681543" cy="35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6707" y="5120727"/>
            <a:ext cx="2893715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Тарас Григорович Шевченко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335" y="345945"/>
            <a:ext cx="10578272" cy="1067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Дивовижний винахід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3759" y="1413570"/>
            <a:ext cx="813690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295FFF"/>
                </a:solidFill>
              </a:rPr>
              <a:t>Уся</a:t>
            </a:r>
            <a:r>
              <a:rPr lang="ru-RU" sz="2800" b="1" dirty="0" smtClean="0">
                <a:solidFill>
                  <a:srgbClr val="295FFF"/>
                </a:solidFill>
              </a:rPr>
              <a:t>  </a:t>
            </a:r>
            <a:r>
              <a:rPr lang="ru-RU" sz="2800" b="1" dirty="0">
                <a:solidFill>
                  <a:srgbClr val="295FFF"/>
                </a:solidFill>
              </a:rPr>
              <a:t>наша  планета  </a:t>
            </a:r>
            <a:r>
              <a:rPr lang="uk-UA" sz="2800" b="1" dirty="0">
                <a:solidFill>
                  <a:srgbClr val="295FFF"/>
                </a:solidFill>
              </a:rPr>
              <a:t>оповита</a:t>
            </a:r>
            <a:r>
              <a:rPr lang="ru-RU" sz="2800" b="1" dirty="0">
                <a:solidFill>
                  <a:srgbClr val="295FFF"/>
                </a:solidFill>
              </a:rPr>
              <a:t>  </a:t>
            </a:r>
            <a:r>
              <a:rPr lang="uk-UA" sz="2800" b="1" dirty="0">
                <a:solidFill>
                  <a:srgbClr val="295FFF"/>
                </a:solidFill>
              </a:rPr>
              <a:t>невидимими</a:t>
            </a:r>
            <a:r>
              <a:rPr lang="ru-RU" sz="2800" b="1" dirty="0">
                <a:solidFill>
                  <a:srgbClr val="295FFF"/>
                </a:solidFill>
              </a:rPr>
              <a:t>  шляхами,  </a:t>
            </a:r>
            <a:r>
              <a:rPr lang="uk-UA" sz="2800" b="1" dirty="0">
                <a:solidFill>
                  <a:srgbClr val="295FFF"/>
                </a:solidFill>
              </a:rPr>
              <a:t>що  ними  мандрували  й  нині  мандрують</a:t>
            </a:r>
            <a:r>
              <a:rPr lang="ru-RU" sz="2800" b="1" dirty="0">
                <a:solidFill>
                  <a:srgbClr val="295FFF"/>
                </a:solidFill>
              </a:rPr>
              <a:t>  </a:t>
            </a:r>
            <a:r>
              <a:rPr lang="ru-RU" sz="2800" b="1" dirty="0" smtClean="0">
                <a:solidFill>
                  <a:srgbClr val="295FFF"/>
                </a:solidFill>
              </a:rPr>
              <a:t>слова.</a:t>
            </a:r>
          </a:p>
          <a:p>
            <a:pPr algn="just"/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Аджевсінародивусічасинавчалисяодинводного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Навчаютьсяісьогодні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...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 Щоб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вільно, невимушено, красиво розмовляти, треба вчитися... Намагатися зрозуміти правила, запам’ятовувати нові слова й прислів’я та приказки, бо це збагачує вашу мову, розповідати вірші, бо це розвиває пам’ять. І тоді, послухавши вас, кожний скаже: «Як прекрасно  звучить  українська мова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!».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9" y="1715076"/>
            <a:ext cx="3099839" cy="2506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8335" y="345945"/>
            <a:ext cx="10578272" cy="1067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Дивовижний винахід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5242" y="1557586"/>
            <a:ext cx="748104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Що нового ти відкрив/відкрила для себе в прочитаному оповіданні?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Що сказано про слов’янське письмо?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Які нові слова трапилися тобі в тексті?       Чи зрозумілі тобі їхні значення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5241" y="405458"/>
            <a:ext cx="10246231" cy="1090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Учні\учениця піднімає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1557586"/>
            <a:ext cx="2970874" cy="35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242" y="4119123"/>
            <a:ext cx="81291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За зразком якої азбуки було створено слов’янську?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А) фінікійської; Б) грецької; В) латинської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660" y="5091159"/>
            <a:ext cx="82266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FF00"/>
                </a:solidFill>
              </a:rPr>
              <a:t>Зверніть </a:t>
            </a:r>
            <a:r>
              <a:rPr lang="uk-UA" sz="2800" b="1" dirty="0">
                <a:solidFill>
                  <a:srgbClr val="FFFF00"/>
                </a:solidFill>
              </a:rPr>
              <a:t>увагу! У цьому тексті йдеться про правдиві події, факти, назви країн, які відомі в науці. Тому такі оповідання є </a:t>
            </a:r>
            <a:r>
              <a:rPr lang="uk-UA" sz="2800" b="1" dirty="0">
                <a:solidFill>
                  <a:schemeClr val="bg1"/>
                </a:solidFill>
              </a:rPr>
              <a:t>науково-художніми.</a:t>
            </a:r>
          </a:p>
        </p:txBody>
      </p:sp>
    </p:spTree>
    <p:extLst>
      <p:ext uri="{BB962C8B-B14F-4D97-AF65-F5344CB8AC3E}">
        <p14:creationId xmlns:p14="http://schemas.microsoft.com/office/powerpoint/2010/main" val="29392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495025"/>
            <a:ext cx="4095009" cy="40950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3342" y="1502835"/>
            <a:ext cx="460969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Підготуйтесь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удома до стислого переказу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прочитаного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тексту Алли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Коваль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Дивовижний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нахід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» на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</a:rPr>
              <a:t>ст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22-23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48" y="621482"/>
            <a:ext cx="10258545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0115" y="1701601"/>
            <a:ext cx="7045836" cy="22467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— Як </a:t>
            </a:r>
            <a:r>
              <a:rPr lang="ru-RU" sz="2800" dirty="0" err="1"/>
              <a:t>називались</a:t>
            </a:r>
            <a:r>
              <a:rPr lang="ru-RU" sz="2800" dirty="0"/>
              <a:t> </a:t>
            </a:r>
            <a:r>
              <a:rPr lang="ru-RU" sz="2800" dirty="0" err="1"/>
              <a:t>первісні</a:t>
            </a:r>
            <a:r>
              <a:rPr lang="ru-RU" sz="2800" dirty="0"/>
              <a:t> люди? </a:t>
            </a:r>
            <a:endParaRPr lang="ru-RU" sz="2800" dirty="0" smtClean="0"/>
          </a:p>
          <a:p>
            <a:r>
              <a:rPr lang="ru-RU" sz="2800" dirty="0" smtClean="0"/>
              <a:t>— </a:t>
            </a:r>
            <a:r>
              <a:rPr lang="ru-RU" sz="2800" dirty="0"/>
              <a:t>Який </a:t>
            </a:r>
            <a:r>
              <a:rPr lang="ru-RU" sz="2800" dirty="0" err="1"/>
              <a:t>винахід</a:t>
            </a:r>
            <a:r>
              <a:rPr lang="ru-RU" sz="2800" dirty="0"/>
              <a:t> </a:t>
            </a:r>
            <a:r>
              <a:rPr lang="ru-RU" sz="2800" dirty="0" err="1"/>
              <a:t>пращурів</a:t>
            </a:r>
            <a:r>
              <a:rPr lang="ru-RU" sz="2800" dirty="0"/>
              <a:t>?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</a:t>
            </a:r>
            <a:r>
              <a:rPr lang="ru-RU" sz="2800" dirty="0"/>
              <a:t>Яка </a:t>
            </a:r>
            <a:r>
              <a:rPr lang="ru-RU" sz="2800" dirty="0" err="1"/>
              <a:t>подія</a:t>
            </a:r>
            <a:r>
              <a:rPr lang="ru-RU" sz="2800" dirty="0"/>
              <a:t> </a:t>
            </a:r>
            <a:r>
              <a:rPr lang="ru-RU" sz="2800" dirty="0" err="1"/>
              <a:t>змінила</a:t>
            </a:r>
            <a:r>
              <a:rPr lang="ru-RU" sz="2800" dirty="0"/>
              <a:t> </a:t>
            </a:r>
            <a:r>
              <a:rPr lang="ru-RU" sz="2800" dirty="0" err="1"/>
              <a:t>людство</a:t>
            </a:r>
            <a:r>
              <a:rPr lang="ru-RU" sz="2800" dirty="0"/>
              <a:t>?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</a:t>
            </a:r>
            <a:r>
              <a:rPr lang="ru-RU" sz="2800" dirty="0" err="1"/>
              <a:t>Слов’яни</a:t>
            </a:r>
            <a:r>
              <a:rPr lang="ru-RU" sz="2800" dirty="0"/>
              <a:t> </a:t>
            </a:r>
            <a:r>
              <a:rPr lang="ru-RU" sz="2800" dirty="0" err="1"/>
              <a:t>склали</a:t>
            </a:r>
            <a:r>
              <a:rPr lang="ru-RU" sz="2800" dirty="0"/>
              <a:t> свою </a:t>
            </a:r>
            <a:r>
              <a:rPr lang="ru-RU" sz="2800" dirty="0" err="1"/>
              <a:t>абетку</a:t>
            </a:r>
            <a:r>
              <a:rPr lang="ru-RU" sz="2800" dirty="0"/>
              <a:t> за </a:t>
            </a:r>
            <a:r>
              <a:rPr lang="ru-RU" sz="2800" dirty="0" err="1"/>
              <a:t>зразком</a:t>
            </a:r>
            <a:r>
              <a:rPr lang="ru-RU" sz="2800" dirty="0"/>
              <a:t>...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</a:t>
            </a:r>
            <a:r>
              <a:rPr lang="ru-RU" sz="2800" dirty="0"/>
              <a:t>Хто показав світові </a:t>
            </a:r>
            <a:r>
              <a:rPr lang="ru-RU" sz="2800" dirty="0" err="1"/>
              <a:t>мову</a:t>
            </a:r>
            <a:r>
              <a:rPr lang="ru-RU" sz="2800" dirty="0"/>
              <a:t> простого народу?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8" y="1701602"/>
            <a:ext cx="2895727" cy="3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44359" y="1440384"/>
            <a:ext cx="17840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Пращури</a:t>
            </a:r>
            <a:r>
              <a:rPr lang="ru-RU" sz="28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6257" y="2061642"/>
            <a:ext cx="270212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Винайшли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7931" y="2560895"/>
            <a:ext cx="30243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Винайшли</a:t>
            </a:r>
            <a:r>
              <a:rPr lang="ru-RU" sz="2800" dirty="0" smtClean="0"/>
              <a:t> письмо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84455" y="2986280"/>
            <a:ext cx="113227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греків</a:t>
            </a:r>
            <a:r>
              <a:rPr lang="ru-RU" sz="28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6366" y="3948370"/>
            <a:ext cx="1780347" cy="523220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Шевченко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Мультфильм улыбается солнце дает большой палец вверх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7" y="2037739"/>
            <a:ext cx="2359104" cy="24479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олнечный луч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25003"/>
            <a:ext cx="2275548" cy="23779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048" y="520556"/>
            <a:ext cx="10142543" cy="764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Я </a:t>
            </a:r>
            <a:r>
              <a:rPr lang="uk-UA" sz="4000" b="1" dirty="0">
                <a:solidFill>
                  <a:schemeClr val="bg1"/>
                </a:solidFill>
              </a:rPr>
              <a:t>- </a:t>
            </a:r>
            <a:r>
              <a:rPr lang="uk-UA" sz="4000" b="1" dirty="0" smtClean="0">
                <a:solidFill>
                  <a:schemeClr val="bg1"/>
                </a:solidFill>
              </a:rPr>
              <a:t>сонечко.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ультяшное солнце с миганием глаз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52" y="2025003"/>
            <a:ext cx="2417560" cy="25085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лнышко красивое: 25 тыс изображений найдено в Яндекс.Картинках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025003"/>
            <a:ext cx="2895116" cy="2460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82063" y="1347110"/>
            <a:ext cx="6950915" cy="570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Я </a:t>
            </a:r>
            <a:r>
              <a:rPr lang="uk-UA" sz="2800" b="1" dirty="0">
                <a:solidFill>
                  <a:srgbClr val="FFFF00"/>
                </a:solidFill>
              </a:rPr>
              <a:t>– </a:t>
            </a:r>
            <a:r>
              <a:rPr lang="uk-UA" sz="2800" b="1" dirty="0" smtClean="0">
                <a:solidFill>
                  <a:srgbClr val="FFFF00"/>
                </a:solidFill>
              </a:rPr>
              <a:t>славне </a:t>
            </a:r>
            <a:r>
              <a:rPr lang="uk-UA" sz="2800" b="1" dirty="0">
                <a:solidFill>
                  <a:srgbClr val="FFFF00"/>
                </a:solidFill>
              </a:rPr>
              <a:t>сонечко. </a:t>
            </a:r>
            <a:r>
              <a:rPr lang="uk-UA" sz="2800" b="1" dirty="0" smtClean="0">
                <a:solidFill>
                  <a:srgbClr val="FFFF00"/>
                </a:solidFill>
              </a:rPr>
              <a:t>На уроці отримав/ла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2642" y="4485681"/>
            <a:ext cx="2005634" cy="119862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7311" y="4516130"/>
            <a:ext cx="2080210" cy="119862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6881" y="4503349"/>
            <a:ext cx="1800200" cy="119862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51324" y="4446542"/>
            <a:ext cx="2005634" cy="119862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477466"/>
            <a:ext cx="1067248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 «Я – 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Мудрість дня\photo_2025-06-30_15-19-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3712"/>
          <a:stretch/>
        </p:blipFill>
        <p:spPr bwMode="auto">
          <a:xfrm>
            <a:off x="9244204" y="1378680"/>
            <a:ext cx="2431801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30_14-27-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6224" r="12817" b="9606"/>
          <a:stretch/>
        </p:blipFill>
        <p:spPr bwMode="auto">
          <a:xfrm>
            <a:off x="5929326" y="1338649"/>
            <a:ext cx="3212863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7-23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6" b="3374"/>
          <a:stretch/>
        </p:blipFill>
        <p:spPr bwMode="auto">
          <a:xfrm>
            <a:off x="484001" y="1272232"/>
            <a:ext cx="2607508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13_18-11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7337" r="8646" b="7728"/>
          <a:stretch/>
        </p:blipFill>
        <p:spPr bwMode="auto">
          <a:xfrm>
            <a:off x="3322811" y="1294329"/>
            <a:ext cx="2413239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30_14-22-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6181050" y="3789834"/>
            <a:ext cx="2961139" cy="2592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075" y="4595527"/>
            <a:ext cx="5469251" cy="18586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Я </a:t>
            </a:r>
            <a:r>
              <a:rPr lang="uk-UA" sz="2400" b="1" dirty="0">
                <a:solidFill>
                  <a:srgbClr val="FFFF00"/>
                </a:solidFill>
              </a:rPr>
              <a:t>– маленьке сонечко. Я прокидаюся, піднімаюся </a:t>
            </a:r>
            <a:r>
              <a:rPr lang="uk-UA" sz="2400" b="1" dirty="0" smtClean="0">
                <a:solidFill>
                  <a:srgbClr val="FFFF00"/>
                </a:solidFill>
              </a:rPr>
              <a:t>високо </a:t>
            </a:r>
            <a:r>
              <a:rPr lang="uk-UA" sz="2400" b="1" dirty="0">
                <a:solidFill>
                  <a:srgbClr val="FFFF00"/>
                </a:solidFill>
              </a:rPr>
              <a:t>в небо. Я дарую своє тепло всім: небу, хмаркам, річці, полям, тваринам, </a:t>
            </a:r>
            <a:r>
              <a:rPr lang="uk-UA" sz="2400" b="1" dirty="0" smtClean="0">
                <a:solidFill>
                  <a:srgbClr val="FFFF00"/>
                </a:solidFill>
              </a:rPr>
              <a:t>людям.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робить</a:t>
            </a:r>
            <a:r>
              <a:rPr lang="ru-RU" sz="2400" b="1" dirty="0">
                <a:solidFill>
                  <a:schemeClr val="bg1"/>
                </a:solidFill>
              </a:rPr>
              <a:t> ваше Сонечко зараз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8155" y="405458"/>
            <a:ext cx="1067248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6650" y="1269554"/>
            <a:ext cx="72620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Про </a:t>
            </a:r>
            <a:r>
              <a:rPr lang="ru-RU" sz="2800" dirty="0"/>
              <a:t>що </a:t>
            </a:r>
            <a:r>
              <a:rPr lang="ru-RU" sz="2800" dirty="0" err="1"/>
              <a:t>йдеться</a:t>
            </a:r>
            <a:r>
              <a:rPr lang="ru-RU" sz="2800" dirty="0"/>
              <a:t> в </a:t>
            </a:r>
            <a:r>
              <a:rPr lang="ru-RU" sz="2800" dirty="0" err="1"/>
              <a:t>першій</a:t>
            </a:r>
            <a:r>
              <a:rPr lang="ru-RU" sz="2800" dirty="0"/>
              <a:t> </a:t>
            </a:r>
            <a:r>
              <a:rPr lang="ru-RU" sz="2800" dirty="0" err="1"/>
              <a:t>частині</a:t>
            </a:r>
            <a:r>
              <a:rPr lang="ru-RU" sz="2800" dirty="0"/>
              <a:t> </a:t>
            </a:r>
            <a:r>
              <a:rPr lang="ru-RU" sz="2800" dirty="0" smtClean="0"/>
              <a:t>оповідання «</a:t>
            </a:r>
            <a:r>
              <a:rPr lang="ru-RU" sz="2800" dirty="0" err="1" smtClean="0"/>
              <a:t>Якими</a:t>
            </a:r>
            <a:r>
              <a:rPr lang="ru-RU" sz="2800" dirty="0" smtClean="0"/>
              <a:t> були люди до </a:t>
            </a:r>
            <a:r>
              <a:rPr lang="ru-RU" sz="2800" dirty="0" err="1" smtClean="0"/>
              <a:t>винайдення</a:t>
            </a:r>
            <a:r>
              <a:rPr lang="ru-RU" sz="2800" dirty="0" smtClean="0"/>
              <a:t> мови?»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431" y="5549556"/>
            <a:ext cx="72620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/>
              <a:t>Чим </a:t>
            </a:r>
            <a:r>
              <a:rPr lang="ru-RU" sz="2800" dirty="0" err="1"/>
              <a:t>мова</a:t>
            </a:r>
            <a:r>
              <a:rPr lang="ru-RU" sz="2800" dirty="0"/>
              <a:t> </a:t>
            </a:r>
            <a:r>
              <a:rPr lang="ru-RU" sz="2800" dirty="0" err="1"/>
              <a:t>допомагала</a:t>
            </a:r>
            <a:r>
              <a:rPr lang="ru-RU" sz="2800" dirty="0"/>
              <a:t> людям?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358" y="4149874"/>
            <a:ext cx="726202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Про що </a:t>
            </a:r>
            <a:r>
              <a:rPr lang="ru-RU" sz="2800" dirty="0" err="1"/>
              <a:t>йдеться</a:t>
            </a:r>
            <a:r>
              <a:rPr lang="ru-RU" sz="2800" dirty="0"/>
              <a:t> в </a:t>
            </a:r>
            <a:r>
              <a:rPr lang="ru-RU" sz="2800" dirty="0" err="1" smtClean="0"/>
              <a:t>другій</a:t>
            </a:r>
            <a:r>
              <a:rPr lang="ru-RU" sz="2800" dirty="0" smtClean="0"/>
              <a:t> </a:t>
            </a:r>
            <a:r>
              <a:rPr lang="ru-RU" sz="2800" dirty="0" err="1"/>
              <a:t>частині</a:t>
            </a:r>
            <a:r>
              <a:rPr lang="ru-RU" sz="2800" dirty="0"/>
              <a:t> оповідання </a:t>
            </a:r>
            <a:r>
              <a:rPr lang="ru-RU" sz="2800" dirty="0" smtClean="0"/>
              <a:t>«Чому </a:t>
            </a:r>
            <a:r>
              <a:rPr lang="ru-RU" sz="2800" dirty="0" err="1" smtClean="0"/>
              <a:t>поява</a:t>
            </a:r>
            <a:r>
              <a:rPr lang="ru-RU" sz="2800" dirty="0" smtClean="0"/>
              <a:t> мови </a:t>
            </a:r>
            <a:r>
              <a:rPr lang="ru-RU" sz="2800" dirty="0" err="1" smtClean="0"/>
              <a:t>докорінно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змінила</a:t>
            </a:r>
            <a:r>
              <a:rPr lang="ru-RU" sz="2800" dirty="0" smtClean="0"/>
              <a:t> життя людей?»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650" y="2225499"/>
            <a:ext cx="726202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Знайди в тексті </a:t>
            </a:r>
            <a:r>
              <a:rPr lang="ru-RU" sz="2800" dirty="0" err="1" smtClean="0"/>
              <a:t>пояснення</a:t>
            </a:r>
            <a:r>
              <a:rPr lang="ru-RU" sz="2800" dirty="0" smtClean="0"/>
              <a:t>, чому ми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помічає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мо</a:t>
            </a:r>
            <a:r>
              <a:rPr lang="ru-RU" sz="2800" dirty="0" smtClean="0"/>
              <a:t> </a:t>
            </a:r>
            <a:r>
              <a:rPr lang="ru-RU" sz="2800" dirty="0" err="1" smtClean="0"/>
              <a:t>звучання</a:t>
            </a:r>
            <a:r>
              <a:rPr lang="ru-RU" sz="2800" dirty="0" smtClean="0"/>
              <a:t> мови.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Яке </a:t>
            </a:r>
            <a:r>
              <a:rPr lang="ru-RU" sz="2800" dirty="0" err="1" smtClean="0"/>
              <a:t>геніальне</a:t>
            </a:r>
            <a:r>
              <a:rPr lang="ru-RU" sz="2800" dirty="0" smtClean="0"/>
              <a:t> відкриття </a:t>
            </a:r>
            <a:r>
              <a:rPr lang="ru-RU" sz="2800" dirty="0" err="1" smtClean="0"/>
              <a:t>зробили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предки?</a:t>
            </a:r>
          </a:p>
        </p:txBody>
      </p:sp>
      <p:pic>
        <p:nvPicPr>
          <p:cNvPr id="1026" name="Picture 2" descr="D:\Картинки до тестів\Учні\Мрійни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62" y="1251827"/>
            <a:ext cx="3384376" cy="35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8155" y="405458"/>
            <a:ext cx="10672483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Колись </a:t>
            </a:r>
            <a:r>
              <a:rPr lang="ru-RU" sz="3200" b="1" dirty="0"/>
              <a:t>давно, коли не було </a:t>
            </a:r>
            <a:r>
              <a:rPr lang="ru-RU" sz="3200" b="1" dirty="0" err="1"/>
              <a:t>знайомих</a:t>
            </a:r>
            <a:r>
              <a:rPr lang="ru-RU" sz="3200" b="1" dirty="0"/>
              <a:t> вам книг, були </a:t>
            </a:r>
            <a:r>
              <a:rPr lang="ru-RU" sz="3200" b="1" dirty="0" smtClean="0"/>
              <a:t>КНИГИ-ЛЮДИ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195" y="1333558"/>
            <a:ext cx="11288841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Дуже давно (коли не було книг), у </a:t>
            </a:r>
            <a:r>
              <a:rPr lang="ru-RU" sz="2800" dirty="0" err="1"/>
              <a:t>Римі</a:t>
            </a:r>
            <a:r>
              <a:rPr lang="ru-RU" sz="2800" dirty="0"/>
              <a:t> жив </a:t>
            </a:r>
            <a:r>
              <a:rPr lang="ru-RU" sz="2800" dirty="0" err="1"/>
              <a:t>заможний</a:t>
            </a:r>
            <a:r>
              <a:rPr lang="ru-RU" sz="2800" dirty="0"/>
              <a:t> </a:t>
            </a:r>
            <a:r>
              <a:rPr lang="ru-RU" sz="2800" dirty="0" err="1"/>
              <a:t>торговець</a:t>
            </a:r>
            <a:r>
              <a:rPr lang="ru-RU" sz="2800" dirty="0"/>
              <a:t> </a:t>
            </a:r>
            <a:r>
              <a:rPr lang="ru-RU" sz="2800" dirty="0" err="1"/>
              <a:t>Іцел</a:t>
            </a:r>
            <a:r>
              <a:rPr lang="ru-RU" sz="2800" dirty="0"/>
              <a:t>. І </a:t>
            </a:r>
            <a:r>
              <a:rPr lang="ru-RU" sz="2800" dirty="0" err="1"/>
              <a:t>вирішив</a:t>
            </a:r>
            <a:r>
              <a:rPr lang="ru-RU" sz="2800" dirty="0"/>
              <a:t> він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біб</a:t>
            </a:r>
            <a:r>
              <a:rPr lang="ru-RU" sz="2800" dirty="0"/>
              <a:t> </a:t>
            </a:r>
            <a:r>
              <a:rPr lang="ru-RU" sz="2800" dirty="0" err="1"/>
              <a:t>ліотеку</a:t>
            </a:r>
            <a:r>
              <a:rPr lang="ru-RU" sz="2800" dirty="0"/>
              <a:t>. Як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бібліотеку</a:t>
            </a:r>
            <a:r>
              <a:rPr lang="ru-RU" sz="2800" dirty="0"/>
              <a:t>, коли </a:t>
            </a:r>
            <a:r>
              <a:rPr lang="ru-RU" sz="2800" dirty="0" err="1"/>
              <a:t>немає</a:t>
            </a:r>
            <a:r>
              <a:rPr lang="ru-RU" sz="2800" dirty="0"/>
              <a:t> книг? </a:t>
            </a:r>
            <a:r>
              <a:rPr lang="ru-RU" sz="2800" dirty="0" err="1"/>
              <a:t>Річ</a:t>
            </a:r>
            <a:r>
              <a:rPr lang="ru-RU" sz="2800" dirty="0"/>
              <a:t> у </a:t>
            </a:r>
            <a:r>
              <a:rPr lang="ru-RU" sz="2800" dirty="0" err="1"/>
              <a:t>тім</a:t>
            </a:r>
            <a:r>
              <a:rPr lang="ru-RU" sz="2800" dirty="0"/>
              <a:t>, що тоді були книги, але вони </a:t>
            </a:r>
            <a:r>
              <a:rPr lang="ru-RU" sz="2800" dirty="0" err="1"/>
              <a:t>зберіга</a:t>
            </a:r>
            <a:r>
              <a:rPr lang="ru-RU" sz="2800" dirty="0"/>
              <a:t> лися не на </a:t>
            </a:r>
            <a:r>
              <a:rPr lang="ru-RU" sz="2800" dirty="0" err="1"/>
              <a:t>книжкових</a:t>
            </a:r>
            <a:r>
              <a:rPr lang="ru-RU" sz="2800" dirty="0"/>
              <a:t> </a:t>
            </a:r>
            <a:r>
              <a:rPr lang="ru-RU" sz="2800" dirty="0" err="1"/>
              <a:t>полицях</a:t>
            </a:r>
            <a:r>
              <a:rPr lang="ru-RU" sz="2800" dirty="0"/>
              <a:t>, а в </a:t>
            </a:r>
            <a:r>
              <a:rPr lang="ru-RU" sz="2800" dirty="0" err="1"/>
              <a:t>людській</a:t>
            </a:r>
            <a:r>
              <a:rPr lang="ru-RU" sz="2800" dirty="0"/>
              <a:t> </a:t>
            </a:r>
            <a:r>
              <a:rPr lang="ru-RU" sz="2800" dirty="0" err="1"/>
              <a:t>пам’яті</a:t>
            </a:r>
            <a:r>
              <a:rPr lang="ru-RU" sz="2800" dirty="0"/>
              <a:t>. </a:t>
            </a:r>
            <a:r>
              <a:rPr lang="ru-RU" sz="2800" dirty="0" err="1"/>
              <a:t>Знаменитий</a:t>
            </a:r>
            <a:r>
              <a:rPr lang="ru-RU" sz="2800" dirty="0"/>
              <a:t> Гомер не </a:t>
            </a:r>
            <a:r>
              <a:rPr lang="ru-RU" sz="2800" dirty="0" err="1"/>
              <a:t>бачив</a:t>
            </a:r>
            <a:r>
              <a:rPr lang="ru-RU" sz="2800" dirty="0"/>
              <a:t> своїх поем «</a:t>
            </a:r>
            <a:r>
              <a:rPr lang="ru-RU" sz="2800" dirty="0" err="1"/>
              <a:t>Іліада</a:t>
            </a:r>
            <a:r>
              <a:rPr lang="ru-RU" sz="2800" dirty="0"/>
              <a:t>» чи «</a:t>
            </a:r>
            <a:r>
              <a:rPr lang="ru-RU" sz="2800" dirty="0" err="1"/>
              <a:t>Одіссея</a:t>
            </a:r>
            <a:r>
              <a:rPr lang="ru-RU" sz="2800" dirty="0"/>
              <a:t>». Вони були </a:t>
            </a:r>
            <a:r>
              <a:rPr lang="ru-RU" sz="2800" dirty="0" err="1"/>
              <a:t>записані</a:t>
            </a:r>
            <a:r>
              <a:rPr lang="ru-RU" sz="2800" dirty="0"/>
              <a:t> лише за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 після </a:t>
            </a:r>
            <a:r>
              <a:rPr lang="ru-RU" sz="2800" dirty="0" err="1"/>
              <a:t>створення</a:t>
            </a:r>
            <a:r>
              <a:rPr lang="ru-RU" sz="2800" dirty="0"/>
              <a:t>. Але </a:t>
            </a:r>
            <a:r>
              <a:rPr lang="ru-RU" sz="2800" dirty="0" err="1"/>
              <a:t>кмітливий</a:t>
            </a:r>
            <a:r>
              <a:rPr lang="ru-RU" sz="2800" dirty="0"/>
              <a:t> </a:t>
            </a:r>
            <a:r>
              <a:rPr lang="ru-RU" sz="2800" dirty="0" err="1"/>
              <a:t>торговець</a:t>
            </a:r>
            <a:r>
              <a:rPr lang="ru-RU" sz="2800" dirty="0"/>
              <a:t>, </a:t>
            </a:r>
            <a:r>
              <a:rPr lang="ru-RU" sz="2800" dirty="0" err="1"/>
              <a:t>прагнучи</a:t>
            </a:r>
            <a:r>
              <a:rPr lang="ru-RU" sz="2800" dirty="0"/>
              <a:t> </a:t>
            </a:r>
            <a:r>
              <a:rPr lang="ru-RU" sz="2800" dirty="0" err="1"/>
              <a:t>подивувати</a:t>
            </a:r>
            <a:r>
              <a:rPr lang="ru-RU" sz="2800" dirty="0"/>
              <a:t> всіх, </a:t>
            </a:r>
            <a:r>
              <a:rPr lang="ru-RU" sz="2800" dirty="0" err="1"/>
              <a:t>зібрав</a:t>
            </a:r>
            <a:r>
              <a:rPr lang="ru-RU" sz="2800" dirty="0"/>
              <a:t> </a:t>
            </a:r>
            <a:r>
              <a:rPr lang="ru-RU" sz="2800" dirty="0" err="1"/>
              <a:t>найздібніших</a:t>
            </a:r>
            <a:r>
              <a:rPr lang="ru-RU" sz="2800" dirty="0"/>
              <a:t> і </a:t>
            </a:r>
            <a:r>
              <a:rPr lang="ru-RU" sz="2800" dirty="0" err="1"/>
              <a:t>найрозумніших</a:t>
            </a:r>
            <a:r>
              <a:rPr lang="ru-RU" sz="2800" dirty="0"/>
              <a:t> </a:t>
            </a:r>
            <a:r>
              <a:rPr lang="ru-RU" sz="2800" dirty="0" err="1"/>
              <a:t>рабів</a:t>
            </a:r>
            <a:r>
              <a:rPr lang="ru-RU" sz="2800" dirty="0"/>
              <a:t>. І </a:t>
            </a:r>
            <a:r>
              <a:rPr lang="ru-RU" sz="2800" dirty="0" err="1"/>
              <a:t>кожен</a:t>
            </a:r>
            <a:r>
              <a:rPr lang="ru-RU" sz="2800" dirty="0"/>
              <a:t> з них став книгою — </a:t>
            </a:r>
            <a:r>
              <a:rPr lang="ru-RU" sz="2800" dirty="0" err="1"/>
              <a:t>вивчив</a:t>
            </a:r>
            <a:r>
              <a:rPr lang="ru-RU" sz="2800" dirty="0"/>
              <a:t> </a:t>
            </a:r>
            <a:r>
              <a:rPr lang="ru-RU" sz="2800" dirty="0" err="1"/>
              <a:t>якусь</a:t>
            </a:r>
            <a:r>
              <a:rPr lang="ru-RU" sz="2800" dirty="0"/>
              <a:t> поему: «</a:t>
            </a:r>
            <a:r>
              <a:rPr lang="ru-RU" sz="2800" dirty="0" err="1"/>
              <a:t>Одіссею</a:t>
            </a:r>
            <a:r>
              <a:rPr lang="ru-RU" sz="2800" dirty="0"/>
              <a:t>» чи «</a:t>
            </a:r>
            <a:r>
              <a:rPr lang="ru-RU" sz="2800" dirty="0" err="1"/>
              <a:t>Іліаду</a:t>
            </a:r>
            <a:r>
              <a:rPr lang="ru-RU" sz="2800" dirty="0"/>
              <a:t>». </a:t>
            </a:r>
            <a:r>
              <a:rPr lang="ru-RU" sz="2800" dirty="0" err="1"/>
              <a:t>Якось</a:t>
            </a:r>
            <a:r>
              <a:rPr lang="ru-RU" sz="2800" dirty="0"/>
              <a:t> </a:t>
            </a:r>
            <a:r>
              <a:rPr lang="ru-RU" sz="2800" dirty="0" err="1"/>
              <a:t>Іцел</a:t>
            </a:r>
            <a:r>
              <a:rPr lang="ru-RU" sz="2800" dirty="0"/>
              <a:t> перед гостями </a:t>
            </a:r>
            <a:r>
              <a:rPr lang="ru-RU" sz="2800" dirty="0" err="1"/>
              <a:t>вирішив</a:t>
            </a:r>
            <a:r>
              <a:rPr lang="ru-RU" sz="2800" dirty="0"/>
              <a:t> </a:t>
            </a:r>
            <a:r>
              <a:rPr lang="ru-RU" sz="2800" dirty="0" err="1"/>
              <a:t>продемонструвати</a:t>
            </a:r>
            <a:r>
              <a:rPr lang="ru-RU" sz="2800" dirty="0"/>
              <a:t> свою </a:t>
            </a:r>
            <a:r>
              <a:rPr lang="ru-RU" sz="2800" dirty="0" err="1"/>
              <a:t>освіченість</a:t>
            </a:r>
            <a:r>
              <a:rPr lang="ru-RU" sz="2800" dirty="0"/>
              <a:t> і почав </a:t>
            </a:r>
            <a:r>
              <a:rPr lang="ru-RU" sz="2800" dirty="0" err="1"/>
              <a:t>цитувати</a:t>
            </a:r>
            <a:r>
              <a:rPr lang="ru-RU" sz="2800" dirty="0"/>
              <a:t> «</a:t>
            </a:r>
            <a:r>
              <a:rPr lang="ru-RU" sz="2800" dirty="0" err="1"/>
              <a:t>Іліаду</a:t>
            </a:r>
            <a:r>
              <a:rPr lang="ru-RU" sz="2800" dirty="0"/>
              <a:t>», але </a:t>
            </a:r>
            <a:r>
              <a:rPr lang="ru-RU" sz="2800" dirty="0" err="1"/>
              <a:t>забув</a:t>
            </a:r>
            <a:r>
              <a:rPr lang="ru-RU" sz="2800" dirty="0"/>
              <a:t> </a:t>
            </a:r>
            <a:r>
              <a:rPr lang="ru-RU" sz="2800" dirty="0" err="1"/>
              <a:t>потрібні</a:t>
            </a:r>
            <a:r>
              <a:rPr lang="ru-RU" sz="2800" dirty="0"/>
              <a:t> рядки. Тоді </a:t>
            </a:r>
            <a:r>
              <a:rPr lang="ru-RU" sz="2800" dirty="0" err="1"/>
              <a:t>звелів</a:t>
            </a:r>
            <a:r>
              <a:rPr lang="ru-RU" sz="2800" dirty="0"/>
              <a:t> привести «</a:t>
            </a:r>
            <a:r>
              <a:rPr lang="ru-RU" sz="2800" dirty="0" err="1"/>
              <a:t>Іліаду</a:t>
            </a:r>
            <a:r>
              <a:rPr lang="ru-RU" sz="2800" dirty="0"/>
              <a:t>» (раба). Та у </a:t>
            </a:r>
            <a:r>
              <a:rPr lang="ru-RU" sz="2800" dirty="0" err="1"/>
              <a:t>відповідь</a:t>
            </a:r>
            <a:r>
              <a:rPr lang="ru-RU" sz="2800" dirty="0"/>
              <a:t> </a:t>
            </a:r>
            <a:r>
              <a:rPr lang="ru-RU" sz="2800" dirty="0" err="1"/>
              <a:t>почув</a:t>
            </a:r>
            <a:r>
              <a:rPr lang="ru-RU" sz="2800" dirty="0"/>
              <a:t>: «</a:t>
            </a:r>
            <a:r>
              <a:rPr lang="ru-RU" sz="2800" dirty="0" err="1"/>
              <a:t>Іліада</a:t>
            </a:r>
            <a:r>
              <a:rPr lang="ru-RU" sz="2800" dirty="0"/>
              <a:t>» </a:t>
            </a:r>
            <a:r>
              <a:rPr lang="ru-RU" sz="2800" dirty="0" err="1"/>
              <a:t>захворів</a:t>
            </a:r>
            <a:r>
              <a:rPr lang="ru-RU" sz="2800" dirty="0"/>
              <a:t> і не може </a:t>
            </a:r>
            <a:r>
              <a:rPr lang="ru-RU" sz="2800" dirty="0" err="1"/>
              <a:t>підвестися</a:t>
            </a:r>
            <a:r>
              <a:rPr lang="ru-RU" sz="2800" dirty="0"/>
              <a:t> з </a:t>
            </a:r>
            <a:r>
              <a:rPr lang="ru-RU" sz="2800" dirty="0" err="1"/>
              <a:t>ліжка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          (</a:t>
            </a:r>
            <a:r>
              <a:rPr lang="ru-RU" sz="2800" dirty="0"/>
              <a:t>З журналу «</a:t>
            </a:r>
            <a:r>
              <a:rPr lang="ru-RU" sz="2800" dirty="0" err="1"/>
              <a:t>Барвінок</a:t>
            </a:r>
            <a:r>
              <a:rPr lang="ru-RU" sz="2800" dirty="0"/>
              <a:t>».)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08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9946"/>
            <a:ext cx="3736021" cy="3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5927" y="1569308"/>
            <a:ext cx="592834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</a:rPr>
              <a:t>Сьогодні на уроці читання ми дізнаємось, </a:t>
            </a:r>
            <a:r>
              <a:rPr lang="ru-RU" sz="2800" b="1" dirty="0" smtClean="0"/>
              <a:t>яка </a:t>
            </a:r>
            <a:r>
              <a:rPr lang="ru-RU" sz="2800" b="1" dirty="0" err="1" smtClean="0"/>
              <a:t>подія</a:t>
            </a:r>
            <a:r>
              <a:rPr lang="ru-RU" sz="2800" b="1" dirty="0" smtClean="0"/>
              <a:t> </a:t>
            </a:r>
            <a:r>
              <a:rPr lang="ru-RU" sz="2800" b="1" dirty="0" err="1"/>
              <a:t>величезної</a:t>
            </a:r>
            <a:r>
              <a:rPr lang="ru-RU" sz="2800" b="1" dirty="0"/>
              <a:t> </a:t>
            </a:r>
            <a:r>
              <a:rPr lang="ru-RU" sz="2800" b="1" dirty="0" smtClean="0"/>
              <a:t>ваги сталася  далі; як була </a:t>
            </a:r>
            <a:r>
              <a:rPr lang="ru-RU" sz="2800" b="1" dirty="0" err="1" smtClean="0"/>
              <a:t>зроблена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слов’янська</a:t>
            </a:r>
            <a:r>
              <a:rPr lang="ru-RU" sz="2800" b="1" dirty="0" smtClean="0"/>
              <a:t> азбука; хто </a:t>
            </a:r>
            <a:r>
              <a:rPr lang="ru-RU" sz="2800" b="1" dirty="0" err="1" smtClean="0"/>
              <a:t>працює</a:t>
            </a:r>
            <a:r>
              <a:rPr lang="ru-RU" sz="2800" b="1" dirty="0" smtClean="0"/>
              <a:t> над </a:t>
            </a:r>
            <a:r>
              <a:rPr lang="ru-RU" sz="2800" b="1" dirty="0" err="1" smtClean="0"/>
              <a:t>вдосконаленням</a:t>
            </a:r>
            <a:r>
              <a:rPr lang="ru-RU" sz="2800" b="1" dirty="0" smtClean="0"/>
              <a:t> мови і що треба робити, </a:t>
            </a:r>
            <a:r>
              <a:rPr lang="uk-UA" sz="2800" b="1" dirty="0" smtClean="0">
                <a:solidFill>
                  <a:schemeClr val="bg1"/>
                </a:solidFill>
              </a:rPr>
              <a:t>щоб </a:t>
            </a:r>
            <a:r>
              <a:rPr lang="uk-UA" sz="2800" b="1" dirty="0">
                <a:solidFill>
                  <a:schemeClr val="bg1"/>
                </a:solidFill>
              </a:rPr>
              <a:t>вільно, невимушено, красиво </a:t>
            </a:r>
            <a:r>
              <a:rPr lang="uk-UA" sz="2800" b="1" dirty="0" smtClean="0">
                <a:solidFill>
                  <a:schemeClr val="bg1"/>
                </a:solidFill>
              </a:rPr>
              <a:t>розмовляти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47815" y="1204616"/>
            <a:ext cx="69341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Алла Петрівна </a:t>
            </a:r>
            <a:r>
              <a:rPr lang="uk-UA" sz="2800" b="1" dirty="0" smtClean="0">
                <a:solidFill>
                  <a:srgbClr val="FFFF00"/>
                </a:solidFill>
              </a:rPr>
              <a:t>Коваль -</a:t>
            </a:r>
            <a:r>
              <a:rPr lang="uk-UA" sz="2800" b="1" dirty="0" smtClean="0">
                <a:solidFill>
                  <a:schemeClr val="bg1"/>
                </a:solidFill>
              </a:rPr>
              <a:t>українська</a:t>
            </a:r>
            <a:r>
              <a:rPr lang="uk-UA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письменниця, </a:t>
            </a:r>
            <a:r>
              <a:rPr lang="uk-UA" sz="2800" b="1" dirty="0">
                <a:solidFill>
                  <a:schemeClr val="bg1"/>
                </a:solidFill>
              </a:rPr>
              <a:t>мовознавець, доктор філологічних наук, професор.</a:t>
            </a:r>
          </a:p>
        </p:txBody>
      </p:sp>
      <p:pic>
        <p:nvPicPr>
          <p:cNvPr id="7" name="Picture 2" descr="КАФЕДРА МОВИ ТА СТИЛІСТИКИ – Інститут журналістики КНУ іме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197546"/>
            <a:ext cx="3085068" cy="4487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оваль А.П. Життя і пригоди імен (1988) [djvu] | Оцифровано Гуртом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/>
          <a:stretch/>
        </p:blipFill>
        <p:spPr bwMode="auto">
          <a:xfrm rot="628005">
            <a:off x="9207299" y="2692500"/>
            <a:ext cx="1993746" cy="27692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ото - Спочатку було Слово. Крилаті вислови біблійного походження в українській мов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14">
            <a:off x="4232201" y="2711154"/>
            <a:ext cx="2025420" cy="28752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Фото - Знайомі незнайомц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80" y="2677761"/>
            <a:ext cx="1971476" cy="27987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78578" y="5374010"/>
            <a:ext cx="79208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   </a:t>
            </a:r>
            <a:r>
              <a:rPr lang="uk-UA" sz="2400" b="1" dirty="0">
                <a:solidFill>
                  <a:schemeClr val="bg1"/>
                </a:solidFill>
              </a:rPr>
              <a:t>Захопливі розповіді про те, як приходять до нас нові слова, хто їх придумує, як вони мандрують світом, створила відома вчена-</a:t>
            </a:r>
            <a:r>
              <a:rPr lang="uk-UA" sz="2400" b="1" dirty="0" err="1">
                <a:solidFill>
                  <a:schemeClr val="bg1"/>
                </a:solidFill>
              </a:rPr>
              <a:t>мовознавиця</a:t>
            </a:r>
            <a:r>
              <a:rPr lang="uk-UA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>
                <a:solidFill>
                  <a:srgbClr val="FFFF00"/>
                </a:solidFill>
              </a:rPr>
              <a:t>Алла  КОВÀЛЬ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5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99743" y="1269554"/>
            <a:ext cx="4032447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нахід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найшли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слов'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нське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довжел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зний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фінік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йці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високорозв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нених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гр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цької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532190" y="1269555"/>
            <a:ext cx="3960439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відшліфув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дорогоц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кам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ння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опов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димими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мушено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запам'ят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вування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691431" y="1341562"/>
            <a:ext cx="2808312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430" y="5313170"/>
            <a:ext cx="684075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Пригн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</a:rPr>
              <a:t>блений</a:t>
            </a:r>
            <a:r>
              <a:rPr lang="uk-UA" sz="3200" b="1" i="1" dirty="0" smtClean="0">
                <a:solidFill>
                  <a:schemeClr val="bg1"/>
                </a:solidFill>
              </a:rPr>
              <a:t> – позбавлений прав, можливості вільно жити.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з, буки, веди… на детском языке - Книги: читаем и обсуждаем! -  медиаплатформа МирТес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1529300"/>
            <a:ext cx="3232929" cy="22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335" y="345945"/>
            <a:ext cx="10578272" cy="1179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Дивовижний винахід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775" y="1691049"/>
            <a:ext cx="792088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295FFF"/>
                </a:solidFill>
              </a:rPr>
              <a:t>       А </a:t>
            </a:r>
            <a:r>
              <a:rPr lang="uk-UA" sz="3200" b="1" dirty="0">
                <a:solidFill>
                  <a:srgbClr val="295FFF"/>
                </a:solidFill>
              </a:rPr>
              <a:t>далі сталася подія величезної </a:t>
            </a:r>
            <a:r>
              <a:rPr lang="uk-UA" sz="3200" b="1" dirty="0" smtClean="0">
                <a:solidFill>
                  <a:srgbClr val="295FFF"/>
                </a:solidFill>
              </a:rPr>
              <a:t>ваги</a:t>
            </a:r>
            <a:r>
              <a:rPr lang="en-US" sz="3200" b="1" dirty="0" smtClean="0">
                <a:solidFill>
                  <a:srgbClr val="295FFF"/>
                </a:solidFill>
              </a:rPr>
              <a:t>: </a:t>
            </a:r>
            <a:r>
              <a:rPr lang="uk-UA" sz="3200" b="1" dirty="0">
                <a:solidFill>
                  <a:srgbClr val="295FFF"/>
                </a:solidFill>
              </a:rPr>
              <a:t>люди </a:t>
            </a:r>
            <a:r>
              <a:rPr lang="uk-UA" sz="3200" b="1" dirty="0" smtClean="0">
                <a:solidFill>
                  <a:srgbClr val="295FFF"/>
                </a:solidFill>
              </a:rPr>
              <a:t>винайшли </a:t>
            </a:r>
            <a:r>
              <a:rPr lang="uk-UA" sz="3200" b="1" dirty="0">
                <a:solidFill>
                  <a:srgbClr val="295FFF"/>
                </a:solidFill>
              </a:rPr>
              <a:t>письмо.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Наше слов’янське письмо — знайомі й звичні літери абетки — пройшло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довжелезний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шлях, поки дійшло до нас. Поклав початок цьому один дуже давній і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беручкий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* народ —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фінікійці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, які жили за 30 століть до нас. Їхнє письмо запозичили й вдосконалили  стародавні  греки.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 descr="Древнеславянская азбука или послание современному человечеств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3810528"/>
            <a:ext cx="3147852" cy="16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36247" y="5545089"/>
            <a:ext cx="29154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Беручк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й</a:t>
            </a:r>
            <a:r>
              <a:rPr lang="uk-UA" sz="2800" b="1" i="1" dirty="0" smtClean="0">
                <a:solidFill>
                  <a:schemeClr val="bg1"/>
                </a:solidFill>
              </a:rPr>
              <a:t> – дуже працьовитий.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1745" y="1541038"/>
            <a:ext cx="8355046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rgbClr val="295FFF"/>
                </a:solidFill>
              </a:rPr>
              <a:t> </a:t>
            </a:r>
            <a:r>
              <a:rPr lang="uk-UA" sz="3200" b="1" dirty="0" smtClean="0">
                <a:solidFill>
                  <a:srgbClr val="295FFF"/>
                </a:solidFill>
              </a:rPr>
              <a:t>     Слов’янська </a:t>
            </a:r>
            <a:r>
              <a:rPr lang="uk-UA" sz="3200" b="1" dirty="0">
                <a:solidFill>
                  <a:srgbClr val="295FFF"/>
                </a:solidFill>
              </a:rPr>
              <a:t>азбука була зроблена за зразком грецької.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До 24 грецьких літер було додано ще 19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      На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наші українські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землі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ця азбука прийшла понад тисячу років тому. Увесь цей час вона змінювалась, аж поки не стала такою, якою ми сьогодні й користуємося. </a:t>
            </a:r>
            <a:r>
              <a:rPr lang="uk-UA" sz="3200" b="1" dirty="0">
                <a:solidFill>
                  <a:srgbClr val="295FFF"/>
                </a:solidFill>
              </a:rPr>
              <a:t>Важко навіть сказати, скільки людей протягом століть доклали зусиль, щоб сьогодні ми з вами могли писати й читати</a:t>
            </a:r>
            <a:r>
              <a:rPr lang="uk-UA" sz="3200" b="1" dirty="0" smtClean="0">
                <a:solidFill>
                  <a:srgbClr val="295FFF"/>
                </a:solidFill>
              </a:rPr>
              <a:t>.</a:t>
            </a:r>
          </a:p>
        </p:txBody>
      </p:sp>
      <p:pic>
        <p:nvPicPr>
          <p:cNvPr id="7170" name="Picture 2" descr="Азбука Бурцева - 1637 - Славянская школа здравой мыс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1" y="1541038"/>
            <a:ext cx="2992558" cy="1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КРАЇНСЬКА АБЕТКА (прописна) 0121 купить - отзывы, цена, бонусы в магазине  игрушек Мамаз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1" y="3656557"/>
            <a:ext cx="2992558" cy="18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8335" y="345945"/>
            <a:ext cx="10578272" cy="1179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Дивовижний винахід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939</Words>
  <Application>Microsoft Office PowerPoint</Application>
  <PresentationFormat>Произвольный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47</cp:revision>
  <dcterms:created xsi:type="dcterms:W3CDTF">2025-08-27T14:01:18Z</dcterms:created>
  <dcterms:modified xsi:type="dcterms:W3CDTF">2025-09-22T14:37:22Z</dcterms:modified>
</cp:coreProperties>
</file>