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7" r:id="rId2"/>
    <p:sldId id="346" r:id="rId3"/>
    <p:sldId id="259" r:id="rId4"/>
    <p:sldId id="282" r:id="rId5"/>
    <p:sldId id="348" r:id="rId6"/>
    <p:sldId id="350" r:id="rId7"/>
    <p:sldId id="366" r:id="rId8"/>
    <p:sldId id="352" r:id="rId9"/>
    <p:sldId id="331" r:id="rId10"/>
    <p:sldId id="336" r:id="rId11"/>
    <p:sldId id="339" r:id="rId12"/>
    <p:sldId id="299" r:id="rId13"/>
    <p:sldId id="320" r:id="rId14"/>
    <p:sldId id="347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053530"/>
            <a:ext cx="8901876" cy="91940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Застосовуємо знання щодня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379096"/>
            <a:ext cx="2706146" cy="173704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12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9543" y="2453812"/>
            <a:ext cx="3312368" cy="329221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395" y="1259008"/>
            <a:ext cx="10266476" cy="9466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Зроби по три нахили тулубом вперед-назад, якщо це – ознака ввічливості. Якщо ні – зроби по три нахили тулубом вліво-вправо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8350701" y="4392204"/>
            <a:ext cx="2929713" cy="1165808"/>
          </a:xfrm>
          <a:prstGeom prst="plaqu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Співчуття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спілкуванні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8371074" y="2799862"/>
            <a:ext cx="2929713" cy="103904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Вітання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зустрічі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714086" y="2383624"/>
            <a:ext cx="3065621" cy="803830"/>
          </a:xfrm>
          <a:prstGeom prst="plaqu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Грубість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4719968" y="3573811"/>
            <a:ext cx="3065621" cy="1157932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Слухати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уважно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958362" y="4437906"/>
            <a:ext cx="3125873" cy="1165808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Ігнорування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зустрічі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1037629" y="2799862"/>
            <a:ext cx="3115551" cy="111817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Вдячність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за добру справу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835447" y="471557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Руханка «</a:t>
            </a:r>
            <a:r>
              <a:rPr lang="ru-RU" sz="4000" b="1" dirty="0" err="1" smtClean="0"/>
              <a:t>Ввічливе</a:t>
            </a:r>
            <a:r>
              <a:rPr lang="ru-RU" sz="4000" b="1" dirty="0" smtClean="0"/>
              <a:t> спілкування»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4435848" y="5250591"/>
            <a:ext cx="3459248" cy="95623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Байдужість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під час спілкування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680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54637" y="1341562"/>
            <a:ext cx="5109838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Що </a:t>
            </a:r>
            <a:r>
              <a:rPr lang="ru-RU" sz="2800" b="1" dirty="0" err="1"/>
              <a:t>робить</a:t>
            </a:r>
            <a:r>
              <a:rPr lang="ru-RU" sz="2800" b="1" dirty="0"/>
              <a:t> </a:t>
            </a:r>
            <a:r>
              <a:rPr lang="ru-RU" sz="2800" b="1" dirty="0" err="1"/>
              <a:t>людину</a:t>
            </a:r>
            <a:r>
              <a:rPr lang="ru-RU" sz="2800" b="1" dirty="0"/>
              <a:t> </a:t>
            </a:r>
            <a:r>
              <a:rPr lang="ru-RU" sz="2800" b="1" dirty="0" err="1"/>
              <a:t>людиною</a:t>
            </a:r>
            <a:r>
              <a:rPr lang="ru-RU" sz="2800" b="1" dirty="0"/>
              <a:t>?</a:t>
            </a:r>
            <a:endParaRPr lang="ru-RU" sz="2800" b="1" dirty="0"/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54637" y="2508759"/>
            <a:ext cx="5008070" cy="1425091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Яких правил </a:t>
            </a:r>
            <a:r>
              <a:rPr lang="ru-RU" sz="2800" b="1" dirty="0" err="1"/>
              <a:t>співжиття</a:t>
            </a:r>
            <a:r>
              <a:rPr lang="ru-RU" sz="2800" b="1" dirty="0"/>
              <a:t> </a:t>
            </a:r>
            <a:r>
              <a:rPr lang="ru-RU" sz="2800" b="1" dirty="0" err="1"/>
              <a:t>необхідно</a:t>
            </a:r>
            <a:r>
              <a:rPr lang="ru-RU" sz="2800" b="1" dirty="0"/>
              <a:t> </a:t>
            </a:r>
            <a:r>
              <a:rPr lang="ru-RU" sz="2800" b="1" dirty="0" err="1"/>
              <a:t>дотримуватися</a:t>
            </a:r>
            <a:r>
              <a:rPr lang="ru-RU" sz="2800" b="1" dirty="0"/>
              <a:t> в </a:t>
            </a:r>
            <a:r>
              <a:rPr lang="ru-RU" sz="2800" b="1" dirty="0" err="1" smtClean="0"/>
              <a:t>суспільстві</a:t>
            </a:r>
            <a:r>
              <a:rPr lang="ru-RU" sz="2800" b="1" dirty="0"/>
              <a:t>?</a:t>
            </a:r>
            <a:endParaRPr lang="ru-RU" sz="2800" b="1" dirty="0"/>
          </a:p>
        </p:txBody>
      </p:sp>
      <p:sp>
        <p:nvSpPr>
          <p:cNvPr id="2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19786" y="4114188"/>
            <a:ext cx="5144690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Що </a:t>
            </a:r>
            <a:r>
              <a:rPr lang="ru-RU" sz="2800" b="1" dirty="0" err="1"/>
              <a:t>цікавого</a:t>
            </a:r>
            <a:r>
              <a:rPr lang="ru-RU" sz="2800" b="1" dirty="0"/>
              <a:t> </a:t>
            </a:r>
            <a:r>
              <a:rPr lang="ru-RU" sz="2800" b="1" dirty="0" err="1"/>
              <a:t>тобі</a:t>
            </a:r>
            <a:r>
              <a:rPr lang="ru-RU" sz="2800" b="1" dirty="0"/>
              <a:t> б </a:t>
            </a:r>
            <a:r>
              <a:rPr lang="ru-RU" sz="2800" b="1" dirty="0" err="1"/>
              <a:t>хотілося</a:t>
            </a:r>
            <a:r>
              <a:rPr lang="ru-RU" sz="2800" b="1" dirty="0"/>
              <a:t> дізнатися про </a:t>
            </a:r>
            <a:r>
              <a:rPr lang="ru-RU" sz="2800" b="1" dirty="0" err="1"/>
              <a:t>людину</a:t>
            </a:r>
            <a:r>
              <a:rPr lang="ru-RU" sz="2800" b="1" dirty="0"/>
              <a:t>?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506122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86" y="1485896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\04 ЯДС\Грущинська\1 Людина\№012 Застосовуємо знання щодня\2025-09-24_103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50" y="1277903"/>
            <a:ext cx="7118945" cy="472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06350" y="372388"/>
            <a:ext cx="9721080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7" y="1277903"/>
            <a:ext cx="3304020" cy="33040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456248" y="4615014"/>
            <a:ext cx="2232248" cy="903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Розпорядок дня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3700" y="3563177"/>
            <a:ext cx="2132387" cy="9467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"/>
                <a:ea typeface="Cambria"/>
              </a:rPr>
              <a:t>Правила </a:t>
            </a:r>
            <a:r>
              <a:rPr lang="ru-RU" sz="2800" b="1" dirty="0" err="1" smtClean="0">
                <a:solidFill>
                  <a:schemeClr val="bg1"/>
                </a:solidFill>
                <a:latin typeface="Cambria"/>
                <a:ea typeface="Cambria"/>
              </a:rPr>
              <a:t>гігієни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00343" y="4526155"/>
            <a:ext cx="2240492" cy="83189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Позитивні емоції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88496" y="3123672"/>
            <a:ext cx="2308702" cy="827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Правильне харчування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60383" y="3563176"/>
            <a:ext cx="1642325" cy="7985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Фізичні вправи</a:t>
            </a:r>
            <a:endParaRPr lang="uk-UA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88496" y="5229994"/>
            <a:ext cx="2211847" cy="771486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Корисні звички</a:t>
            </a:r>
          </a:p>
        </p:txBody>
      </p:sp>
      <p:sp>
        <p:nvSpPr>
          <p:cNvPr id="4" name="Овал 3"/>
          <p:cNvSpPr/>
          <p:nvPr/>
        </p:nvSpPr>
        <p:spPr>
          <a:xfrm>
            <a:off x="6956127" y="1989634"/>
            <a:ext cx="288032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3" grpId="0" animBg="1"/>
      <p:bldP spid="24" grpId="0" animBg="1"/>
      <p:bldP spid="2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711927" y="1146076"/>
            <a:ext cx="4874312" cy="230425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5. Які правила поведінки ти вважаєш найголовнішими? Запиши.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______________________________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______________________________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______________________________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2" descr="D:\3 клас\04 ЯДС\Грущинська\1 Людина\№012 Застосовуємо знання щодня\2025-09-24_103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7" y="1146076"/>
            <a:ext cx="5867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195486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389" y="405458"/>
            <a:ext cx="10456218" cy="641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00143" y="4163170"/>
            <a:ext cx="4071775" cy="185891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Виконати завдання в підручнику на </a:t>
            </a:r>
            <a:r>
              <a:rPr lang="uk-UA" sz="2800" b="1" dirty="0" err="1" smtClean="0">
                <a:solidFill>
                  <a:schemeClr val="accent3">
                    <a:lumMod val="75000"/>
                  </a:schemeClr>
                </a:solidFill>
              </a:rPr>
              <a:t>ст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 24 та в зошиті до уроку 12.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09166" y="2404215"/>
            <a:ext cx="4367441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2. </a:t>
            </a:r>
            <a:r>
              <a:rPr lang="ru-RU" sz="2800" b="1" dirty="0" err="1" smtClean="0">
                <a:solidFill>
                  <a:srgbClr val="FF0000"/>
                </a:solidFill>
              </a:rPr>
              <a:t>Поважати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smtClean="0">
                <a:solidFill>
                  <a:srgbClr val="FF0000"/>
                </a:solidFill>
              </a:rPr>
              <a:t>думку інших.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54174" y="2059363"/>
            <a:ext cx="3859671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1. </a:t>
            </a:r>
            <a:r>
              <a:rPr lang="ru-RU" sz="2800" b="1" dirty="0" err="1" smtClean="0">
                <a:solidFill>
                  <a:srgbClr val="FF0000"/>
                </a:solidFill>
              </a:rPr>
              <a:t>Чемно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поводитись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33846" y="1434403"/>
            <a:ext cx="4589315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</a:t>
            </a:r>
            <a:r>
              <a:rPr lang="uk-UA" sz="2000" i="1" dirty="0" smtClean="0">
                <a:solidFill>
                  <a:schemeClr val="accent3">
                    <a:lumMod val="75000"/>
                  </a:schemeClr>
                </a:solidFill>
              </a:rPr>
              <a:t>натисни </a:t>
            </a:r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009749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94643"/>
            <a:ext cx="10193627" cy="779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Вдячність за подарунки цього 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2707610" y="1291578"/>
            <a:ext cx="6984821" cy="91940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Щодня ти отримуєш подарунки від життя.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За який з них ти хочеш подякувати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сьогодні?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оє ліж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3" y="2307301"/>
            <a:ext cx="2458687" cy="14301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ами грають з дітьми - Заклад дошкільної освіти (ясла-садок) №69 &quot;Росин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40" y="2277666"/>
            <a:ext cx="1790471" cy="192758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4-23-51-4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17" y="2307301"/>
            <a:ext cx="2000865" cy="200263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73" y="4205252"/>
            <a:ext cx="2328025" cy="233008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Картинки до тестів\!!!_Эсмира Настрій\Успешный\_free_2024-01-13-18-31-04_00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4" y="4404591"/>
            <a:ext cx="1942427" cy="194414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Смачні та корисні сніданки для дітей і школярів: дитяче меню на сніданок,  ідеї, кращі рецепти. Що приготувати на сніданок дитині просто, швидко,  смачно і корисно, крім каші, без молочних продуктів? Що 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17" y="4514249"/>
            <a:ext cx="2297739" cy="172482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Як намалювати сел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252" y="2307301"/>
            <a:ext cx="2617670" cy="174348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Діти читають: векторна графіка, зображення, Діти читають малюнки | Скачати  з Depositphotos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39" y="3958271"/>
            <a:ext cx="1383623" cy="250273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5228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60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2" y="1218330"/>
            <a:ext cx="2733595" cy="408367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03399" y="5350970"/>
            <a:ext cx="11161240" cy="91940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Що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корисного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цікавого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відкрили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для себе,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опанувавши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розділ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«Людина»?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Сьогодні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на уроці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ми узагальнимо свої знання за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цим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розділом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47807" y="2573950"/>
            <a:ext cx="368694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Чи </a:t>
            </a:r>
            <a:r>
              <a:rPr lang="ru-RU" sz="2400" b="1" dirty="0" err="1"/>
              <a:t>завжди</a:t>
            </a:r>
            <a:r>
              <a:rPr lang="ru-RU" sz="2400" b="1" dirty="0"/>
              <a:t> конфлікт — це погано? </a:t>
            </a:r>
            <a:endParaRPr lang="ru-RU" sz="2400" b="1" dirty="0" smtClean="0"/>
          </a:p>
        </p:txBody>
      </p:sp>
      <p:sp>
        <p:nvSpPr>
          <p:cNvPr id="14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4291831" y="1269554"/>
            <a:ext cx="3798903" cy="12323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Що таке конфлікти?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Чому </a:t>
            </a:r>
            <a:r>
              <a:rPr lang="ru-RU" sz="2400" b="1" dirty="0" err="1"/>
              <a:t>виникають</a:t>
            </a:r>
            <a:r>
              <a:rPr lang="ru-RU" sz="2400" b="1" dirty="0"/>
              <a:t> конфлікти?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5854" y="3649028"/>
            <a:ext cx="7223225" cy="9194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Які </a:t>
            </a:r>
            <a:r>
              <a:rPr lang="ru-RU" sz="2400" b="1" dirty="0"/>
              <a:t>можуть бути </a:t>
            </a:r>
            <a:r>
              <a:rPr lang="ru-RU" sz="2400" b="1" dirty="0" err="1"/>
              <a:t>наслідки</a:t>
            </a:r>
            <a:r>
              <a:rPr lang="ru-RU" sz="2400" b="1" dirty="0"/>
              <a:t> </a:t>
            </a:r>
            <a:r>
              <a:rPr lang="ru-RU" sz="2400" b="1" dirty="0" err="1"/>
              <a:t>конфліктів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Яким </a:t>
            </a:r>
            <a:r>
              <a:rPr lang="ru-RU" sz="2400" b="1" dirty="0"/>
              <a:t>чином можна </a:t>
            </a:r>
            <a:r>
              <a:rPr lang="ru-RU" sz="2400" b="1" dirty="0" err="1"/>
              <a:t>вирішити</a:t>
            </a:r>
            <a:r>
              <a:rPr lang="ru-RU" sz="2400" b="1" dirty="0"/>
              <a:t> конфлікти?</a:t>
            </a:r>
          </a:p>
        </p:txBody>
      </p:sp>
      <p:pic>
        <p:nvPicPr>
          <p:cNvPr id="1026" name="Picture 2" descr="Як примирити учнів: вчимо дітей вирішувати конфлікт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0" r="22039"/>
          <a:stretch/>
        </p:blipFill>
        <p:spPr bwMode="auto">
          <a:xfrm>
            <a:off x="939218" y="1270887"/>
            <a:ext cx="3267216" cy="232731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65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31791" y="1257689"/>
            <a:ext cx="7200800" cy="12558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ctr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Що </a:t>
            </a:r>
            <a:r>
              <a:rPr lang="ru-RU" sz="2800" b="1" dirty="0" err="1">
                <a:solidFill>
                  <a:schemeClr val="bg1"/>
                </a:solidFill>
              </a:rPr>
              <a:t>робить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людину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людиною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Які </a:t>
            </a:r>
            <a:r>
              <a:rPr lang="ru-RU" sz="2800" b="1" dirty="0" err="1">
                <a:solidFill>
                  <a:schemeClr val="bg1"/>
                </a:solidFill>
              </a:rPr>
              <a:t>ознаки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відрізняють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людину</a:t>
            </a:r>
            <a:r>
              <a:rPr lang="ru-RU" sz="2800" b="1" dirty="0">
                <a:solidFill>
                  <a:schemeClr val="bg1"/>
                </a:solidFill>
              </a:rPr>
              <a:t> від тварин? </a:t>
            </a:r>
            <a:r>
              <a:rPr lang="ru-RU" sz="2800" b="1" dirty="0" err="1">
                <a:solidFill>
                  <a:schemeClr val="bg1"/>
                </a:solidFill>
              </a:rPr>
              <a:t>Перелічи</a:t>
            </a:r>
            <a:r>
              <a:rPr lang="ru-RU" sz="2800" b="1" dirty="0">
                <a:solidFill>
                  <a:schemeClr val="bg1"/>
                </a:solidFill>
              </a:rPr>
              <a:t> й поясни.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8654"/>
            <a:ext cx="1123479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751" y="2741977"/>
            <a:ext cx="1512168" cy="11918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Тільки </a:t>
            </a:r>
            <a:r>
              <a:rPr lang="ru-RU" sz="3200" b="1" dirty="0" smtClean="0"/>
              <a:t>люди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5447" y="494644"/>
            <a:ext cx="10513168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Вислови свою думку. Вона дуже </a:t>
            </a:r>
            <a:r>
              <a:rPr lang="ru-RU" sz="3600" b="1" dirty="0" err="1"/>
              <a:t>важлива</a:t>
            </a:r>
            <a:r>
              <a:rPr lang="ru-RU" sz="3600" b="1" dirty="0"/>
              <a:t>!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Найбільш розумні тварини після людини - V.O.G D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076"/>
          <a:stretch/>
        </p:blipFill>
        <p:spPr bwMode="auto">
          <a:xfrm>
            <a:off x="763439" y="1197546"/>
            <a:ext cx="2668857" cy="16561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51471" y="3285897"/>
            <a:ext cx="1728192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можуть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мислити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30732" y="4619795"/>
            <a:ext cx="314403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висловлювати </a:t>
            </a:r>
            <a:r>
              <a:rPr lang="ru-RU" sz="2800" b="1" dirty="0">
                <a:solidFill>
                  <a:schemeClr val="bg1"/>
                </a:solidFill>
              </a:rPr>
              <a:t>свої думки за допомогою </a:t>
            </a:r>
            <a:r>
              <a:rPr lang="ru-RU" sz="2800" b="1" dirty="0" smtClean="0">
                <a:solidFill>
                  <a:schemeClr val="bg1"/>
                </a:solidFill>
              </a:rPr>
              <a:t>мови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9986" y="3275011"/>
            <a:ext cx="1728192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вміють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мріяти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90684" y="2523869"/>
            <a:ext cx="2770046" cy="1055608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втілювати</a:t>
            </a:r>
            <a:r>
              <a:rPr lang="ru-RU" sz="2800" b="1" dirty="0"/>
              <a:t> свої </a:t>
            </a:r>
            <a:r>
              <a:rPr lang="ru-RU" sz="2800" b="1" dirty="0" err="1"/>
              <a:t>мрії</a:t>
            </a:r>
            <a:r>
              <a:rPr lang="ru-RU" sz="2800" b="1" dirty="0"/>
              <a:t> в </a:t>
            </a:r>
            <a:r>
              <a:rPr lang="ru-RU" sz="2800" b="1" dirty="0" smtClean="0"/>
              <a:t>життя: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92510" y="4761787"/>
            <a:ext cx="2220711" cy="153233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створювати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витвори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мистецтва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60814" y="4761787"/>
            <a:ext cx="2878907" cy="153233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розвивати</a:t>
            </a:r>
            <a:r>
              <a:rPr lang="ru-RU" sz="2800" b="1" dirty="0" smtClean="0"/>
              <a:t> </a:t>
            </a:r>
            <a:r>
              <a:rPr lang="ru-RU" sz="2800" b="1" dirty="0"/>
              <a:t>культуру, науку й </a:t>
            </a:r>
            <a:r>
              <a:rPr lang="ru-RU" sz="2800" b="1" dirty="0" err="1"/>
              <a:t>техніку</a:t>
            </a:r>
            <a:r>
              <a:rPr lang="ru-RU" sz="2800" b="1" dirty="0"/>
              <a:t>, </a:t>
            </a:r>
          </a:p>
        </p:txBody>
      </p:sp>
      <p:sp>
        <p:nvSpPr>
          <p:cNvPr id="3" name="Стрелка влево 2"/>
          <p:cNvSpPr/>
          <p:nvPr/>
        </p:nvSpPr>
        <p:spPr>
          <a:xfrm>
            <a:off x="2779663" y="3458318"/>
            <a:ext cx="758010" cy="24231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6200000">
            <a:off x="3893865" y="4155636"/>
            <a:ext cx="686002" cy="24231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0800000">
            <a:off x="5088765" y="3458319"/>
            <a:ext cx="686002" cy="24231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0800000">
            <a:off x="5088765" y="2781723"/>
            <a:ext cx="2659450" cy="242317"/>
          </a:xfrm>
          <a:prstGeom prst="lef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7272631">
            <a:off x="7599739" y="4022750"/>
            <a:ext cx="1115329" cy="242316"/>
          </a:xfrm>
          <a:prstGeom prst="lef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4702839">
            <a:off x="9083783" y="4011542"/>
            <a:ext cx="1115329" cy="242316"/>
          </a:xfrm>
          <a:prstGeom prst="lef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355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225136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Вислови свою думку. Вона дуже </a:t>
            </a:r>
            <a:r>
              <a:rPr lang="ru-RU" sz="3600" b="1" dirty="0" err="1"/>
              <a:t>важлива</a:t>
            </a:r>
            <a:r>
              <a:rPr lang="ru-RU" sz="3600" b="1" dirty="0"/>
              <a:t>!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9463" y="1197546"/>
            <a:ext cx="9865096" cy="15121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2. Розкажи, від чого залежить здоров’я людини. Проаналізуй </a:t>
            </a:r>
            <a:r>
              <a:rPr lang="ru-RU" sz="2800" b="1" dirty="0" err="1"/>
              <a:t>свій</a:t>
            </a:r>
            <a:r>
              <a:rPr lang="ru-RU" sz="2800" b="1" dirty="0"/>
              <a:t> </a:t>
            </a:r>
            <a:r>
              <a:rPr lang="ru-RU" sz="2800" b="1" dirty="0" err="1"/>
              <a:t>спосіб</a:t>
            </a:r>
            <a:r>
              <a:rPr lang="ru-RU" sz="2800" b="1" dirty="0"/>
              <a:t> життя. </a:t>
            </a:r>
            <a:r>
              <a:rPr lang="ru-RU" sz="2800" b="1" dirty="0" err="1"/>
              <a:t>Запропонуй</a:t>
            </a:r>
            <a:r>
              <a:rPr lang="ru-RU" sz="2800" b="1" dirty="0"/>
              <a:t> </a:t>
            </a:r>
            <a:r>
              <a:rPr lang="ru-RU" sz="2800" b="1" dirty="0" err="1"/>
              <a:t>оздоровчу</a:t>
            </a:r>
            <a:r>
              <a:rPr lang="ru-RU" sz="2800" b="1" dirty="0"/>
              <a:t> </a:t>
            </a:r>
            <a:r>
              <a:rPr lang="ru-RU" sz="2800" b="1" dirty="0" err="1"/>
              <a:t>програму</a:t>
            </a:r>
            <a:r>
              <a:rPr lang="ru-RU" sz="2800" b="1" dirty="0"/>
              <a:t> для себе та своєї </a:t>
            </a:r>
            <a:r>
              <a:rPr lang="ru-RU" sz="2800" b="1" dirty="0" err="1"/>
              <a:t>родини</a:t>
            </a:r>
            <a:r>
              <a:rPr lang="ru-RU" sz="2800" b="1" dirty="0"/>
              <a:t> на осінь цього року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8654"/>
            <a:ext cx="1051471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3 клас\04 ЯДС\Грущинська\№004 Від чого залежить твоє здоров’я\2025-09-07_125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6" y="2912811"/>
            <a:ext cx="10225136" cy="2981131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609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3086" y="396650"/>
            <a:ext cx="10405415" cy="1027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 схемою </a:t>
            </a:r>
            <a:r>
              <a:rPr lang="uk-UA" sz="3200" b="1" dirty="0" smtClean="0"/>
              <a:t>поясни, </a:t>
            </a:r>
            <a:r>
              <a:rPr lang="uk-UA" sz="3200" b="1" dirty="0"/>
              <a:t>як саме </a:t>
            </a:r>
            <a:r>
              <a:rPr lang="uk-UA" sz="3200" b="1" u="sng" dirty="0"/>
              <a:t>здоровий спосіб життя </a:t>
            </a:r>
            <a:r>
              <a:rPr lang="uk-UA" sz="3200" b="1" dirty="0"/>
              <a:t>впливає на організм людини.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3085" y="3220724"/>
            <a:ext cx="2182819" cy="779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Розпорядок дня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3051" y="4328433"/>
            <a:ext cx="2845181" cy="1456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Здоровий спосіб життя </a:t>
            </a:r>
          </a:p>
        </p:txBody>
      </p:sp>
      <p:pic>
        <p:nvPicPr>
          <p:cNvPr id="6" name="Picture 2" descr="Как загадать вещий сон? | Фэн-шуй и непознанное | ШколаЖизни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6" y="1445029"/>
            <a:ext cx="2182819" cy="172707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елоперегони для дітлахів: на цих вихідних у Львові відбудеться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r="6948"/>
          <a:stretch/>
        </p:blipFill>
        <p:spPr bwMode="auto">
          <a:xfrm>
            <a:off x="1062261" y="4064279"/>
            <a:ext cx="2232492" cy="172037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Личная гигиена ребенка. Советы родителям - Сказки с картинками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9"/>
          <a:stretch/>
        </p:blipFill>
        <p:spPr bwMode="auto">
          <a:xfrm>
            <a:off x="6332577" y="1430326"/>
            <a:ext cx="2171310" cy="172707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оронавірус: чи небезпечні продукти харчування – новини на УНН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2"/>
          <a:stretch/>
        </p:blipFill>
        <p:spPr bwMode="auto">
          <a:xfrm>
            <a:off x="9166582" y="1424645"/>
            <a:ext cx="2081919" cy="166502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Міжнародний день друзів 2019: привітання та історія свята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r="8595"/>
          <a:stretch/>
        </p:blipFill>
        <p:spPr bwMode="auto">
          <a:xfrm>
            <a:off x="3487396" y="1445029"/>
            <a:ext cx="2171310" cy="172282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Фізкультура в Німеччині: як проходять уроки у школах - Prom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12043"/>
          <a:stretch/>
        </p:blipFill>
        <p:spPr bwMode="auto">
          <a:xfrm>
            <a:off x="8782016" y="4064278"/>
            <a:ext cx="2210780" cy="174886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53412" y="3167856"/>
            <a:ext cx="2240492" cy="831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Позитивні емоції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053190" y="3220723"/>
            <a:ext cx="2308702" cy="827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Правильне харчування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53616" y="5851728"/>
            <a:ext cx="2997070" cy="499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Фізичні вправи</a:t>
            </a:r>
            <a:endParaRPr lang="uk-UA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39658" y="3167856"/>
            <a:ext cx="1941744" cy="831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Правила </a:t>
            </a:r>
            <a:r>
              <a:rPr lang="uk-UA" sz="2800" b="1" dirty="0"/>
              <a:t>гігієна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68508" y="5892068"/>
            <a:ext cx="2718888" cy="499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Корисні звички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685926" y="3161643"/>
            <a:ext cx="1887126" cy="182598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>
            <a:off x="3324131" y="5056546"/>
            <a:ext cx="1248920" cy="32621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0"/>
          </p:cNvCxnSpPr>
          <p:nvPr/>
        </p:nvCxnSpPr>
        <p:spPr>
          <a:xfrm flipH="1" flipV="1">
            <a:off x="5663086" y="3370333"/>
            <a:ext cx="332555" cy="9581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0"/>
          </p:cNvCxnSpPr>
          <p:nvPr/>
        </p:nvCxnSpPr>
        <p:spPr>
          <a:xfrm flipV="1">
            <a:off x="5995642" y="3370333"/>
            <a:ext cx="544017" cy="9581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3"/>
          </p:cNvCxnSpPr>
          <p:nvPr/>
        </p:nvCxnSpPr>
        <p:spPr>
          <a:xfrm flipV="1">
            <a:off x="7418232" y="3089672"/>
            <a:ext cx="1760897" cy="196687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Прямая со стрелкой 4095"/>
          <p:cNvCxnSpPr>
            <a:stCxn id="15" idx="3"/>
          </p:cNvCxnSpPr>
          <p:nvPr/>
        </p:nvCxnSpPr>
        <p:spPr>
          <a:xfrm>
            <a:off x="7418232" y="5056546"/>
            <a:ext cx="1363785" cy="14798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756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96109" y="1269554"/>
            <a:ext cx="8420166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3. Чому вчитися </a:t>
            </a:r>
            <a:r>
              <a:rPr lang="ru-RU" sz="2800" b="1" dirty="0" err="1"/>
              <a:t>необхідно</a:t>
            </a:r>
            <a:r>
              <a:rPr lang="ru-RU" sz="2800" b="1" dirty="0"/>
              <a:t> </a:t>
            </a:r>
            <a:r>
              <a:rPr lang="ru-RU" sz="2800" b="1" dirty="0" err="1"/>
              <a:t>впродовж</a:t>
            </a:r>
            <a:r>
              <a:rPr lang="ru-RU" sz="2800" b="1" dirty="0"/>
              <a:t> </a:t>
            </a:r>
            <a:r>
              <a:rPr lang="ru-RU" sz="2800" b="1" dirty="0" err="1"/>
              <a:t>усього</a:t>
            </a:r>
            <a:r>
              <a:rPr lang="ru-RU" sz="2800" b="1" dirty="0"/>
              <a:t> життя? Склади </a:t>
            </a:r>
            <a:r>
              <a:rPr lang="ru-RU" sz="2800" b="1" dirty="0" err="1"/>
              <a:t>перелік</a:t>
            </a:r>
            <a:r>
              <a:rPr lang="ru-RU" sz="2800" b="1" dirty="0"/>
              <a:t> того, чого ти </a:t>
            </a:r>
            <a:r>
              <a:rPr lang="ru-RU" sz="2800" b="1" dirty="0" err="1"/>
              <a:t>хочеш</a:t>
            </a:r>
            <a:r>
              <a:rPr lang="ru-RU" sz="2800" b="1" dirty="0"/>
              <a:t> </a:t>
            </a:r>
            <a:r>
              <a:rPr lang="ru-RU" sz="2800" b="1" dirty="0" err="1"/>
              <a:t>навчитися</a:t>
            </a:r>
            <a:r>
              <a:rPr lang="ru-RU" sz="2800" b="1" dirty="0"/>
              <a:t>.</a:t>
            </a:r>
            <a:endParaRPr lang="uk-UA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979463" y="494644"/>
            <a:ext cx="10225136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Вислови свою думку. Вона дуже </a:t>
            </a:r>
            <a:r>
              <a:rPr lang="ru-RU" sz="3600" b="1" dirty="0" err="1"/>
              <a:t>важлива</a:t>
            </a:r>
            <a:r>
              <a:rPr lang="ru-RU" sz="3600" b="1" dirty="0"/>
              <a:t>!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109" y="2327017"/>
            <a:ext cx="842016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Уміння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вчитися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— </a:t>
            </a:r>
            <a:r>
              <a:rPr lang="ru-RU" sz="3200" b="1" dirty="0" err="1">
                <a:solidFill>
                  <a:schemeClr val="bg1"/>
                </a:solidFill>
              </a:rPr>
              <a:t>це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здатність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розвивати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свої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здібності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запорука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досягнення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успіху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" b="7916"/>
          <a:stretch/>
        </p:blipFill>
        <p:spPr>
          <a:xfrm>
            <a:off x="9476407" y="1269554"/>
            <a:ext cx="1861205" cy="26577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79463" y="3476429"/>
            <a:ext cx="3323714" cy="4858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Продовж речення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3476" y="4077867"/>
            <a:ext cx="5754135" cy="7089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Мені </a:t>
            </a:r>
            <a:r>
              <a:rPr lang="ru-RU" sz="2800" b="1" dirty="0" err="1"/>
              <a:t>навчатися</a:t>
            </a:r>
            <a:r>
              <a:rPr lang="ru-RU" sz="2800" b="1" dirty="0"/>
              <a:t> легко тоді, коли…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9463" y="4077866"/>
            <a:ext cx="4392488" cy="7089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 </a:t>
            </a:r>
            <a:r>
              <a:rPr lang="ru-RU" sz="2800" b="1" dirty="0" err="1"/>
              <a:t>вчуся</a:t>
            </a:r>
            <a:r>
              <a:rPr lang="ru-RU" sz="2800" b="1" dirty="0"/>
              <a:t> для того, щоб…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2121" y="4929035"/>
            <a:ext cx="4831319" cy="7866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 б хотів/</a:t>
            </a:r>
            <a:r>
              <a:rPr lang="ru-RU" sz="2800" b="1" dirty="0" err="1"/>
              <a:t>хотіла</a:t>
            </a:r>
            <a:r>
              <a:rPr lang="ru-RU" sz="2800" b="1" dirty="0"/>
              <a:t> </a:t>
            </a:r>
            <a:r>
              <a:rPr lang="ru-RU" sz="2800" b="1" dirty="0" err="1"/>
              <a:t>навчитися</a:t>
            </a:r>
            <a:r>
              <a:rPr lang="ru-RU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72497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11511" y="1269554"/>
            <a:ext cx="8999058" cy="1010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4. Чи </a:t>
            </a:r>
            <a:r>
              <a:rPr lang="ru-RU" sz="2800" b="1" dirty="0" err="1"/>
              <a:t>згоден</a:t>
            </a:r>
            <a:r>
              <a:rPr lang="ru-RU" sz="2800" b="1" dirty="0"/>
              <a:t>/</a:t>
            </a:r>
            <a:r>
              <a:rPr lang="ru-RU" sz="2800" b="1" dirty="0" err="1"/>
              <a:t>згодна</a:t>
            </a:r>
            <a:r>
              <a:rPr lang="ru-RU" sz="2800" b="1" dirty="0"/>
              <a:t> ти з тим, що </a:t>
            </a:r>
            <a:r>
              <a:rPr lang="ru-RU" sz="2800" b="1" dirty="0" err="1"/>
              <a:t>праця</a:t>
            </a:r>
            <a:r>
              <a:rPr lang="ru-RU" sz="2800" b="1" dirty="0"/>
              <a:t> є </a:t>
            </a:r>
            <a:r>
              <a:rPr lang="ru-RU" sz="2800" b="1" dirty="0" err="1"/>
              <a:t>запорукою</a:t>
            </a:r>
            <a:r>
              <a:rPr lang="ru-RU" sz="2800" b="1" dirty="0"/>
              <a:t> </a:t>
            </a:r>
            <a:r>
              <a:rPr lang="ru-RU" sz="2800" b="1" dirty="0" err="1"/>
              <a:t>життєвого</a:t>
            </a:r>
            <a:r>
              <a:rPr lang="ru-RU" sz="2800" b="1" dirty="0"/>
              <a:t> </a:t>
            </a:r>
            <a:r>
              <a:rPr lang="ru-RU" sz="2800" b="1" dirty="0" err="1"/>
              <a:t>успіху</a:t>
            </a:r>
            <a:r>
              <a:rPr lang="ru-RU" sz="2800" b="1" dirty="0"/>
              <a:t>? Наведи приклади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9463" y="494644"/>
            <a:ext cx="10225136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Вислови свою думку. Вона дуже </a:t>
            </a:r>
            <a:r>
              <a:rPr lang="ru-RU" sz="3600" b="1" dirty="0" err="1"/>
              <a:t>важлива</a:t>
            </a:r>
            <a:r>
              <a:rPr lang="ru-RU" sz="3600" b="1" dirty="0"/>
              <a:t>!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9696" y="2349674"/>
            <a:ext cx="5972415" cy="1512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Праця</a:t>
            </a:r>
            <a:r>
              <a:rPr lang="ru-RU" sz="2800" b="1" dirty="0"/>
              <a:t> — це діяльність людини, у процесі </a:t>
            </a:r>
            <a:r>
              <a:rPr lang="ru-RU" sz="2800" b="1" dirty="0" err="1"/>
              <a:t>якої</a:t>
            </a:r>
            <a:r>
              <a:rPr lang="ru-RU" sz="2800" b="1" dirty="0"/>
              <a:t> вона </a:t>
            </a:r>
            <a:r>
              <a:rPr lang="ru-RU" sz="2800" b="1" dirty="0" err="1"/>
              <a:t>докладає</a:t>
            </a:r>
            <a:r>
              <a:rPr lang="ru-RU" sz="2800" b="1" dirty="0"/>
              <a:t> </a:t>
            </a:r>
            <a:r>
              <a:rPr lang="ru-RU" sz="2800" b="1" dirty="0" err="1"/>
              <a:t>вольові</a:t>
            </a:r>
            <a:r>
              <a:rPr lang="ru-RU" sz="2800" b="1" dirty="0"/>
              <a:t> </a:t>
            </a:r>
            <a:r>
              <a:rPr lang="ru-RU" sz="2800" b="1" dirty="0" err="1"/>
              <a:t>зусилля</a:t>
            </a:r>
            <a:r>
              <a:rPr lang="ru-RU" sz="2800" b="1" dirty="0"/>
              <a:t> для </a:t>
            </a:r>
            <a:r>
              <a:rPr lang="ru-RU" sz="2800" b="1" dirty="0" err="1"/>
              <a:t>досягнення</a:t>
            </a:r>
            <a:r>
              <a:rPr lang="ru-RU" sz="2800" b="1" dirty="0"/>
              <a:t> мети. </a:t>
            </a:r>
            <a:endParaRPr lang="ru-RU" sz="2800" b="1" dirty="0" smtClean="0"/>
          </a:p>
        </p:txBody>
      </p:sp>
      <p:pic>
        <p:nvPicPr>
          <p:cNvPr id="3074" name="Picture 2" descr="Що українці думають про життєвий успіх – Українська соціологічна платфор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30" y="2421682"/>
            <a:ext cx="4224469" cy="316835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вори себе та власний успіх! - професор Петро Пацурківськ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4005858"/>
            <a:ext cx="4680520" cy="24572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51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552</Words>
  <Application>Microsoft Office PowerPoint</Application>
  <PresentationFormat>Произвольный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194</cp:revision>
  <dcterms:created xsi:type="dcterms:W3CDTF">2025-08-27T14:01:18Z</dcterms:created>
  <dcterms:modified xsi:type="dcterms:W3CDTF">2025-09-24T13:57:47Z</dcterms:modified>
</cp:coreProperties>
</file>