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350" r:id="rId3"/>
    <p:sldId id="285" r:id="rId4"/>
    <p:sldId id="286" r:id="rId5"/>
    <p:sldId id="342" r:id="rId6"/>
    <p:sldId id="352" r:id="rId7"/>
    <p:sldId id="347" r:id="rId8"/>
    <p:sldId id="334" r:id="rId9"/>
    <p:sldId id="353" r:id="rId10"/>
    <p:sldId id="354" r:id="rId11"/>
    <p:sldId id="355" r:id="rId12"/>
    <p:sldId id="312" r:id="rId13"/>
    <p:sldId id="313" r:id="rId14"/>
    <p:sldId id="351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50"/>
            <p14:sldId id="285"/>
            <p14:sldId id="286"/>
            <p14:sldId id="342"/>
            <p14:sldId id="352"/>
            <p14:sldId id="347"/>
            <p14:sldId id="334"/>
            <p14:sldId id="353"/>
            <p14:sldId id="354"/>
            <p14:sldId id="355"/>
            <p14:sldId id="312"/>
            <p14:sldId id="313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Креслення відрізка, коротшого даного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Розв’язуємо задачі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Побудова </a:t>
          </a:r>
          <a:r>
            <a:rPr lang="uk-UA" sz="3200" b="1" dirty="0" err="1" smtClean="0"/>
            <a:t>прямокут-ника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6806" custLinFactX="369612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8594" custLinFactNeighborX="-45035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6025" custLinFactX="-2955" custLinFactNeighborX="-1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8968" custLinFactX="-389673" custLinFactNeighborX="-4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69915" y="862806"/>
          <a:ext cx="4273486" cy="2547872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Побудова </a:t>
          </a:r>
          <a:r>
            <a:rPr lang="uk-UA" sz="3200" b="1" kern="1200" dirty="0" err="1" smtClean="0"/>
            <a:t>прямокут-ника</a:t>
          </a:r>
          <a:endParaRPr lang="ru-RU" sz="3200" b="1" kern="1200" dirty="0"/>
        </a:p>
      </dsp:txBody>
      <dsp:txXfrm rot="5400000">
        <a:off x="8032722" y="854696"/>
        <a:ext cx="2547872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789304" y="844844"/>
          <a:ext cx="4273486" cy="258379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Розв’язуємо задачі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49" y="854696"/>
        <a:ext cx="258379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456248" y="770189"/>
          <a:ext cx="4273486" cy="2733106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Креслення відрізка, коротшого даного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26438" y="854696"/>
        <a:ext cx="2733106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41086" y="841086"/>
          <a:ext cx="4273486" cy="2591312"/>
        </a:xfrm>
        <a:prstGeom prst="flowChartManualOperation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9131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7495" y="1125538"/>
            <a:ext cx="9505055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Зменшення числа у кілька разів. Побудова прямокутника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2758764"/>
            <a:ext cx="2900974" cy="290097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4"/>
            <a:ext cx="10540490" cy="8469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</a:t>
            </a:r>
            <a:r>
              <a:rPr lang="ru-RU" sz="3200" b="1" dirty="0" err="1"/>
              <a:t>Накресли</a:t>
            </a:r>
            <a:r>
              <a:rPr lang="ru-RU" sz="3200" b="1" dirty="0"/>
              <a:t> </a:t>
            </a:r>
            <a:r>
              <a:rPr lang="ru-RU" sz="3200" b="1" dirty="0" err="1"/>
              <a:t>відрізок</a:t>
            </a:r>
            <a:r>
              <a:rPr lang="ru-RU" sz="3200" b="1" dirty="0"/>
              <a:t> </a:t>
            </a:r>
            <a:r>
              <a:rPr lang="ru-RU" sz="3200" b="1" dirty="0" smtClean="0"/>
              <a:t>АК, </a:t>
            </a:r>
            <a:r>
              <a:rPr lang="ru-RU" sz="3200" b="1" dirty="0" err="1" smtClean="0"/>
              <a:t>удвічі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коротший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ніж</a:t>
            </a:r>
            <a:r>
              <a:rPr lang="ru-RU" sz="3200" b="1" dirty="0" smtClean="0"/>
              <a:t> </a:t>
            </a:r>
            <a:r>
              <a:rPr lang="ru-RU" sz="3200" b="1" dirty="0" err="1"/>
              <a:t>відрізок</a:t>
            </a:r>
            <a:r>
              <a:rPr lang="ru-RU" sz="3200" b="1" dirty="0"/>
              <a:t> </a:t>
            </a:r>
            <a:r>
              <a:rPr lang="ru-RU" sz="3200" b="1" dirty="0" smtClean="0"/>
              <a:t>С</a:t>
            </a:r>
            <a:r>
              <a:rPr lang="uk-UA" sz="3200" b="1" dirty="0" smtClean="0"/>
              <a:t>В?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709" y="3316620"/>
            <a:ext cx="11351677" cy="23088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79463" y="141357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>
            <a:off x="1416745" y="2198402"/>
            <a:ext cx="5870135" cy="77894"/>
            <a:chOff x="4973319" y="5865592"/>
            <a:chExt cx="3151503" cy="8263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017680" y="1625326"/>
            <a:ext cx="1070429" cy="6464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solidFill>
                  <a:srgbClr val="7030A0"/>
                </a:solidFill>
              </a:rPr>
              <a:t>8 см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83967" y="2840289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78782" y="2837162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484598" y="2840172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586221" y="3033901"/>
            <a:ext cx="328478" cy="2158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51198" y="2817385"/>
            <a:ext cx="295082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131094" y="2817384"/>
            <a:ext cx="1304753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см)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415222" y="3980151"/>
            <a:ext cx="2920627" cy="92037"/>
            <a:chOff x="4973319" y="5865592"/>
            <a:chExt cx="3151503" cy="8263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526140" y="3425708"/>
            <a:ext cx="1070429" cy="6464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solidFill>
                  <a:srgbClr val="FF0000"/>
                </a:solidFill>
              </a:rPr>
              <a:t>4 см</a:t>
            </a: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№97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98616" y="1584591"/>
            <a:ext cx="434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</a:rPr>
              <a:t>С</a:t>
            </a:r>
            <a:endParaRPr lang="ru-RU" sz="36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17869" y="1552071"/>
            <a:ext cx="449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</a:rPr>
              <a:t>В</a:t>
            </a:r>
            <a:endParaRPr lang="ru-RU" sz="36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91402" y="3385281"/>
            <a:ext cx="4716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</a:rPr>
              <a:t>А</a:t>
            </a:r>
            <a:endParaRPr lang="ru-RU" sz="36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35965" y="3463865"/>
            <a:ext cx="449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</a:rPr>
              <a:t>К</a:t>
            </a:r>
            <a:endParaRPr lang="ru-RU" sz="3600" b="1" cap="none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4"/>
            <a:ext cx="10540490" cy="8469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 </a:t>
            </a:r>
            <a:r>
              <a:rPr lang="ru-RU" sz="4000" b="1" dirty="0" err="1" smtClean="0"/>
              <a:t>Побудова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прямокутника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709" y="3316620"/>
            <a:ext cx="11351677" cy="23088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79463" y="141357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>
            <a:off x="1416746" y="2198402"/>
            <a:ext cx="4387254" cy="77894"/>
            <a:chOff x="4973319" y="5865592"/>
            <a:chExt cx="3151503" cy="82638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65536" y="1629594"/>
            <a:ext cx="1070429" cy="6464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</a:rPr>
              <a:t>6 </a:t>
            </a:r>
            <a:r>
              <a:rPr lang="ru-RU" sz="3600" b="1" cap="none" spc="50" dirty="0">
                <a:ln w="11430"/>
                <a:solidFill>
                  <a:srgbClr val="7030A0"/>
                </a:solidFill>
              </a:rPr>
              <a:t>см</a:t>
            </a:r>
          </a:p>
        </p:txBody>
      </p:sp>
      <p:grpSp>
        <p:nvGrpSpPr>
          <p:cNvPr id="29" name="Группа 28"/>
          <p:cNvGrpSpPr/>
          <p:nvPr/>
        </p:nvGrpSpPr>
        <p:grpSpPr>
          <a:xfrm rot="5400000" flipV="1">
            <a:off x="728999" y="2885661"/>
            <a:ext cx="1488782" cy="156790"/>
            <a:chOff x="4973319" y="5865592"/>
            <a:chExt cx="3151503" cy="8263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4997450" y="5900252"/>
              <a:ext cx="30860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6020023" y="2499643"/>
            <a:ext cx="1070429" cy="6464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</a:rPr>
              <a:t>2 </a:t>
            </a:r>
            <a:r>
              <a:rPr lang="ru-RU" sz="3600" b="1" cap="none" spc="50" dirty="0">
                <a:ln w="11430"/>
                <a:solidFill>
                  <a:srgbClr val="FF0000"/>
                </a:solidFill>
              </a:rPr>
              <a:t>см</a:t>
            </a: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№98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0181" y="1584591"/>
            <a:ext cx="4716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</a:rPr>
              <a:t>А</a:t>
            </a:r>
            <a:endParaRPr lang="ru-RU" sz="36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776695" y="1611508"/>
            <a:ext cx="449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</a:rPr>
              <a:t>В</a:t>
            </a:r>
            <a:endParaRPr lang="ru-RU" sz="36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11593" y="3452703"/>
            <a:ext cx="449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</a:rPr>
              <a:t>С</a:t>
            </a:r>
            <a:endParaRPr lang="ru-RU" sz="36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32911" y="3500903"/>
            <a:ext cx="4491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0000"/>
                </a:solidFill>
              </a:rPr>
              <a:t>К</a:t>
            </a:r>
            <a:endParaRPr lang="ru-RU" sz="3600" b="1" cap="none" spc="50" dirty="0">
              <a:ln w="11430"/>
              <a:solidFill>
                <a:srgbClr val="FF0000"/>
              </a:solidFill>
            </a:endParaRPr>
          </a:p>
        </p:txBody>
      </p:sp>
      <p:pic>
        <p:nvPicPr>
          <p:cNvPr id="3074" name="Picture 2" descr="D:\3 клас\03 МАТЕМ\1 Листопад\1 Повторення вивченого в 2 кл\№012 - Робота з геометричними фігурами. Відрізок, кут, прямокутник\2025-09-11_215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1851674"/>
            <a:ext cx="20097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6225" y="4365898"/>
            <a:ext cx="702868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800" dirty="0" smtClean="0"/>
              <a:t>Поясни</a:t>
            </a:r>
            <a:r>
              <a:rPr lang="ru-RU" sz="2800" dirty="0"/>
              <a:t>, як побудувати в </a:t>
            </a:r>
            <a:r>
              <a:rPr lang="ru-RU" sz="2800" dirty="0" err="1" smtClean="0"/>
              <a:t>зошиті</a:t>
            </a:r>
            <a:r>
              <a:rPr lang="ru-RU" sz="2800" dirty="0" smtClean="0"/>
              <a:t> </a:t>
            </a:r>
            <a:r>
              <a:rPr lang="ru-RU" sz="2800" dirty="0" err="1"/>
              <a:t>прямий</a:t>
            </a:r>
            <a:r>
              <a:rPr lang="ru-RU" sz="2800" dirty="0"/>
              <a:t> кут, </a:t>
            </a:r>
            <a:r>
              <a:rPr lang="ru-RU" sz="2800" dirty="0" err="1" smtClean="0"/>
              <a:t>скориставшись</a:t>
            </a:r>
            <a:r>
              <a:rPr lang="ru-RU" sz="2800" dirty="0" smtClean="0"/>
              <a:t> </a:t>
            </a:r>
            <a:r>
              <a:rPr lang="ru-RU" sz="2800" dirty="0" err="1"/>
              <a:t>клітинками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AutoNum type="arabicParenR"/>
            </a:pPr>
            <a:r>
              <a:rPr lang="ru-RU" sz="2800" dirty="0" err="1" smtClean="0"/>
              <a:t>Побудуй</a:t>
            </a:r>
            <a:r>
              <a:rPr lang="ru-RU" sz="2800" dirty="0" smtClean="0"/>
              <a:t> </a:t>
            </a:r>
            <a:r>
              <a:rPr lang="ru-RU" sz="2800" dirty="0" err="1"/>
              <a:t>прямокутник</a:t>
            </a:r>
            <a:r>
              <a:rPr lang="ru-RU" sz="2800" dirty="0"/>
              <a:t>, </a:t>
            </a:r>
            <a:r>
              <a:rPr lang="ru-RU" sz="2800" dirty="0" err="1" smtClean="0"/>
              <a:t>довжина</a:t>
            </a:r>
            <a:r>
              <a:rPr lang="ru-RU" sz="2800" dirty="0" smtClean="0"/>
              <a:t>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дорівнює</a:t>
            </a:r>
            <a:r>
              <a:rPr lang="ru-RU" sz="2800" dirty="0"/>
              <a:t> 6 см, а ширина — </a:t>
            </a:r>
            <a:r>
              <a:rPr lang="ru-RU" sz="2800" dirty="0" err="1"/>
              <a:t>утричі</a:t>
            </a:r>
            <a:r>
              <a:rPr lang="ru-RU" sz="2800" dirty="0"/>
              <a:t> </a:t>
            </a:r>
            <a:r>
              <a:rPr lang="ru-RU" sz="2800" dirty="0" err="1"/>
              <a:t>менша</a:t>
            </a:r>
            <a:r>
              <a:rPr lang="ru-RU" sz="2800" dirty="0"/>
              <a:t>.</a:t>
            </a:r>
          </a:p>
        </p:txBody>
      </p:sp>
      <p:grpSp>
        <p:nvGrpSpPr>
          <p:cNvPr id="40" name="Группа 39"/>
          <p:cNvGrpSpPr/>
          <p:nvPr/>
        </p:nvGrpSpPr>
        <p:grpSpPr>
          <a:xfrm rot="5400000" flipV="1">
            <a:off x="5027786" y="2868887"/>
            <a:ext cx="1488782" cy="156790"/>
            <a:chOff x="4973319" y="5865592"/>
            <a:chExt cx="3151503" cy="82638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4997450" y="5900252"/>
              <a:ext cx="30860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1409303" y="3625419"/>
            <a:ext cx="4387254" cy="77894"/>
            <a:chOff x="4973319" y="5865592"/>
            <a:chExt cx="3151503" cy="82638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46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46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5" grpId="0"/>
      <p:bldP spid="3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17-18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99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100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3 клас\03 МАТЕМ\1 Листопад\1 Повторення вивченого в 2 кл\№012 - Робота з геометричними фігурами. Відрізок, кут, прямокутник\2025-09-11_21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20" y="3770718"/>
            <a:ext cx="79343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3 клас\03 МАТЕМ\1 Листопад\1 Повторення вивченого в 2 кл\№012 - Робота з геометричними фігурами. Відрізок, кут, прямокутник\2025-09-11_2159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37" y="4529328"/>
            <a:ext cx="787717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32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32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275369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709714"/>
            <a:ext cx="5421405" cy="1088273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означає зменшити число у кілька разів?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4212445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212445"/>
            <a:ext cx="5421405" cy="118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таке прямокутник?</a:t>
            </a:r>
            <a:endParaRPr lang="ru-RU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0271" y="508798"/>
            <a:ext cx="10053293" cy="78233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Рефлексія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2857" y="1421793"/>
            <a:ext cx="8933262" cy="51089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Намалюй </a:t>
            </a:r>
            <a:r>
              <a:rPr lang="ru-RU" sz="2400" b="1" dirty="0">
                <a:solidFill>
                  <a:srgbClr val="7030A0"/>
                </a:solidFill>
              </a:rPr>
              <a:t>смайлик, що </a:t>
            </a:r>
            <a:r>
              <a:rPr lang="ru-RU" sz="2400" b="1" dirty="0" smtClean="0">
                <a:solidFill>
                  <a:srgbClr val="7030A0"/>
                </a:solidFill>
              </a:rPr>
              <a:t>відображає твою роботу на </a:t>
            </a:r>
            <a:r>
              <a:rPr lang="ru-RU" sz="2400" b="1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1921" y="4157353"/>
            <a:ext cx="2992337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Все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! Уроком </a:t>
            </a:r>
            <a:r>
              <a:rPr lang="ru-RU" sz="2400" b="1" dirty="0" err="1">
                <a:solidFill>
                  <a:schemeClr val="bg1"/>
                </a:solidFill>
              </a:rPr>
              <a:t>задоволений</a:t>
            </a:r>
            <a:r>
              <a:rPr lang="ru-RU" sz="2400" b="1" dirty="0">
                <a:solidFill>
                  <a:schemeClr val="bg1"/>
                </a:solidFill>
              </a:rPr>
              <a:t>(на)!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7931" y="4157351"/>
            <a:ext cx="3065895" cy="13283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Не </a:t>
            </a:r>
            <a:r>
              <a:rPr lang="ru-RU" sz="2400" b="1" dirty="0" err="1">
                <a:solidFill>
                  <a:schemeClr val="bg1"/>
                </a:solidFill>
              </a:rPr>
              <a:t>зовсім</a:t>
            </a:r>
            <a:r>
              <a:rPr lang="ru-RU" sz="2400" b="1" dirty="0">
                <a:solidFill>
                  <a:schemeClr val="bg1"/>
                </a:solidFill>
              </a:rPr>
              <a:t> все </a:t>
            </a:r>
            <a:r>
              <a:rPr lang="ru-RU" sz="2400" b="1" dirty="0" err="1">
                <a:solidFill>
                  <a:schemeClr val="bg1"/>
                </a:solidFill>
              </a:rPr>
              <a:t>виходило</a:t>
            </a:r>
            <a:r>
              <a:rPr lang="ru-RU" sz="2400" b="1" dirty="0">
                <a:solidFill>
                  <a:schemeClr val="bg1"/>
                </a:solidFill>
              </a:rPr>
              <a:t>, але я </a:t>
            </a:r>
            <a:r>
              <a:rPr lang="ru-RU" sz="2400" b="1" dirty="0" err="1">
                <a:solidFill>
                  <a:schemeClr val="bg1"/>
                </a:solidFill>
              </a:rPr>
              <a:t>старав</a:t>
            </a:r>
            <a:r>
              <a:rPr lang="ru-RU" sz="2400" b="1" dirty="0">
                <a:solidFill>
                  <a:schemeClr val="bg1"/>
                </a:solidFill>
              </a:rPr>
              <a:t>(</a:t>
            </a:r>
            <a:r>
              <a:rPr lang="ru-RU" sz="2400" b="1" dirty="0" err="1">
                <a:solidFill>
                  <a:schemeClr val="bg1"/>
                </a:solidFill>
              </a:rPr>
              <a:t>лася</a:t>
            </a:r>
            <a:r>
              <a:rPr lang="ru-RU" sz="24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063550" y="4361710"/>
            <a:ext cx="2706291" cy="9196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Мало </a:t>
            </a:r>
            <a:r>
              <a:rPr lang="ru-RU" sz="2400" b="1" dirty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вийшло</a:t>
            </a:r>
            <a:r>
              <a:rPr lang="ru-RU" sz="2400" b="1" dirty="0">
                <a:solidFill>
                  <a:schemeClr val="bg1"/>
                </a:solidFill>
              </a:rPr>
              <a:t>, не </a:t>
            </a:r>
            <a:r>
              <a:rPr lang="ru-RU" sz="2400" b="1" dirty="0" err="1">
                <a:solidFill>
                  <a:schemeClr val="bg1"/>
                </a:solidFill>
              </a:rPr>
              <a:t>розумів</a:t>
            </a:r>
            <a:r>
              <a:rPr lang="ru-RU" sz="2400" b="1" dirty="0">
                <a:solidFill>
                  <a:schemeClr val="bg1"/>
                </a:solidFill>
              </a:rPr>
              <a:t>(ла).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73" y="2176500"/>
            <a:ext cx="2268705" cy="17958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 descr="https://klike.net/uploads/posts/2022-08/165959229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57" y="2090979"/>
            <a:ext cx="2826577" cy="189411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ree-png.ru/wp-content/uploads/2021/05/free-png.ru-21-340x3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48" y="2200766"/>
            <a:ext cx="2171069" cy="17843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682096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E1540C5-607A-412F-AE67-D36B7933B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" t="24033" r="11447" b="13168"/>
          <a:stretch/>
        </p:blipFill>
        <p:spPr>
          <a:xfrm>
            <a:off x="7863155" y="2041207"/>
            <a:ext cx="2808500" cy="219989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504280" y="2033047"/>
            <a:ext cx="5505892" cy="228200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54" y="4283400"/>
            <a:ext cx="2152452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39954" y="513960"/>
            <a:ext cx="9858338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95391" y="1274799"/>
            <a:ext cx="7223408" cy="6570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400" b="1" dirty="0">
                <a:solidFill>
                  <a:srgbClr val="7030A0"/>
                </a:solidFill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смайл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>
                <a:solidFill>
                  <a:srgbClr val="7030A0"/>
                </a:solidFill>
              </a:rPr>
              <a:t>що відповідає </a:t>
            </a:r>
            <a:r>
              <a:rPr lang="ru-RU" sz="2400" b="1" dirty="0" smtClean="0">
                <a:solidFill>
                  <a:srgbClr val="7030A0"/>
                </a:solidFill>
              </a:rPr>
              <a:t> твоєму </a:t>
            </a:r>
            <a:r>
              <a:rPr lang="ru-RU" sz="2400" b="1" dirty="0" err="1" smtClean="0">
                <a:solidFill>
                  <a:srgbClr val="7030A0"/>
                </a:solidFill>
              </a:rPr>
              <a:t>очікуванню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39955" y="508363"/>
            <a:ext cx="9869216" cy="79227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94185" y="3730210"/>
            <a:ext cx="2387965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Усе буде добре!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28" y="2046354"/>
            <a:ext cx="2818750" cy="173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815" y="1999050"/>
            <a:ext cx="2380289" cy="17311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50004" y="3868202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зможу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27154" y="3730209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впораюсь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39" y="2046355"/>
            <a:ext cx="2676820" cy="1821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506251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вивчу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84" y="4342598"/>
            <a:ext cx="2389986" cy="17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512432" y="6013635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виконаю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64" y="4488981"/>
            <a:ext cx="2674546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696316" y="6009600"/>
            <a:ext cx="1983290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 </a:t>
            </a:r>
            <a:r>
              <a:rPr lang="ru-RU" sz="2400" b="1" dirty="0" err="1" smtClean="0"/>
              <a:t>зрозумію</a:t>
            </a:r>
            <a:r>
              <a:rPr lang="ru-RU" sz="2400" b="1" dirty="0" smtClean="0"/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496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8" grpId="0" animBg="1"/>
      <p:bldP spid="14" grpId="0" animBg="1"/>
      <p:bldP spid="17" grpId="0" animBg="1"/>
      <p:bldP spid="19" grpId="0" animBg="1"/>
      <p:bldP spid="22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751" y="3299496"/>
            <a:ext cx="761753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№ </a:t>
            </a:r>
            <a:r>
              <a:rPr lang="uk-UA" sz="2800" b="1" dirty="0" smtClean="0"/>
              <a:t>91. </a:t>
            </a:r>
            <a:r>
              <a:rPr lang="uk-UA" sz="2800" b="1" dirty="0"/>
              <a:t>Прочитайте </a:t>
            </a:r>
            <a:r>
              <a:rPr lang="uk-UA" sz="2800" b="1" dirty="0" smtClean="0"/>
              <a:t>вирази </a:t>
            </a:r>
            <a:r>
              <a:rPr lang="uk-UA" sz="2800" b="1" dirty="0"/>
              <a:t>і їх значення</a:t>
            </a:r>
            <a:r>
              <a:rPr lang="uk-UA" sz="2800" b="1" dirty="0" smtClean="0"/>
              <a:t>. </a:t>
            </a:r>
            <a:r>
              <a:rPr lang="uk-UA" sz="2800" b="1" dirty="0" err="1" smtClean="0"/>
              <a:t>Ст</a:t>
            </a:r>
            <a:r>
              <a:rPr lang="uk-UA" sz="2800" b="1" dirty="0" smtClean="0"/>
              <a:t> 16</a:t>
            </a:r>
          </a:p>
          <a:p>
            <a:r>
              <a:rPr lang="uk-UA" sz="2800" b="1" dirty="0" smtClean="0"/>
              <a:t>№ 90. Прочитайте </a:t>
            </a:r>
            <a:r>
              <a:rPr lang="uk-UA" sz="2800" b="1" dirty="0" err="1"/>
              <a:t>розв</a:t>
            </a:r>
            <a:r>
              <a:rPr lang="ru-RU" sz="2800" b="1" dirty="0"/>
              <a:t>’</a:t>
            </a:r>
            <a:r>
              <a:rPr lang="uk-UA" sz="2800" b="1" dirty="0" err="1"/>
              <a:t>язок</a:t>
            </a:r>
            <a:r>
              <a:rPr lang="uk-UA" sz="2800" b="1" dirty="0"/>
              <a:t> задачі і </a:t>
            </a:r>
            <a:r>
              <a:rPr lang="uk-UA" sz="2800" b="1" dirty="0" smtClean="0"/>
              <a:t>відповідь</a:t>
            </a: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3 клас\03 МАТЕМ\1 Листопад\1 Повторення вивченого в 2 кл\№011 -Знаходження невідомого множника, діленого, дільника. Перевірка ділення за допомогою дії множення\2025-09-11_1025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654" y="1269554"/>
            <a:ext cx="78200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22643971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Зменш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утричі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кожне</a:t>
            </a:r>
            <a:r>
              <a:rPr lang="ru-RU" sz="4000" b="1" dirty="0">
                <a:solidFill>
                  <a:schemeClr val="bg1"/>
                </a:solidFill>
              </a:rPr>
              <a:t> із чисел: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92570" y="2637706"/>
            <a:ext cx="714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5  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669037" y="2637702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02013" y="2637701"/>
            <a:ext cx="7366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952888" y="2655890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/>
          </a:p>
        </p:txBody>
      </p:sp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№92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143372" y="2661047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81414" y="2634646"/>
            <a:ext cx="6299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312157" y="2634645"/>
            <a:ext cx="6837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548415" y="2632379"/>
            <a:ext cx="683730" cy="58477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8426347" y="2632380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4</a:t>
            </a:r>
            <a:endParaRPr lang="ru-RU" sz="3200" b="1" dirty="0"/>
          </a:p>
        </p:txBody>
      </p:sp>
      <p:sp>
        <p:nvSpPr>
          <p:cNvPr id="38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xmlns="" id="{F957D36F-D415-457D-BA88-85289BF422E5}"/>
              </a:ext>
            </a:extLst>
          </p:cNvPr>
          <p:cNvSpPr/>
          <p:nvPr/>
        </p:nvSpPr>
        <p:spPr>
          <a:xfrm>
            <a:off x="592570" y="3510022"/>
            <a:ext cx="5259777" cy="7920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15</a:t>
            </a:r>
            <a:r>
              <a:rPr lang="ru-RU" sz="3200" b="1" dirty="0">
                <a:solidFill>
                  <a:srgbClr val="7030A0"/>
                </a:solidFill>
              </a:rPr>
              <a:t>, 21, 9, 27, </a:t>
            </a:r>
            <a:r>
              <a:rPr lang="ru-RU" sz="3200" b="1" dirty="0" smtClean="0">
                <a:solidFill>
                  <a:srgbClr val="7030A0"/>
                </a:solidFill>
              </a:rPr>
              <a:t>24, 30, 18, 12, 3.</a:t>
            </a:r>
            <a:endParaRPr lang="uk-UA" sz="3200" b="1" dirty="0" smtClean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8603" y="4437906"/>
            <a:ext cx="20834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15  кг </a:t>
            </a:r>
            <a:r>
              <a:rPr lang="uk-UA" sz="3200" b="1" dirty="0"/>
              <a:t>: </a:t>
            </a:r>
            <a:r>
              <a:rPr lang="uk-UA" sz="3200" b="1" dirty="0" smtClean="0"/>
              <a:t>3 =             </a:t>
            </a:r>
          </a:p>
          <a:p>
            <a:r>
              <a:rPr lang="uk-UA" sz="3200" b="1" dirty="0" smtClean="0"/>
              <a:t>14 </a:t>
            </a:r>
            <a:r>
              <a:rPr lang="uk-UA" sz="3200" b="1" dirty="0"/>
              <a:t>л : 2 </a:t>
            </a:r>
            <a:r>
              <a:rPr lang="uk-UA" sz="3200" b="1" dirty="0" smtClean="0"/>
              <a:t>л =</a:t>
            </a:r>
            <a:endParaRPr lang="ru-RU" sz="3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7893" y="3644456"/>
            <a:ext cx="43031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800" b="1" dirty="0">
                <a:solidFill>
                  <a:srgbClr val="7030A0"/>
                </a:solidFill>
              </a:rPr>
              <a:t>Виконати </a:t>
            </a:r>
            <a:r>
              <a:rPr lang="uk-UA" sz="2800" b="1" dirty="0" smtClean="0">
                <a:solidFill>
                  <a:srgbClr val="7030A0"/>
                </a:solidFill>
              </a:rPr>
              <a:t>обчислення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76302" y="4468579"/>
            <a:ext cx="27928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18  </a:t>
            </a:r>
            <a:r>
              <a:rPr lang="uk-UA" sz="3200" b="1" dirty="0"/>
              <a:t>см : 3  </a:t>
            </a:r>
            <a:r>
              <a:rPr lang="uk-UA" sz="3200" b="1" dirty="0" smtClean="0"/>
              <a:t>см =</a:t>
            </a:r>
            <a:endParaRPr lang="ru-RU" sz="3200" b="1" dirty="0"/>
          </a:p>
          <a:p>
            <a:r>
              <a:rPr lang="uk-UA" sz="3200" b="1" dirty="0" smtClean="0"/>
              <a:t>24 </a:t>
            </a:r>
            <a:r>
              <a:rPr lang="uk-UA" sz="3200" b="1" dirty="0"/>
              <a:t>м : </a:t>
            </a:r>
            <a:r>
              <a:rPr lang="uk-UA" sz="3200" b="1" dirty="0" smtClean="0"/>
              <a:t>3 =</a:t>
            </a:r>
            <a:endParaRPr lang="ru-RU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55361" y="4422413"/>
            <a:ext cx="101024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5 кг</a:t>
            </a:r>
            <a:endParaRPr lang="ru-RU" sz="3200" b="1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880592" y="4993162"/>
            <a:ext cx="9850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7</a:t>
            </a:r>
            <a:endParaRPr lang="ru-RU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322993" y="4447206"/>
            <a:ext cx="7133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269111" y="4961022"/>
            <a:ext cx="10519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 см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25" grpId="0" animBg="1"/>
      <p:bldP spid="26" grpId="0" animBg="1"/>
      <p:bldP spid="27" grpId="0" animBg="1"/>
      <p:bldP spid="33" grpId="0" animBg="1"/>
      <p:bldP spid="35" grpId="0" animBg="1"/>
      <p:bldP spid="2" grpId="0" animBg="1"/>
      <p:bldP spid="31" grpId="0" animBg="1"/>
      <p:bldP spid="32" grpId="0" animBg="1"/>
      <p:bldP spid="34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r="50876" b="60606"/>
          <a:stretch/>
        </p:blipFill>
        <p:spPr>
          <a:xfrm>
            <a:off x="1266866" y="1252797"/>
            <a:ext cx="10592494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78320" y="460709"/>
            <a:ext cx="987768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вирази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412544" y="2518405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12345" y="4046142"/>
            <a:ext cx="328478" cy="215820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444348" y="3264465"/>
            <a:ext cx="328478" cy="215820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27503" y="3105955"/>
            <a:ext cx="454720" cy="567792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43563" y="3863075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82540" y="2363982"/>
            <a:ext cx="454720" cy="567792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19522" y="3853183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397633" y="3264465"/>
            <a:ext cx="439856" cy="288999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2875493" y="2345166"/>
            <a:ext cx="787650" cy="615031"/>
            <a:chOff x="655385" y="3106119"/>
            <a:chExt cx="788163" cy="61488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55385" y="3106119"/>
              <a:ext cx="488918" cy="609956"/>
            </a:xfrm>
            <a:prstGeom prst="rect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954630" y="3111052"/>
              <a:ext cx="488918" cy="609956"/>
            </a:xfrm>
            <a:prstGeom prst="rect">
              <a:avLst/>
            </a:prstGeom>
          </p:spPr>
        </p:pic>
      </p:grp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66522" y="2478771"/>
            <a:ext cx="393805" cy="35513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108304" y="-359595"/>
            <a:ext cx="439856" cy="288999"/>
          </a:xfrm>
          <a:prstGeom prst="rect">
            <a:avLst/>
          </a:prstGeom>
        </p:spPr>
      </p:pic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pic>
        <p:nvPicPr>
          <p:cNvPr id="3074" name="Picture 2" descr="C:\Users\user\Downloads\hotpng.com (1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915" y="1421659"/>
            <a:ext cx="1995680" cy="375989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grpSp>
        <p:nvGrpSpPr>
          <p:cNvPr id="101" name="Группа 100"/>
          <p:cNvGrpSpPr/>
          <p:nvPr/>
        </p:nvGrpSpPr>
        <p:grpSpPr>
          <a:xfrm>
            <a:off x="1705632" y="2353567"/>
            <a:ext cx="875267" cy="567792"/>
            <a:chOff x="1620930" y="2340376"/>
            <a:chExt cx="875837" cy="567661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1620930" y="2340376"/>
              <a:ext cx="455016" cy="567661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1A309B92-E806-4B19-BD8C-2FC1C585B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21" t="43525" r="31307" b="43439"/>
            <a:stretch/>
          </p:blipFill>
          <p:spPr>
            <a:xfrm>
              <a:off x="2075946" y="2373438"/>
              <a:ext cx="420821" cy="534599"/>
            </a:xfrm>
            <a:prstGeom prst="rect">
              <a:avLst/>
            </a:prstGeom>
          </p:spPr>
        </p:pic>
      </p:grpSp>
      <p:sp>
        <p:nvSpPr>
          <p:cNvPr id="123" name="Прямоугольник 122"/>
          <p:cNvSpPr/>
          <p:nvPr/>
        </p:nvSpPr>
        <p:spPr>
          <a:xfrm>
            <a:off x="3602307" y="2304781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grpSp>
        <p:nvGrpSpPr>
          <p:cNvPr id="124" name="Группа 123"/>
          <p:cNvGrpSpPr/>
          <p:nvPr/>
        </p:nvGrpSpPr>
        <p:grpSpPr>
          <a:xfrm>
            <a:off x="1751111" y="3111219"/>
            <a:ext cx="821911" cy="577139"/>
            <a:chOff x="1709201" y="3067622"/>
            <a:chExt cx="822446" cy="577005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2076631" y="3067622"/>
              <a:ext cx="455016" cy="567661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06" t="43000" r="13053" b="43158"/>
            <a:stretch/>
          </p:blipFill>
          <p:spPr>
            <a:xfrm>
              <a:off x="1709201" y="3076966"/>
              <a:ext cx="455016" cy="567661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2851144" y="3105954"/>
            <a:ext cx="821514" cy="578494"/>
            <a:chOff x="6496897" y="4534924"/>
            <a:chExt cx="822049" cy="578360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496897" y="4534924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63930" y="4545623"/>
              <a:ext cx="455016" cy="567661"/>
            </a:xfrm>
            <a:prstGeom prst="rect">
              <a:avLst/>
            </a:prstGeom>
          </p:spPr>
        </p:pic>
      </p:grpSp>
      <p:sp>
        <p:nvSpPr>
          <p:cNvPr id="138" name="Прямоугольник 137"/>
          <p:cNvSpPr/>
          <p:nvPr/>
        </p:nvSpPr>
        <p:spPr>
          <a:xfrm>
            <a:off x="3591030" y="303402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grpSp>
        <p:nvGrpSpPr>
          <p:cNvPr id="153" name="Группа 152"/>
          <p:cNvGrpSpPr/>
          <p:nvPr/>
        </p:nvGrpSpPr>
        <p:grpSpPr>
          <a:xfrm>
            <a:off x="2865891" y="4599526"/>
            <a:ext cx="782359" cy="578669"/>
            <a:chOff x="6536077" y="4534749"/>
            <a:chExt cx="782869" cy="578535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6536077" y="4534749"/>
              <a:ext cx="455016" cy="567661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6863930" y="4545623"/>
              <a:ext cx="455016" cy="567661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1698134" y="3852545"/>
            <a:ext cx="911964" cy="583559"/>
            <a:chOff x="4111850" y="4232097"/>
            <a:chExt cx="912558" cy="583424"/>
          </a:xfrm>
        </p:grpSpPr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xmlns="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4111850" y="4232097"/>
              <a:ext cx="455016" cy="567661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A0D61C55-25D5-44F0-90E4-713DCD924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4569392" y="4247860"/>
              <a:ext cx="455016" cy="567661"/>
            </a:xfrm>
            <a:prstGeom prst="rect">
              <a:avLst/>
            </a:prstGeom>
          </p:spPr>
        </p:pic>
      </p:grpSp>
      <p:grpSp>
        <p:nvGrpSpPr>
          <p:cNvPr id="166" name="Группа 165"/>
          <p:cNvGrpSpPr/>
          <p:nvPr/>
        </p:nvGrpSpPr>
        <p:grpSpPr>
          <a:xfrm>
            <a:off x="1745313" y="4596564"/>
            <a:ext cx="823326" cy="576193"/>
            <a:chOff x="3136372" y="3013924"/>
            <a:chExt cx="823862" cy="576060"/>
          </a:xfrm>
        </p:grpSpPr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3136372" y="3022323"/>
              <a:ext cx="455016" cy="567661"/>
            </a:xfrm>
            <a:prstGeom prst="rect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505218" y="3013924"/>
              <a:ext cx="455016" cy="567661"/>
            </a:xfrm>
            <a:prstGeom prst="rect">
              <a:avLst/>
            </a:prstGeom>
          </p:spPr>
        </p:pic>
      </p:grpSp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58834" y="3922393"/>
            <a:ext cx="393805" cy="355139"/>
          </a:xfrm>
          <a:prstGeom prst="rect">
            <a:avLst/>
          </a:prstGeom>
        </p:spPr>
      </p:pic>
      <p:sp>
        <p:nvSpPr>
          <p:cNvPr id="186" name="Прямоугольник 185"/>
          <p:cNvSpPr/>
          <p:nvPr/>
        </p:nvSpPr>
        <p:spPr>
          <a:xfrm>
            <a:off x="3253544" y="380107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3486874" y="4568062"/>
            <a:ext cx="320550" cy="5849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1598524" y="4561813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pic>
        <p:nvPicPr>
          <p:cNvPr id="189" name="Рисунок 18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473112" y="4676697"/>
            <a:ext cx="393805" cy="355139"/>
          </a:xfrm>
          <a:prstGeom prst="rect">
            <a:avLst/>
          </a:prstGeom>
        </p:spPr>
      </p:pic>
      <p:sp>
        <p:nvSpPr>
          <p:cNvPr id="190" name="Прямоугольник 189"/>
          <p:cNvSpPr/>
          <p:nvPr/>
        </p:nvSpPr>
        <p:spPr>
          <a:xfrm>
            <a:off x="3644777" y="453933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1" name="Рисунок 19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26170" y="4603425"/>
            <a:ext cx="454720" cy="567792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90635" y="4786388"/>
            <a:ext cx="328478" cy="215820"/>
          </a:xfrm>
          <a:prstGeom prst="rect">
            <a:avLst/>
          </a:prstGeom>
        </p:spPr>
      </p:pic>
      <p:grpSp>
        <p:nvGrpSpPr>
          <p:cNvPr id="195" name="Группа 194"/>
          <p:cNvGrpSpPr/>
          <p:nvPr/>
        </p:nvGrpSpPr>
        <p:grpSpPr>
          <a:xfrm>
            <a:off x="4732491" y="2321648"/>
            <a:ext cx="788118" cy="598078"/>
            <a:chOff x="2802052" y="2310097"/>
            <a:chExt cx="788631" cy="597940"/>
          </a:xfrm>
        </p:grpSpPr>
        <p:pic>
          <p:nvPicPr>
            <p:cNvPr id="196" name="Рисунок 195">
              <a:extLst>
                <a:ext uri="{FF2B5EF4-FFF2-40B4-BE49-F238E27FC236}">
                  <a16:creationId xmlns:a16="http://schemas.microsoft.com/office/drawing/2014/main" xmlns="" id="{7AA62F5F-8E9F-4758-87A7-86AD87DB9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3" t="43000" r="58246" b="43158"/>
            <a:stretch/>
          </p:blipFill>
          <p:spPr>
            <a:xfrm>
              <a:off x="2802052" y="2340376"/>
              <a:ext cx="455016" cy="567661"/>
            </a:xfrm>
            <a:prstGeom prst="rect">
              <a:avLst/>
            </a:prstGeom>
          </p:spPr>
        </p:pic>
        <p:pic>
          <p:nvPicPr>
            <p:cNvPr id="197" name="Рисунок 196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3135667" y="2310097"/>
              <a:ext cx="455016" cy="567661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787436" y="3085615"/>
            <a:ext cx="1108795" cy="604185"/>
            <a:chOff x="8073948" y="4516510"/>
            <a:chExt cx="1109517" cy="604045"/>
          </a:xfrm>
        </p:grpSpPr>
        <p:grpSp>
          <p:nvGrpSpPr>
            <p:cNvPr id="201" name="Группа 200"/>
            <p:cNvGrpSpPr/>
            <p:nvPr/>
          </p:nvGrpSpPr>
          <p:grpSpPr>
            <a:xfrm>
              <a:off x="8073948" y="4516510"/>
              <a:ext cx="729522" cy="604045"/>
              <a:chOff x="2831396" y="3777886"/>
              <a:chExt cx="729522" cy="604045"/>
            </a:xfrm>
          </p:grpSpPr>
          <p:pic>
            <p:nvPicPr>
              <p:cNvPr id="203" name="Рисунок 202">
                <a:extLst>
                  <a:ext uri="{FF2B5EF4-FFF2-40B4-BE49-F238E27FC236}">
                    <a16:creationId xmlns:a16="http://schemas.microsoft.com/office/drawing/2014/main" xmlns="" id="{74F6DDAE-519B-4BD3-9E5A-A1FAE26901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016" t="42297" r="4743" b="43861"/>
              <a:stretch/>
            </p:blipFill>
            <p:spPr>
              <a:xfrm>
                <a:off x="3105902" y="3777886"/>
                <a:ext cx="455016" cy="567661"/>
              </a:xfrm>
              <a:prstGeom prst="rect">
                <a:avLst/>
              </a:prstGeom>
            </p:spPr>
          </p:pic>
          <p:pic>
            <p:nvPicPr>
              <p:cNvPr id="204" name="Рисунок 203">
                <a:extLst>
                  <a:ext uri="{FF2B5EF4-FFF2-40B4-BE49-F238E27FC236}">
                    <a16:creationId xmlns:a16="http://schemas.microsoft.com/office/drawing/2014/main" xmlns="" id="{569BEFE1-71C2-4A73-A615-C92D994491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30" t="43000" r="84929" b="43158"/>
              <a:stretch/>
            </p:blipFill>
            <p:spPr>
              <a:xfrm>
                <a:off x="2831396" y="3814270"/>
                <a:ext cx="455016" cy="567661"/>
              </a:xfrm>
              <a:prstGeom prst="rect">
                <a:avLst/>
              </a:prstGeom>
            </p:spPr>
          </p:pic>
        </p:grpSp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xmlns="" id="{74F6DDAE-519B-4BD3-9E5A-A1FAE26901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8728449" y="4524171"/>
              <a:ext cx="455016" cy="567661"/>
            </a:xfrm>
            <a:prstGeom prst="rect">
              <a:avLst/>
            </a:prstGeom>
          </p:spPr>
        </p:pic>
      </p:grpSp>
      <p:pic>
        <p:nvPicPr>
          <p:cNvPr id="205" name="Рисунок 204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714390" y="4602011"/>
            <a:ext cx="454720" cy="567792"/>
          </a:xfrm>
          <a:prstGeom prst="rect">
            <a:avLst/>
          </a:prstGeom>
        </p:spPr>
      </p:pic>
      <p:grpSp>
        <p:nvGrpSpPr>
          <p:cNvPr id="206" name="Группа 205"/>
          <p:cNvGrpSpPr/>
          <p:nvPr/>
        </p:nvGrpSpPr>
        <p:grpSpPr>
          <a:xfrm>
            <a:off x="4383146" y="3846305"/>
            <a:ext cx="871426" cy="579570"/>
            <a:chOff x="1564765" y="5912206"/>
            <a:chExt cx="871994" cy="579436"/>
          </a:xfrm>
        </p:grpSpPr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5" t="43000" r="84494" b="43158"/>
            <a:stretch/>
          </p:blipFill>
          <p:spPr>
            <a:xfrm>
              <a:off x="1981743" y="5923981"/>
              <a:ext cx="455016" cy="567661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xmlns="" id="{14E5C802-CA0B-419B-9806-0981AA33D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94" t="43000" r="39365" b="43158"/>
            <a:stretch/>
          </p:blipFill>
          <p:spPr>
            <a:xfrm>
              <a:off x="1564765" y="5912206"/>
              <a:ext cx="455016" cy="567661"/>
            </a:xfrm>
            <a:prstGeom prst="rect">
              <a:avLst/>
            </a:prstGeom>
          </p:spPr>
        </p:pic>
      </p:grpSp>
      <p:sp>
        <p:nvSpPr>
          <p:cNvPr id="8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№93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623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103317" y="1226003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030314" y="300553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511974" y="3017840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4516" y="-672324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5779" y="-70633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394405" y="2939151"/>
            <a:ext cx="1165894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3600" dirty="0" smtClean="0">
                <a:latin typeface="Monotype Corsiva" panose="03010101010201010101" pitchFamily="66" charset="0"/>
              </a:rPr>
              <a:t>кг)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25227" y="3384948"/>
            <a:ext cx="2988351" cy="11666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044758" y="3645042"/>
            <a:ext cx="433926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2 кг огірків купили.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975269" y="293019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8490" y="-457551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273555" y="300553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67" y="1219577"/>
            <a:ext cx="2703403" cy="138168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55702" y="322264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727315" y="1429669"/>
            <a:ext cx="5804949" cy="20157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Купили 4 кг помідорів, а огірків – </a:t>
            </a:r>
            <a:r>
              <a:rPr lang="uk-UA" sz="3200" b="1" dirty="0">
                <a:solidFill>
                  <a:srgbClr val="FFFF00"/>
                </a:solidFill>
              </a:rPr>
              <a:t>удвічі менше</a:t>
            </a:r>
            <a:r>
              <a:rPr lang="uk-UA" sz="3200" b="1" dirty="0">
                <a:solidFill>
                  <a:schemeClr val="bg1"/>
                </a:solidFill>
              </a:rPr>
              <a:t>.  Скільки кілограмів огірків купили?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07698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№94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94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206563" y="3374646"/>
            <a:ext cx="4387074" cy="3137233"/>
            <a:chOff x="4285937" y="3579151"/>
            <a:chExt cx="5737484" cy="4144779"/>
          </a:xfrm>
        </p:grpSpPr>
        <p:pic>
          <p:nvPicPr>
            <p:cNvPr id="35" name="Picture 3" descr="C:\Users\user\Downloads\pngwing.com (1)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642" y="3579151"/>
              <a:ext cx="4144779" cy="4144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C:\Users\user\Downloads\pngwing.com (2)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37" y="3672590"/>
              <a:ext cx="3185410" cy="3185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3244" b="57838"/>
          <a:stretch/>
        </p:blipFill>
        <p:spPr>
          <a:xfrm>
            <a:off x="331391" y="1166132"/>
            <a:ext cx="10792969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43372" y="153080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6167" y="-652512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77526" y="153080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0218" y="-684043"/>
            <a:ext cx="454720" cy="56779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558205" y="4849967"/>
            <a:ext cx="2628579" cy="110038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754662" y="5229994"/>
            <a:ext cx="2745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12855" y="-652512"/>
            <a:ext cx="445262" cy="560785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2050" y="-695929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52108" y="-766976"/>
            <a:ext cx="454720" cy="56779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з двома запитаннями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Ст.16 №95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006828" y="1362743"/>
            <a:ext cx="5328612" cy="2999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 </a:t>
            </a:r>
            <a:r>
              <a:rPr lang="ru-RU" sz="3200" b="1" dirty="0" err="1"/>
              <a:t>овочевій</a:t>
            </a:r>
            <a:r>
              <a:rPr lang="ru-RU" sz="3200" b="1" dirty="0"/>
              <a:t> </a:t>
            </a:r>
            <a:r>
              <a:rPr lang="ru-RU" sz="3200" b="1" dirty="0" err="1"/>
              <a:t>корзині</a:t>
            </a:r>
            <a:r>
              <a:rPr lang="ru-RU" sz="3200" b="1" dirty="0"/>
              <a:t> </a:t>
            </a:r>
            <a:r>
              <a:rPr lang="ru-RU" sz="3200" b="1" dirty="0" err="1"/>
              <a:t>лежить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5 </a:t>
            </a:r>
            <a:r>
              <a:rPr lang="ru-RU" sz="3200" b="1" dirty="0" err="1">
                <a:solidFill>
                  <a:srgbClr val="FFFF00"/>
                </a:solidFill>
              </a:rPr>
              <a:t>буряків</a:t>
            </a:r>
            <a:r>
              <a:rPr lang="ru-RU" sz="3200" b="1" dirty="0">
                <a:solidFill>
                  <a:srgbClr val="FFFF00"/>
                </a:solidFill>
              </a:rPr>
              <a:t>, 8 </a:t>
            </a:r>
            <a:r>
              <a:rPr lang="ru-RU" sz="3200" b="1" dirty="0" err="1">
                <a:solidFill>
                  <a:srgbClr val="FFFF00"/>
                </a:solidFill>
              </a:rPr>
              <a:t>морквин</a:t>
            </a:r>
            <a:r>
              <a:rPr lang="ru-RU" sz="3200" b="1" dirty="0"/>
              <a:t>, а </a:t>
            </a:r>
            <a:r>
              <a:rPr lang="ru-RU" sz="3200" b="1" dirty="0" err="1">
                <a:solidFill>
                  <a:srgbClr val="FFFF00"/>
                </a:solidFill>
              </a:rPr>
              <a:t>цибулин</a:t>
            </a:r>
            <a:r>
              <a:rPr lang="ru-RU" sz="3200" b="1" dirty="0">
                <a:solidFill>
                  <a:srgbClr val="FFFF00"/>
                </a:solidFill>
              </a:rPr>
              <a:t>  - у 2 рази </a:t>
            </a:r>
            <a:r>
              <a:rPr lang="ru-RU" sz="3200" b="1" dirty="0" err="1">
                <a:solidFill>
                  <a:srgbClr val="FFFF00"/>
                </a:solidFill>
              </a:rPr>
              <a:t>менше</a:t>
            </a:r>
            <a:r>
              <a:rPr lang="ru-RU" sz="3200" b="1" dirty="0"/>
              <a:t>, </a:t>
            </a:r>
            <a:r>
              <a:rPr lang="ru-RU" sz="3200" b="1" dirty="0" err="1"/>
              <a:t>ніж</a:t>
            </a:r>
            <a:r>
              <a:rPr lang="ru-RU" sz="3200" b="1" dirty="0"/>
              <a:t> </a:t>
            </a:r>
            <a:r>
              <a:rPr lang="ru-RU" sz="3200" b="1" dirty="0" err="1"/>
              <a:t>морквин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 </a:t>
            </a:r>
            <a:r>
              <a:rPr lang="ru-RU" sz="3200" b="1" dirty="0">
                <a:solidFill>
                  <a:srgbClr val="FFFF00"/>
                </a:solidFill>
              </a:rPr>
              <a:t>всього</a:t>
            </a:r>
            <a:r>
              <a:rPr lang="ru-RU" sz="3200" b="1" dirty="0"/>
              <a:t> </a:t>
            </a:r>
            <a:r>
              <a:rPr lang="ru-RU" sz="3200" b="1" dirty="0" err="1"/>
              <a:t>овочів</a:t>
            </a:r>
            <a:r>
              <a:rPr lang="ru-RU" sz="3200" b="1" dirty="0"/>
              <a:t> </a:t>
            </a:r>
            <a:r>
              <a:rPr lang="ru-RU" sz="3200" b="1" dirty="0" err="1"/>
              <a:t>лежить</a:t>
            </a:r>
            <a:r>
              <a:rPr lang="ru-RU" sz="3200" b="1" dirty="0"/>
              <a:t> у </a:t>
            </a:r>
            <a:r>
              <a:rPr lang="ru-RU" sz="3200" b="1" dirty="0" err="1"/>
              <a:t>корзині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691431" y="36344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8 : 2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550166" y="-73641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95620" y="-643860"/>
            <a:ext cx="420547" cy="53472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561148" y="3645818"/>
            <a:ext cx="366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(шт.) цибулин.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763439" y="4367639"/>
            <a:ext cx="281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8 + 5 + 4 =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282865" y="4367637"/>
            <a:ext cx="197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(шт.)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35464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22806" y="-695929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66638" y="-662860"/>
            <a:ext cx="420547" cy="534723"/>
          </a:xfrm>
          <a:prstGeom prst="rect">
            <a:avLst/>
          </a:prstGeom>
        </p:spPr>
      </p:pic>
      <p:pic>
        <p:nvPicPr>
          <p:cNvPr id="38" name="Picture 2" descr="C:\Users\user\Downloads\pngwing.com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13370"/>
          <a:stretch/>
        </p:blipFill>
        <p:spPr bwMode="auto">
          <a:xfrm>
            <a:off x="8756261" y="4131715"/>
            <a:ext cx="2863922" cy="25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1 Повторення вивченого в 2 кл\№012 - Робота з геометричними фігурами. Відрізок, кут, прямокутник\2025-09-11_2110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9" y="2187746"/>
            <a:ext cx="4653465" cy="153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4147" r="17632" b="9873"/>
          <a:stretch/>
        </p:blipFill>
        <p:spPr>
          <a:xfrm>
            <a:off x="2556000" y="1188000"/>
            <a:ext cx="2052000" cy="118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049550" y="5013967"/>
            <a:ext cx="569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овочів лежить у корзині.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071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0" grpId="0"/>
      <p:bldP spid="45" grpId="0"/>
      <p:bldP spid="54" grpId="0"/>
      <p:bldP spid="5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928" y="391845"/>
            <a:ext cx="10030646" cy="10801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Прочитай задачі. </a:t>
            </a:r>
            <a:r>
              <a:rPr lang="ru-RU" sz="3600" b="1" dirty="0" err="1"/>
              <a:t>Визнач</a:t>
            </a:r>
            <a:r>
              <a:rPr lang="ru-RU" sz="3600" b="1" dirty="0"/>
              <a:t>, які задачі </a:t>
            </a:r>
            <a:r>
              <a:rPr lang="ru-RU" sz="3600" b="1" dirty="0" err="1" smtClean="0"/>
              <a:t>розв’язуються</a:t>
            </a:r>
            <a:r>
              <a:rPr lang="ru-RU" sz="3600" b="1" dirty="0" smtClean="0"/>
              <a:t> </a:t>
            </a:r>
            <a:r>
              <a:rPr lang="ru-RU" sz="3600" b="1" dirty="0" err="1"/>
              <a:t>відніманням</a:t>
            </a:r>
            <a:r>
              <a:rPr lang="ru-RU" sz="3600" b="1" dirty="0"/>
              <a:t>, а які — </a:t>
            </a:r>
            <a:r>
              <a:rPr lang="ru-RU" sz="3600" b="1" dirty="0" err="1"/>
              <a:t>діленням</a:t>
            </a:r>
            <a:r>
              <a:rPr lang="ru-RU" sz="3600" b="1" dirty="0"/>
              <a:t>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55244"/>
            <a:ext cx="10348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Ст.17 №96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62349" y="3200550"/>
            <a:ext cx="113043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</a:rPr>
              <a:t>5 (кг)</a:t>
            </a:r>
            <a:endParaRPr lang="ru-RU" sz="32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2928" y="1508191"/>
            <a:ext cx="5544616" cy="50405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Розв’яжи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дві</a:t>
            </a:r>
            <a:r>
              <a:rPr lang="ru-RU" sz="2800" b="1" dirty="0">
                <a:solidFill>
                  <a:srgbClr val="7030A0"/>
                </a:solidFill>
              </a:rPr>
              <a:t> задачі на </a:t>
            </a:r>
            <a:r>
              <a:rPr lang="ru-RU" sz="2800" b="1" dirty="0" err="1">
                <a:solidFill>
                  <a:srgbClr val="7030A0"/>
                </a:solidFill>
              </a:rPr>
              <a:t>ділення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3 клас\03 МАТЕМ\1 Листопад\1 Повторення вивченого в 2 кл\№012 - Робота з геометричними фігурами. Відрізок, кут, прямокутник\2025-09-11_214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50" y="2112566"/>
            <a:ext cx="7847478" cy="43548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2740" y="3200550"/>
            <a:ext cx="19078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</a:rPr>
              <a:t>2) 15 : 3 =</a:t>
            </a:r>
            <a:endParaRPr lang="ru-RU" sz="32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52740" y="3933850"/>
            <a:ext cx="19078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</a:rPr>
              <a:t>3) 15 : 3 =</a:t>
            </a:r>
            <a:endParaRPr lang="ru-RU" sz="32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487819" y="3933849"/>
            <a:ext cx="10679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</a:rPr>
              <a:t>5 (м)</a:t>
            </a:r>
            <a:endParaRPr lang="ru-RU" sz="32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96791" y="5769209"/>
            <a:ext cx="19078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</a:rPr>
              <a:t>5) 15 : 3 =</a:t>
            </a:r>
            <a:endParaRPr lang="ru-RU" sz="3200" b="1" cap="none" spc="50" dirty="0">
              <a:ln w="11430"/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10532" y="5769209"/>
            <a:ext cx="110799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030A0"/>
                </a:solidFill>
              </a:rPr>
              <a:t>5 (б.)</a:t>
            </a:r>
            <a:endParaRPr lang="ru-RU" sz="3200" b="1" cap="none" spc="50" dirty="0">
              <a:ln w="11430"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349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5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502</Words>
  <Application>Microsoft Office PowerPoint</Application>
  <PresentationFormat>Произвольный</PresentationFormat>
  <Paragraphs>129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71</cp:revision>
  <dcterms:created xsi:type="dcterms:W3CDTF">2025-08-27T14:01:18Z</dcterms:created>
  <dcterms:modified xsi:type="dcterms:W3CDTF">2025-09-14T07:57:24Z</dcterms:modified>
</cp:coreProperties>
</file>