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40" r:id="rId3"/>
    <p:sldId id="259" r:id="rId4"/>
    <p:sldId id="282" r:id="rId5"/>
    <p:sldId id="325" r:id="rId6"/>
    <p:sldId id="262" r:id="rId7"/>
    <p:sldId id="335" r:id="rId8"/>
    <p:sldId id="336" r:id="rId9"/>
    <p:sldId id="337" r:id="rId10"/>
    <p:sldId id="328" r:id="rId11"/>
    <p:sldId id="332" r:id="rId12"/>
    <p:sldId id="338" r:id="rId13"/>
    <p:sldId id="339" r:id="rId14"/>
    <p:sldId id="292" r:id="rId15"/>
    <p:sldId id="306" r:id="rId16"/>
    <p:sldId id="341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920D-D679-440B-A693-E7DD575FE6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27535" y="981522"/>
            <a:ext cx="8928992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Пригадую і використовую алфавіт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316167" y="3598724"/>
            <a:ext cx="3256310" cy="220699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3 клас. Розділ 1</a:t>
            </a:r>
            <a:r>
              <a:rPr lang="uk-UA" sz="24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Пригадую знання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про звуки і букви. </a:t>
            </a:r>
          </a:p>
          <a:p>
            <a:r>
              <a:rPr lang="uk-UA" sz="2400" b="1" smtClean="0">
                <a:solidFill>
                  <a:srgbClr val="002060"/>
                </a:solidFill>
              </a:rPr>
              <a:t>Урок 12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915567" y="2709714"/>
            <a:ext cx="3240360" cy="3096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93810" y="3789834"/>
            <a:ext cx="620096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Якщо </a:t>
            </a:r>
            <a:r>
              <a:rPr lang="uk-UA" sz="3200" b="1" dirty="0">
                <a:solidFill>
                  <a:srgbClr val="FFFF00"/>
                </a:solidFill>
              </a:rPr>
              <a:t>перші</a:t>
            </a:r>
            <a:r>
              <a:rPr lang="uk-UA" sz="3200" b="1" dirty="0"/>
              <a:t> букви в словах </a:t>
            </a:r>
            <a:r>
              <a:rPr lang="uk-UA" sz="3200" b="1" dirty="0">
                <a:solidFill>
                  <a:srgbClr val="FFFF00"/>
                </a:solidFill>
              </a:rPr>
              <a:t>однакові</a:t>
            </a:r>
            <a:r>
              <a:rPr lang="uk-UA" sz="3200" b="1" dirty="0"/>
              <a:t>, то під час розташування цих слів за алфавітом бери до уваги </a:t>
            </a:r>
            <a:r>
              <a:rPr lang="uk-UA" sz="3200" b="1" dirty="0">
                <a:solidFill>
                  <a:srgbClr val="FFFF00"/>
                </a:solidFill>
              </a:rPr>
              <a:t>другу</a:t>
            </a:r>
            <a:r>
              <a:rPr lang="uk-UA" sz="3200" b="1" dirty="0"/>
              <a:t> букву.</a:t>
            </a:r>
            <a:endParaRPr lang="uk-UA" sz="3200" b="1" dirty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3624" y="444877"/>
            <a:ext cx="10356454" cy="680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назви міст Львівщини.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185" y="1125539"/>
            <a:ext cx="10356454" cy="7721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Які </a:t>
            </a:r>
            <a:r>
              <a:rPr lang="uk-UA" sz="2400" b="1" dirty="0">
                <a:solidFill>
                  <a:srgbClr val="002060"/>
                </a:solidFill>
              </a:rPr>
              <a:t>з них тобі відомі? Запиши назви міст в алфавітному порядку.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Візьми </a:t>
            </a:r>
            <a:r>
              <a:rPr lang="uk-UA" sz="2400" b="1" dirty="0">
                <a:solidFill>
                  <a:srgbClr val="002060"/>
                </a:solidFill>
              </a:rPr>
              <a:t>до уваги правило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809" y="2004333"/>
            <a:ext cx="62009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Львів, Дрогобич, Стрий, Самбір, Трускавець, Червоноград, Броди, Борислав.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809" y="2004333"/>
            <a:ext cx="620095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Борислав, Броди, Дрогобич, Львів, Самбір, Стрий, Трускавець, Червоноград.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10730" t="7644" r="7357" b="10968"/>
          <a:stretch/>
        </p:blipFill>
        <p:spPr>
          <a:xfrm>
            <a:off x="7100143" y="2041700"/>
            <a:ext cx="4558687" cy="40731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053768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5001" y="333450"/>
            <a:ext cx="10997629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200" b="1" dirty="0" smtClean="0">
                <a:solidFill>
                  <a:schemeClr val="bg1"/>
                </a:solidFill>
              </a:rPr>
              <a:t>текст. </a:t>
            </a:r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нового ти дізнався/дізналася з нього?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0633" y="1150720"/>
            <a:ext cx="9217024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cs typeface="Times New Roman" panose="02020603050405020304" pitchFamily="18" charset="0"/>
              </a:rPr>
              <a:t>      </a:t>
            </a:r>
            <a:r>
              <a:rPr lang="uk-UA" sz="3600" b="1" dirty="0">
                <a:cs typeface="Times New Roman" panose="02020603050405020304" pitchFamily="18" charset="0"/>
              </a:rPr>
              <a:t> На Львівщині в селі Нагуєвичі народився Іван Франко. Він написав чимало творів для дітей. Усі знають казку про фарбованого Лиса. Особливо гарна його збірка дитячих казок «Коли ще звірі говорили». А в оповіданні «Грицева шкільна наука» Іван Франко розповів, як учили дітей </a:t>
            </a:r>
            <a:endParaRPr lang="uk-UA" sz="3600" b="1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3600" b="1" dirty="0" smtClean="0">
                <a:cs typeface="Times New Roman" panose="02020603050405020304" pitchFamily="18" charset="0"/>
              </a:rPr>
              <a:t>у </a:t>
            </a:r>
            <a:r>
              <a:rPr lang="uk-UA" sz="3600" b="1" dirty="0">
                <a:cs typeface="Times New Roman" panose="02020603050405020304" pitchFamily="18" charset="0"/>
              </a:rPr>
              <a:t>школах, коли він був ще маленьким.                                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6" descr="ᐉ Книга Иван Франко «Коли ще звірі говорили. Франко І. Бібліотека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r="9699"/>
          <a:stretch/>
        </p:blipFill>
        <p:spPr bwMode="auto">
          <a:xfrm rot="21137054">
            <a:off x="519729" y="3436724"/>
            <a:ext cx="1761102" cy="24666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Купити книгу Грицева шкільна наука (Іван Франко) - 966-661-684-х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r="6677"/>
          <a:stretch/>
        </p:blipFill>
        <p:spPr bwMode="auto">
          <a:xfrm>
            <a:off x="10284735" y="4509914"/>
            <a:ext cx="1585041" cy="222007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ROZETKA | Фото Портрет пластиковий &quot;Іван Франко&quot; 320х400х3 мм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/>
          <a:stretch/>
        </p:blipFill>
        <p:spPr bwMode="auto">
          <a:xfrm>
            <a:off x="527612" y="1150720"/>
            <a:ext cx="1761102" cy="219271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455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4"/>
            <a:ext cx="10005356" cy="113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назви звірів, які є персонажами казок Івана Франка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264" y="2434099"/>
            <a:ext cx="6409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      Лев, осел, </a:t>
            </a:r>
            <a:r>
              <a:rPr lang="uk-UA" sz="3600" b="1" dirty="0">
                <a:cs typeface="Times New Roman" panose="02020603050405020304" pitchFamily="18" charset="0"/>
              </a:rPr>
              <a:t>лисиця, вовк, їжак, баран, заєць, ведмідь</a:t>
            </a:r>
            <a:r>
              <a:rPr lang="ru-RU" sz="3600" b="1" dirty="0">
                <a:cs typeface="Times New Roman" panose="02020603050405020304" pitchFamily="18" charset="0"/>
              </a:rPr>
              <a:t>. </a:t>
            </a:r>
            <a:endParaRPr lang="uk-UA" sz="3600" b="1" i="1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5487" y="2421682"/>
            <a:ext cx="64142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>
                <a:cs typeface="Times New Roman" panose="02020603050405020304" pitchFamily="18" charset="0"/>
              </a:rPr>
              <a:t>    Б</a:t>
            </a:r>
            <a:r>
              <a:rPr lang="uk-UA" sz="3600" b="1" dirty="0" err="1">
                <a:cs typeface="Times New Roman" panose="02020603050405020304" pitchFamily="18" charset="0"/>
              </a:rPr>
              <a:t>аран</a:t>
            </a:r>
            <a:r>
              <a:rPr lang="uk-UA" sz="3600" b="1" dirty="0">
                <a:cs typeface="Times New Roman" panose="02020603050405020304" pitchFamily="18" charset="0"/>
              </a:rPr>
              <a:t>, ведмідь, вовк, заєць, їжак, лев, лисиця, осел.</a:t>
            </a:r>
            <a:endParaRPr lang="uk-UA" sz="3600" b="1" i="1" dirty="0"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14280" y="1749356"/>
            <a:ext cx="5976664" cy="5283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Запиши </a:t>
            </a:r>
            <a:r>
              <a:rPr lang="uk-UA" sz="2400" b="1" dirty="0">
                <a:solidFill>
                  <a:srgbClr val="002060"/>
                </a:solidFill>
              </a:rPr>
              <a:t>ці назви в алфавітному порядку. </a:t>
            </a:r>
          </a:p>
        </p:txBody>
      </p:sp>
      <p:pic>
        <p:nvPicPr>
          <p:cNvPr id="2050" name="Picture 2" descr="І. Франко &quot;Фарбований лис&quot; | Тест з української літератури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68" y="1766930"/>
            <a:ext cx="2896773" cy="436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ЄЦЬ І ВЕДМІДЬ (Іван Франко) - #аудіоказк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68" y="3753837"/>
            <a:ext cx="4229894" cy="23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204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503763"/>
            <a:ext cx="10081120" cy="740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4000" b="1" dirty="0">
                <a:solidFill>
                  <a:schemeClr val="bg1"/>
                </a:solidFill>
              </a:rPr>
              <a:t>обкладинки </a:t>
            </a:r>
            <a:r>
              <a:rPr lang="uk-UA" sz="4000" b="1" dirty="0" smtClean="0">
                <a:solidFill>
                  <a:schemeClr val="bg1"/>
                </a:solidFill>
              </a:rPr>
              <a:t>книжок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Завантажити книгу Пригоди Лумпумчика. Прибулець із Сатурна. У 4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7" b="9542"/>
          <a:stretch/>
        </p:blipFill>
        <p:spPr bwMode="auto">
          <a:xfrm>
            <a:off x="1365880" y="2061642"/>
            <a:ext cx="2590670" cy="35702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нига «Хто росте у лісі» Екатерина Михалицина / Катерина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 b="1402"/>
          <a:stretch/>
        </p:blipFill>
        <p:spPr bwMode="auto">
          <a:xfrm>
            <a:off x="4845079" y="2061642"/>
            <a:ext cx="2590670" cy="35702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анка і Крак Калинець Іго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/>
          <a:stretch/>
        </p:blipFill>
        <p:spPr bwMode="auto">
          <a:xfrm>
            <a:off x="8324279" y="2061642"/>
            <a:ext cx="2590670" cy="35702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60369" y="5266882"/>
            <a:ext cx="2596182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Марія </a:t>
            </a:r>
            <a:r>
              <a:rPr lang="uk-UA" sz="2400" b="1" dirty="0" err="1">
                <a:solidFill>
                  <a:schemeClr val="bg1"/>
                </a:solidFill>
              </a:rPr>
              <a:t>Чумарна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1870" y="5311515"/>
            <a:ext cx="3136591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Катерина </a:t>
            </a:r>
            <a:r>
              <a:rPr lang="uk-UA" sz="2400" b="1" dirty="0" err="1">
                <a:solidFill>
                  <a:schemeClr val="bg1"/>
                </a:solidFill>
              </a:rPr>
              <a:t>Міхаліцина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4279" y="5256057"/>
            <a:ext cx="2590669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Ігор Калинець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7886" y="1306893"/>
            <a:ext cx="10078461" cy="7408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Чи </a:t>
            </a:r>
            <a:r>
              <a:rPr lang="uk-UA" sz="2400" b="1" dirty="0">
                <a:solidFill>
                  <a:srgbClr val="002060"/>
                </a:solidFill>
              </a:rPr>
              <a:t>можеш за назвою книжки і малюнком на обкладинці здогадатися, про що книжка?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5880" y="5734050"/>
            <a:ext cx="9549069" cy="7539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Яка </a:t>
            </a:r>
            <a:r>
              <a:rPr lang="uk-UA" sz="2400" b="1" dirty="0">
                <a:solidFill>
                  <a:schemeClr val="bg1"/>
                </a:solidFill>
              </a:rPr>
              <a:t>книжка тебе зацікавила найбільше? Чи хочеш її прочитати? </a:t>
            </a:r>
            <a:r>
              <a:rPr lang="uk-UA" sz="2400" b="1" dirty="0" smtClean="0">
                <a:solidFill>
                  <a:schemeClr val="bg1"/>
                </a:solidFill>
              </a:rPr>
              <a:t>Склади </a:t>
            </a:r>
            <a:r>
              <a:rPr lang="uk-UA" sz="2400" b="1" dirty="0">
                <a:solidFill>
                  <a:schemeClr val="bg1"/>
                </a:solidFill>
              </a:rPr>
              <a:t>про це текст (3–4 речення).</a:t>
            </a:r>
          </a:p>
        </p:txBody>
      </p:sp>
    </p:spTree>
    <p:extLst>
      <p:ext uri="{BB962C8B-B14F-4D97-AF65-F5344CB8AC3E}">
        <p14:creationId xmlns:p14="http://schemas.microsoft.com/office/powerpoint/2010/main" val="30141326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1 УКР МОВА\1 Пономарьова\1 Звуки алфавіт склади\№012-Пригадую і використовую алфавіт\2025-09-18_19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413570"/>
            <a:ext cx="7676388" cy="2592288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777" y="3429794"/>
            <a:ext cx="2975833" cy="297583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704" y="1485578"/>
            <a:ext cx="6383471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 розташовані книжки в бібліотеці, прізвища в класному журналі?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Якщо перші букви слів однакові, як визначити, яке слово за алфавітом ставити раніше?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</a:rPr>
              <a:t>Розтав за абеткою імена твоєї родини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70C0"/>
                </a:solidFill>
              </a:rPr>
              <a:t>Яке завдання було найцікавішим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8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25348" y="658355"/>
            <a:ext cx="4266664" cy="8292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latin typeface="+mn-lt"/>
              </a:rPr>
              <a:t>Мій настрій</a:t>
            </a:r>
            <a:endParaRPr lang="ru-RU" altLang="ru-RU" sz="4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23" y="374660"/>
            <a:ext cx="4767650" cy="59942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300" y="1876783"/>
            <a:ext cx="4205704" cy="13981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з них відображає твій настрій?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143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97" y="1710268"/>
            <a:ext cx="2865665" cy="334133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660866" y="532377"/>
            <a:ext cx="4668110" cy="637560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altLang="ru-RU" sz="4000" b="1" dirty="0" smtClean="0">
                <a:solidFill>
                  <a:srgbClr val="0070C0"/>
                </a:solidFill>
                <a:latin typeface="+mn-lt"/>
              </a:rPr>
              <a:t>Вибери свій настрій</a:t>
            </a:r>
            <a:endParaRPr lang="ru-RU" altLang="ru-RU" sz="4000" dirty="0" smtClean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96" y="1357589"/>
            <a:ext cx="3866727" cy="484445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393" y="1710268"/>
            <a:ext cx="5200003" cy="304769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Сіли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рівно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озирнулись</a:t>
            </a:r>
            <a:r>
              <a:rPr lang="ru-RU" sz="3200" b="1" dirty="0">
                <a:solidFill>
                  <a:srgbClr val="0070C0"/>
                </a:solidFill>
              </a:rPr>
              <a:t>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</a:rPr>
              <a:t>Один одному </a:t>
            </a:r>
            <a:r>
              <a:rPr lang="ru-RU" sz="3200" b="1" dirty="0" err="1">
                <a:solidFill>
                  <a:srgbClr val="0070C0"/>
                </a:solidFill>
              </a:rPr>
              <a:t>всміхнулись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Якщо</a:t>
            </a:r>
            <a:r>
              <a:rPr lang="ru-RU" sz="3200" b="1" dirty="0">
                <a:solidFill>
                  <a:srgbClr val="0070C0"/>
                </a:solidFill>
              </a:rPr>
              <a:t> добре </a:t>
            </a:r>
            <a:r>
              <a:rPr lang="ru-RU" sz="3200" b="1" dirty="0" err="1">
                <a:solidFill>
                  <a:srgbClr val="0070C0"/>
                </a:solidFill>
              </a:rPr>
              <a:t>працювати</a:t>
            </a:r>
            <a:r>
              <a:rPr lang="ru-RU" sz="3200" b="1" dirty="0">
                <a:solidFill>
                  <a:srgbClr val="0070C0"/>
                </a:solidFill>
              </a:rPr>
              <a:t> –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Вийдуть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гарні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результати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Тож</a:t>
            </a:r>
            <a:r>
              <a:rPr lang="ru-RU" sz="3200" b="1" dirty="0">
                <a:solidFill>
                  <a:srgbClr val="0070C0"/>
                </a:solidFill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</a:rPr>
              <a:t>гаємо</a:t>
            </a:r>
            <a:r>
              <a:rPr lang="ru-RU" sz="3200" b="1" dirty="0">
                <a:solidFill>
                  <a:srgbClr val="0070C0"/>
                </a:solidFill>
              </a:rPr>
              <a:t> ми час,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знання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чекають</a:t>
            </a:r>
            <a:r>
              <a:rPr lang="ru-RU" sz="3200" b="1" dirty="0">
                <a:solidFill>
                  <a:srgbClr val="0070C0"/>
                </a:solidFill>
              </a:rPr>
              <a:t> нас!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629" y="606470"/>
            <a:ext cx="5567473" cy="7400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32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1 Звуки алфавіт склади\№010-Пригадую правила переносу слів\2025-09-12_2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76" y="1386316"/>
            <a:ext cx="8604197" cy="2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17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95" y="3377945"/>
            <a:ext cx="3024337" cy="3024337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83577" y="4375851"/>
            <a:ext cx="1959012" cy="615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Андрій-ко,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5687" y="4347724"/>
            <a:ext cx="1696250" cy="615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Федь-ко,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7895" y="4365897"/>
            <a:ext cx="1696250" cy="6150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бур’-</a:t>
            </a:r>
            <a:r>
              <a:rPr lang="uk-UA" sz="2800" b="1" dirty="0" err="1" smtClean="0">
                <a:solidFill>
                  <a:srgbClr val="002060"/>
                </a:solidFill>
              </a:rPr>
              <a:t>яні</a:t>
            </a:r>
            <a:r>
              <a:rPr lang="uk-UA" sz="2800" b="1" dirty="0" smtClean="0">
                <a:solidFill>
                  <a:srgbClr val="002060"/>
                </a:solidFill>
              </a:rPr>
              <a:t>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3576" y="5040893"/>
            <a:ext cx="1890520" cy="5491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кубель</a:t>
            </a:r>
            <a:r>
              <a:rPr lang="uk-UA" sz="2800" b="1" dirty="0" smtClean="0">
                <a:solidFill>
                  <a:srgbClr val="002060"/>
                </a:solidFill>
              </a:rPr>
              <a:t>-ці,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42589" y="5020003"/>
            <a:ext cx="1925306" cy="5491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002060"/>
                </a:solidFill>
              </a:rPr>
              <a:t>малень-кі</a:t>
            </a:r>
            <a:r>
              <a:rPr lang="uk-UA" sz="2800" b="1" dirty="0" smtClean="0">
                <a:solidFill>
                  <a:srgbClr val="002060"/>
                </a:solidFill>
              </a:rPr>
              <a:t>,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7895" y="5013970"/>
            <a:ext cx="1757211" cy="5491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злодій-ку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36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581" y="477466"/>
            <a:ext cx="10116698" cy="7671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Закінчи речення</a:t>
            </a:r>
            <a:endParaRPr lang="ru-RU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763440" y="1341562"/>
            <a:ext cx="1044116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Звук ми __________________, а букви ________________.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0362" y="2043318"/>
            <a:ext cx="5765938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В українській абетці ___ букви 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2375" y="2746507"/>
            <a:ext cx="10750196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</a:rPr>
              <a:t>Звуки </a:t>
            </a:r>
            <a:r>
              <a:rPr lang="uk-UA" sz="3200" b="1" dirty="0">
                <a:solidFill>
                  <a:schemeClr val="bg1"/>
                </a:solidFill>
              </a:rPr>
              <a:t>за способом </a:t>
            </a:r>
            <a:r>
              <a:rPr lang="uk-UA" sz="3200" b="1" dirty="0" smtClean="0">
                <a:solidFill>
                  <a:schemeClr val="bg1"/>
                </a:solidFill>
              </a:rPr>
              <a:t>вимови ділять на __________________.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50169" y="1276587"/>
            <a:ext cx="391387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вимовляємо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чуємо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507855" y="2031096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33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72151" y="2697492"/>
            <a:ext cx="4062307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rgbClr val="FFFF00"/>
                </a:solidFill>
              </a:rPr>
              <a:t>олосні </a:t>
            </a:r>
            <a:r>
              <a:rPr lang="uk-UA" sz="3200" b="1" dirty="0">
                <a:solidFill>
                  <a:srgbClr val="FFFF00"/>
                </a:solidFill>
              </a:rPr>
              <a:t>і приголосні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8019" y="3429794"/>
            <a:ext cx="10874552" cy="1211226"/>
          </a:xfrm>
          <a:prstGeom prst="round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587518" algn="l"/>
                <a:tab pos="7069106" algn="l"/>
              </a:tabLst>
            </a:pPr>
            <a:r>
              <a:rPr lang="uk-UA" sz="3200" b="1" dirty="0">
                <a:solidFill>
                  <a:schemeClr val="bg1"/>
                </a:solidFill>
              </a:rPr>
              <a:t>Голосні звуки творяться за </a:t>
            </a:r>
            <a:r>
              <a:rPr lang="uk-UA" sz="3200" b="1" dirty="0" smtClean="0">
                <a:solidFill>
                  <a:schemeClr val="bg1"/>
                </a:solidFill>
              </a:rPr>
              <a:t>допомогою ______, </a:t>
            </a:r>
            <a:r>
              <a:rPr lang="uk-UA" sz="3200" b="1" dirty="0">
                <a:solidFill>
                  <a:schemeClr val="bg1"/>
                </a:solidFill>
              </a:rPr>
              <a:t>а приголосні за допомогою </a:t>
            </a:r>
            <a:r>
              <a:rPr lang="uk-UA" sz="3200" b="1" dirty="0" smtClean="0">
                <a:solidFill>
                  <a:schemeClr val="bg1"/>
                </a:solidFill>
              </a:rPr>
              <a:t>_____________ або ___________.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32191" y="1276587"/>
            <a:ext cx="345638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читаємо </a:t>
            </a:r>
            <a:r>
              <a:rPr lang="uk-UA" sz="3200" b="1" dirty="0">
                <a:solidFill>
                  <a:srgbClr val="FFFF00"/>
                </a:solidFill>
                <a:ea typeface="Times New Roman" pitchFamily="18" charset="0"/>
              </a:rPr>
              <a:t>і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бачимо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85954" y="3469647"/>
            <a:ext cx="145840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голосу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43959" y="3984242"/>
            <a:ext cx="266029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голосу і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74546" y="3968498"/>
            <a:ext cx="235804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тільки шуму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14137" y="4691886"/>
            <a:ext cx="10848434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Голосних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звуків  в українській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мові __.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Назви їх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310857" y="4691886"/>
            <a:ext cx="2089019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а </a:t>
            </a: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у о е и і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945200" y="4691886"/>
            <a:ext cx="594704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6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62313" y="5372470"/>
            <a:ext cx="8698070" cy="666396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Для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позначення цих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звуків є __ букв. </a:t>
            </a:r>
            <a:r>
              <a:rPr lang="uk-UA" sz="3200" b="1" dirty="0" smtClean="0">
                <a:solidFill>
                  <a:schemeClr val="bg1"/>
                </a:solidFill>
                <a:ea typeface="Times New Roman" pitchFamily="18" charset="0"/>
              </a:rPr>
              <a:t>Назви їх</a:t>
            </a:r>
            <a:endParaRPr lang="uk-UA" sz="32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9203304" y="5365149"/>
            <a:ext cx="2350188" cy="1347433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а </a:t>
            </a:r>
            <a:r>
              <a:rPr lang="uk-UA" sz="3600" b="1" dirty="0" smtClean="0">
                <a:solidFill>
                  <a:schemeClr val="bg1"/>
                </a:solidFill>
                <a:ea typeface="Times New Roman" pitchFamily="18" charset="0"/>
              </a:rPr>
              <a:t>я у ю е є и і ї о</a:t>
            </a:r>
            <a:endParaRPr lang="uk-UA" sz="3600" b="1" dirty="0">
              <a:solidFill>
                <a:schemeClr val="bg1"/>
              </a:solidFill>
              <a:ea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659674" y="5346061"/>
            <a:ext cx="757360" cy="666396"/>
          </a:xfrm>
          <a:prstGeom prst="round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  <a:spAutoFit/>
          </a:bodyPr>
          <a:lstStyle/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  <a:tabLst>
                <a:tab pos="587518" algn="l"/>
                <a:tab pos="7069106" algn="l"/>
              </a:tabLst>
            </a:pPr>
            <a:r>
              <a:rPr lang="uk-UA" sz="3200" b="1" dirty="0" smtClean="0">
                <a:solidFill>
                  <a:srgbClr val="FFFF00"/>
                </a:solidFill>
                <a:ea typeface="Times New Roman" pitchFamily="18" charset="0"/>
              </a:rPr>
              <a:t>10</a:t>
            </a:r>
            <a:endParaRPr lang="uk-UA" sz="3200" b="1" dirty="0">
              <a:solidFill>
                <a:srgbClr val="FFFF00"/>
              </a:solidFill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27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1" grpId="0"/>
      <p:bldP spid="13" grpId="0" animBg="1"/>
      <p:bldP spid="14" grpId="0"/>
      <p:bldP spid="3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009112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1471" y="1557586"/>
            <a:ext cx="410445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2800" b="1" dirty="0" err="1"/>
              <a:t>Букви</a:t>
            </a:r>
            <a:r>
              <a:rPr lang="ru-RU" sz="2800" b="1" dirty="0"/>
              <a:t> всі від – А до Я, –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Як одна </a:t>
            </a:r>
            <a:r>
              <a:rPr lang="ru-RU" sz="2800" b="1" dirty="0" err="1"/>
              <a:t>міцна</a:t>
            </a:r>
            <a:r>
              <a:rPr lang="ru-RU" sz="2800" b="1" dirty="0"/>
              <a:t> </a:t>
            </a:r>
            <a:r>
              <a:rPr lang="ru-RU" sz="2800" b="1" dirty="0" err="1"/>
              <a:t>сімя</a:t>
            </a:r>
            <a:r>
              <a:rPr lang="ru-RU" sz="2800" b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Варто</a:t>
            </a:r>
            <a:r>
              <a:rPr lang="ru-RU" sz="2800" b="1" dirty="0"/>
              <a:t> всіх у цій </a:t>
            </a:r>
            <a:r>
              <a:rPr lang="ru-RU" sz="2800" b="1" dirty="0" err="1"/>
              <a:t>родині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Знати </a:t>
            </a:r>
            <a:r>
              <a:rPr lang="ru-RU" sz="2800" b="1" dirty="0" err="1"/>
              <a:t>грамотній</a:t>
            </a:r>
            <a:r>
              <a:rPr lang="ru-RU" sz="2800" b="1" dirty="0"/>
              <a:t> </a:t>
            </a:r>
            <a:r>
              <a:rPr lang="ru-RU" sz="2800" b="1" dirty="0" err="1"/>
              <a:t>дитині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0492" y="3429794"/>
            <a:ext cx="15841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Абетка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43" y="1444655"/>
            <a:ext cx="5760640" cy="42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7829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5927" y="1402139"/>
            <a:ext cx="6020566" cy="224676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Сьогодні на уроці ми продовжимо знайомство з </a:t>
            </a:r>
            <a:r>
              <a:rPr lang="uk-UA" sz="2800" b="1" dirty="0" smtClean="0">
                <a:solidFill>
                  <a:srgbClr val="002060"/>
                </a:solidFill>
              </a:rPr>
              <a:t>Львівщиною та її відомим мешканцем.</a:t>
            </a:r>
            <a:endParaRPr lang="uk-UA" sz="2800" b="1" dirty="0">
              <a:solidFill>
                <a:srgbClr val="002060"/>
              </a:solidFill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Також пригадаємо </a:t>
            </a:r>
            <a:r>
              <a:rPr lang="uk-UA" sz="2800" b="1" dirty="0" smtClean="0">
                <a:solidFill>
                  <a:srgbClr val="002060"/>
                </a:solidFill>
              </a:rPr>
              <a:t>алфавіт і </a:t>
            </a:r>
            <a:r>
              <a:rPr lang="uk-UA" sz="2800" b="1" dirty="0">
                <a:solidFill>
                  <a:srgbClr val="002060"/>
                </a:solidFill>
              </a:rPr>
              <a:t>як </a:t>
            </a:r>
            <a:r>
              <a:rPr lang="uk-UA" sz="2800" b="1" dirty="0" smtClean="0">
                <a:solidFill>
                  <a:srgbClr val="002060"/>
                </a:solidFill>
              </a:rPr>
              <a:t>і де ним користуватися.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23099" y="1402139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834053" y="2031135"/>
            <a:ext cx="5049936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5831485" y="1330786"/>
            <a:ext cx="2168537" cy="132954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14038" r="55089" b="70129"/>
          <a:stretch/>
        </p:blipFill>
        <p:spPr>
          <a:xfrm>
            <a:off x="2203599" y="3269369"/>
            <a:ext cx="856692" cy="108610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4038" r="74225" b="70129"/>
          <a:stretch/>
        </p:blipFill>
        <p:spPr>
          <a:xfrm>
            <a:off x="1934175" y="3256748"/>
            <a:ext cx="856692" cy="108610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5" t="13441" r="7249" b="70726"/>
          <a:stretch/>
        </p:blipFill>
        <p:spPr>
          <a:xfrm>
            <a:off x="3405707" y="3199533"/>
            <a:ext cx="856692" cy="10861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09" t="30459" r="35395" b="49375"/>
          <a:stretch/>
        </p:blipFill>
        <p:spPr>
          <a:xfrm>
            <a:off x="4602328" y="3260129"/>
            <a:ext cx="736499" cy="138332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9" t="14038" r="74225" b="70129"/>
          <a:stretch/>
        </p:blipFill>
        <p:spPr>
          <a:xfrm>
            <a:off x="5792985" y="3271119"/>
            <a:ext cx="856692" cy="108610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1" t="29911" r="53293" b="54256"/>
          <a:stretch/>
        </p:blipFill>
        <p:spPr>
          <a:xfrm>
            <a:off x="8203693" y="3221306"/>
            <a:ext cx="856692" cy="10861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5" t="16712" r="11493" b="70336"/>
          <a:stretch/>
        </p:blipFill>
        <p:spPr>
          <a:xfrm>
            <a:off x="3846856" y="3425541"/>
            <a:ext cx="774558" cy="88848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7" t="15829" r="43852" b="67661"/>
          <a:stretch/>
        </p:blipFill>
        <p:spPr>
          <a:xfrm>
            <a:off x="8642359" y="3394109"/>
            <a:ext cx="483259" cy="113252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5" t="14038" r="55089" b="70129"/>
          <a:stretch/>
        </p:blipFill>
        <p:spPr>
          <a:xfrm>
            <a:off x="4723879" y="3263196"/>
            <a:ext cx="856692" cy="108610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48140" r="79029" b="37820"/>
          <a:stretch/>
        </p:blipFill>
        <p:spPr>
          <a:xfrm>
            <a:off x="6215425" y="3394109"/>
            <a:ext cx="736499" cy="963111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473764" y="4169217"/>
            <a:ext cx="2315293" cy="1439001"/>
            <a:chOff x="5115329" y="5109884"/>
            <a:chExt cx="2316801" cy="1438668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5115329" y="5154069"/>
              <a:ext cx="857250" cy="108585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5" t="13441" r="7249" b="70726"/>
            <a:stretch/>
          </p:blipFill>
          <p:spPr>
            <a:xfrm>
              <a:off x="5642697" y="5109884"/>
              <a:ext cx="857250" cy="1085850"/>
            </a:xfrm>
            <a:prstGeom prst="rect">
              <a:avLst/>
            </a:prstGeom>
          </p:spPr>
        </p:pic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25" t="16712" r="11493" b="70336"/>
            <a:stretch/>
          </p:blipFill>
          <p:spPr>
            <a:xfrm>
              <a:off x="6074207" y="5339243"/>
              <a:ext cx="775063" cy="888275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3" t="65806" r="59950" b="22256"/>
            <a:stretch/>
          </p:blipFill>
          <p:spPr>
            <a:xfrm>
              <a:off x="5894794" y="5374027"/>
              <a:ext cx="606056" cy="818708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9" t="30459" r="35395" b="49375"/>
            <a:stretch/>
          </p:blipFill>
          <p:spPr>
            <a:xfrm>
              <a:off x="6434715" y="5165546"/>
              <a:ext cx="736979" cy="1383006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6574880" y="5153802"/>
              <a:ext cx="857250" cy="108585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6867300" y="4138193"/>
            <a:ext cx="2227056" cy="1448626"/>
            <a:chOff x="7954420" y="5100261"/>
            <a:chExt cx="2228507" cy="1448291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7954420" y="5165546"/>
              <a:ext cx="857250" cy="108585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6" t="17519" r="79232" b="66202"/>
            <a:stretch/>
          </p:blipFill>
          <p:spPr>
            <a:xfrm>
              <a:off x="8308508" y="5380346"/>
              <a:ext cx="818707" cy="1116419"/>
            </a:xfrm>
            <a:prstGeom prst="rect">
              <a:avLst/>
            </a:prstGeom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75" t="13441" r="7249" b="70726"/>
            <a:stretch/>
          </p:blipFill>
          <p:spPr>
            <a:xfrm>
              <a:off x="8776081" y="5100261"/>
              <a:ext cx="857250" cy="1085850"/>
            </a:xfrm>
            <a:prstGeom prst="rect">
              <a:avLst/>
            </a:prstGeom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9" t="30459" r="35395" b="49375"/>
            <a:stretch/>
          </p:blipFill>
          <p:spPr>
            <a:xfrm>
              <a:off x="9183121" y="5165546"/>
              <a:ext cx="736979" cy="1383006"/>
            </a:xfrm>
            <a:prstGeom prst="rect">
              <a:avLst/>
            </a:prstGeom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35" t="14038" r="55089" b="70129"/>
            <a:stretch/>
          </p:blipFill>
          <p:spPr>
            <a:xfrm>
              <a:off x="9325677" y="5153802"/>
              <a:ext cx="857250" cy="108585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08" t="34574" r="64156" b="52220"/>
            <a:stretch/>
          </p:blipFill>
          <p:spPr>
            <a:xfrm>
              <a:off x="8947150" y="5447093"/>
              <a:ext cx="520700" cy="905675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17" y="4179983"/>
            <a:ext cx="2826947" cy="1268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467" y="3256748"/>
            <a:ext cx="1090569" cy="1207393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Хвилинка </a:t>
            </a:r>
            <a:r>
              <a:rPr lang="uk-UA" sz="4000" b="1" dirty="0" smtClean="0">
                <a:solidFill>
                  <a:schemeClr val="bg1"/>
                </a:solidFill>
              </a:rPr>
              <a:t>каліграфії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t="67993" r="60720" b="22310"/>
          <a:stretch/>
        </p:blipFill>
        <p:spPr>
          <a:xfrm>
            <a:off x="3643759" y="3619193"/>
            <a:ext cx="582831" cy="665199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25" t="16712" r="11493" b="70336"/>
          <a:stretch/>
        </p:blipFill>
        <p:spPr>
          <a:xfrm>
            <a:off x="8756327" y="3431423"/>
            <a:ext cx="774558" cy="888481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646817" y="5535020"/>
            <a:ext cx="7711578" cy="536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букви і слова. Що вони позначають?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2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32" y="1221247"/>
            <a:ext cx="2030294" cy="287816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7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560264" y="2997746"/>
            <a:ext cx="1724293" cy="29108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09434" y="549474"/>
            <a:ext cx="10064561" cy="742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</a:t>
            </a:r>
            <a:r>
              <a:rPr lang="uk-UA" sz="4000" b="1" dirty="0">
                <a:solidFill>
                  <a:schemeClr val="bg1"/>
                </a:solidFill>
              </a:rPr>
              <a:t>фрагменти </a:t>
            </a:r>
            <a:r>
              <a:rPr lang="uk-UA" sz="4000" b="1" dirty="0" smtClean="0">
                <a:solidFill>
                  <a:schemeClr val="bg1"/>
                </a:solidFill>
              </a:rPr>
              <a:t>сторінок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7695" y="2345722"/>
            <a:ext cx="3399193" cy="5233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295FFF"/>
                </a:solidFill>
              </a:rPr>
              <a:t>Класний журнал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287" y="2365399"/>
            <a:ext cx="1682087" cy="52334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295FFF"/>
                </a:solidFill>
              </a:rPr>
              <a:t>Словник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9434" y="1386803"/>
            <a:ext cx="10064561" cy="8862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Чи </a:t>
            </a:r>
            <a:r>
              <a:rPr lang="uk-UA" sz="2400" b="1" dirty="0">
                <a:solidFill>
                  <a:srgbClr val="002060"/>
                </a:solidFill>
              </a:rPr>
              <a:t>впізнаєш, звідки вони? У якому порядку розташовані слова на цих сторінках? Як думаєш, чому? </a:t>
            </a:r>
          </a:p>
        </p:txBody>
      </p:sp>
      <p:pic>
        <p:nvPicPr>
          <p:cNvPr id="1026" name="Picture 2" descr="D:\3 клас\01 УКР МОВА\1 Пономарьова\1 Звуки алфавіт склади\№012-Пригадую і використовую алфавіт\2025-09-18_181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733" y="2997746"/>
            <a:ext cx="9310077" cy="296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906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5"/>
            <a:ext cx="10005356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</a:t>
            </a:r>
            <a:r>
              <a:rPr lang="uk-UA" sz="4000" b="1" dirty="0">
                <a:solidFill>
                  <a:schemeClr val="bg1"/>
                </a:solidFill>
              </a:rPr>
              <a:t>алфавіт у кінці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730" t="7644" r="7357" b="10968"/>
          <a:stretch/>
        </p:blipFill>
        <p:spPr>
          <a:xfrm>
            <a:off x="5762014" y="1307678"/>
            <a:ext cx="5298569" cy="47342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5228" y="1302360"/>
            <a:ext cx="4244715" cy="6872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Повтори </a:t>
            </a:r>
            <a:r>
              <a:rPr lang="uk-UA" sz="2800" b="1" dirty="0">
                <a:solidFill>
                  <a:srgbClr val="002060"/>
                </a:solidFill>
              </a:rPr>
              <a:t>його </a:t>
            </a:r>
            <a:r>
              <a:rPr lang="uk-UA" sz="2800" b="1" dirty="0" smtClean="0">
                <a:solidFill>
                  <a:srgbClr val="002060"/>
                </a:solidFill>
              </a:rPr>
              <a:t>напам’ять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13" y="2260772"/>
            <a:ext cx="4253429" cy="303725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2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1333</TotalTime>
  <Words>577</Words>
  <Application>Microsoft Office PowerPoint</Application>
  <PresentationFormat>Произвольный</PresentationFormat>
  <Paragraphs>105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Пригадую і використовую алфавіт</vt:lpstr>
      <vt:lpstr>Вибери свій настрій</vt:lpstr>
      <vt:lpstr>Презентация PowerPoint</vt:lpstr>
      <vt:lpstr>Закінчи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  <vt:lpstr>Мій настрій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100</cp:revision>
  <dcterms:created xsi:type="dcterms:W3CDTF">2025-08-27T14:01:18Z</dcterms:created>
  <dcterms:modified xsi:type="dcterms:W3CDTF">2025-09-18T16:49:15Z</dcterms:modified>
</cp:coreProperties>
</file>