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350" r:id="rId3"/>
    <p:sldId id="285" r:id="rId4"/>
    <p:sldId id="286" r:id="rId5"/>
    <p:sldId id="342" r:id="rId6"/>
    <p:sldId id="356" r:id="rId7"/>
    <p:sldId id="357" r:id="rId8"/>
    <p:sldId id="358" r:id="rId9"/>
    <p:sldId id="360" r:id="rId10"/>
    <p:sldId id="361" r:id="rId11"/>
    <p:sldId id="347" r:id="rId12"/>
    <p:sldId id="334" r:id="rId13"/>
    <p:sldId id="312" r:id="rId14"/>
    <p:sldId id="313" r:id="rId15"/>
    <p:sldId id="35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50"/>
            <p14:sldId id="285"/>
            <p14:sldId id="286"/>
            <p14:sldId id="342"/>
            <p14:sldId id="356"/>
            <p14:sldId id="357"/>
            <p14:sldId id="358"/>
            <p14:sldId id="360"/>
            <p14:sldId id="361"/>
            <p14:sldId id="347"/>
            <p14:sldId id="334"/>
            <p14:sldId id="312"/>
            <p14:sldId id="313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і ділення на 1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Усні </a:t>
          </a:r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на множення і ділення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буквених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9878" custLinFactX="255395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6723" custLinFactX="253658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6025" custLinFactX="-14104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8968" custLinFactX="-400000" custLinFactNeighborX="-40030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593541" y="783665"/>
          <a:ext cx="4273486" cy="270615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буквених виразів</a:t>
          </a:r>
          <a:endParaRPr lang="ru-RU" sz="3200" b="1" kern="1200" dirty="0"/>
        </a:p>
      </dsp:txBody>
      <dsp:txXfrm rot="5400000">
        <a:off x="5377207" y="854696"/>
        <a:ext cx="270615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80670" y="814185"/>
          <a:ext cx="4273486" cy="264511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94856" y="854696"/>
        <a:ext cx="264511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02446" y="820937"/>
          <a:ext cx="4273486" cy="263161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і ділення на 1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23384" y="854696"/>
        <a:ext cx="263161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89572" y="889201"/>
          <a:ext cx="4273486" cy="249508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Усні </a:t>
          </a: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на множення і ділення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99629" y="854697"/>
        <a:ext cx="249508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7495" y="1125538"/>
            <a:ext cx="9505055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Знаходження невідомого множника. Властивості множення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2758764"/>
            <a:ext cx="2900974" cy="29009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36" y="1154301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499690" y="1498765"/>
            <a:ext cx="174501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с : </a:t>
            </a:r>
            <a:r>
              <a:rPr lang="uk-UA" sz="3600" dirty="0">
                <a:latin typeface="Monotype Corsiva" panose="03010101010201010101" pitchFamily="66" charset="0"/>
              </a:rPr>
              <a:t>1</a:t>
            </a:r>
            <a:r>
              <a:rPr lang="uk-UA" sz="3600" dirty="0" smtClean="0">
                <a:latin typeface="Monotype Corsiva" panose="03010101010201010101" pitchFamily="66" charset="0"/>
              </a:rPr>
              <a:t>+ 28,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4674" y="2208307"/>
            <a:ext cx="23535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43 : 1+28 =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08203" y="2210438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71</a:t>
            </a:r>
            <a:endParaRPr lang="ru-RU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455968" y="2893738"/>
            <a:ext cx="49987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якщо </a:t>
            </a:r>
            <a:r>
              <a:rPr lang="uk-UA" sz="3600" dirty="0" smtClean="0"/>
              <a:t>с = 67</a:t>
            </a:r>
            <a:r>
              <a:rPr lang="uk-UA" sz="3600" dirty="0"/>
              <a:t>, то </a:t>
            </a:r>
            <a:r>
              <a:rPr lang="uk-UA" sz="3600" dirty="0" smtClean="0"/>
              <a:t>с : </a:t>
            </a:r>
            <a:r>
              <a:rPr lang="uk-UA" sz="3600" dirty="0" smtClean="0"/>
              <a:t>1+28 =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54674" y="2893737"/>
            <a:ext cx="24577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67 : 1+ </a:t>
            </a:r>
            <a:r>
              <a:rPr lang="uk-UA" sz="3600" dirty="0" smtClean="0"/>
              <a:t>28 =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855101" y="2886564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95</a:t>
            </a:r>
            <a:endParaRPr lang="ru-RU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455967" y="3573338"/>
            <a:ext cx="49987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dirty="0" smtClean="0"/>
              <a:t>с = 15</a:t>
            </a:r>
            <a:r>
              <a:rPr lang="uk-UA" sz="3600" dirty="0"/>
              <a:t>, то </a:t>
            </a:r>
            <a:r>
              <a:rPr lang="uk-UA" sz="3600" dirty="0" smtClean="0"/>
              <a:t>с : </a:t>
            </a:r>
            <a:r>
              <a:rPr lang="uk-UA" sz="3600" dirty="0" smtClean="0"/>
              <a:t>1+28 =</a:t>
            </a:r>
            <a:endParaRPr lang="uk-UA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54673" y="3583755"/>
            <a:ext cx="2400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15 : 1+28</a:t>
            </a:r>
            <a:r>
              <a:rPr lang="uk-UA" sz="3600" dirty="0"/>
              <a:t>=</a:t>
            </a:r>
            <a:endParaRPr lang="ru-RU" sz="3600" dirty="0"/>
          </a:p>
        </p:txBody>
      </p:sp>
      <p:pic>
        <p:nvPicPr>
          <p:cNvPr id="6146" name="Picture 2" descr="C:\Users\user\Desktop\математика\Новая папка\діти  та школа для презентац\pngwing.com - 2020-05-27T004434.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41" y="4293473"/>
            <a:ext cx="2276048" cy="239575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447" y="494645"/>
            <a:ext cx="10578598" cy="10000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Знайди значення буквеного виразу </a:t>
            </a:r>
            <a:r>
              <a:rPr lang="uk-UA" sz="3200" b="1" dirty="0" smtClean="0">
                <a:solidFill>
                  <a:schemeClr val="bg1"/>
                </a:solidFill>
              </a:rPr>
              <a:t>с : 1 + 28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</a:t>
            </a:r>
            <a:r>
              <a:rPr lang="uk-UA" sz="3200" b="1" dirty="0">
                <a:solidFill>
                  <a:schemeClr val="bg1"/>
                </a:solidFill>
              </a:rPr>
              <a:t>с =43, с = 67, с =15.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502565" y="2210438"/>
            <a:ext cx="49521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якщо </a:t>
            </a:r>
            <a:r>
              <a:rPr lang="uk-UA" sz="3600" dirty="0" smtClean="0"/>
              <a:t>с = 43</a:t>
            </a:r>
            <a:r>
              <a:rPr lang="uk-UA" sz="3600" dirty="0"/>
              <a:t>, то </a:t>
            </a:r>
            <a:r>
              <a:rPr lang="uk-UA" sz="3600" dirty="0" smtClean="0"/>
              <a:t>с </a:t>
            </a:r>
            <a:r>
              <a:rPr lang="uk-UA" sz="3600" dirty="0" smtClean="0"/>
              <a:t>: 1+28 =</a:t>
            </a:r>
            <a:endParaRPr lang="uk-UA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855101" y="3573339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43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398177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90069" y="-506928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967162" y="1533080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525363" y="152295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779" y="-70633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50613" y="4077866"/>
            <a:ext cx="2814995" cy="11666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714065" y="4337959"/>
            <a:ext cx="433926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маса покупки 12 кг.</a:t>
            </a:r>
            <a:endParaRPr lang="uk-UA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201619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4956" y="-457712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3168000" y="1260000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421882" y="1209366"/>
            <a:ext cx="5396485" cy="20157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Купили 2 </a:t>
            </a:r>
            <a:r>
              <a:rPr lang="ru-RU" sz="3200" b="1" dirty="0" err="1"/>
              <a:t>пакети</a:t>
            </a:r>
            <a:r>
              <a:rPr lang="ru-RU" sz="3200" b="1" dirty="0"/>
              <a:t> </a:t>
            </a:r>
            <a:r>
              <a:rPr lang="ru-RU" sz="3200" b="1" dirty="0" err="1"/>
              <a:t>борошна</a:t>
            </a:r>
            <a:r>
              <a:rPr lang="ru-RU" sz="3200" b="1" dirty="0"/>
              <a:t>, по 1 кг в кожному, й 1 </a:t>
            </a:r>
            <a:r>
              <a:rPr lang="ru-RU" sz="3200" b="1" dirty="0" err="1"/>
              <a:t>мішечок</a:t>
            </a:r>
            <a:r>
              <a:rPr lang="ru-RU" sz="3200" b="1" dirty="0"/>
              <a:t> </a:t>
            </a:r>
            <a:r>
              <a:rPr lang="ru-RU" sz="3200" b="1" dirty="0" err="1"/>
              <a:t>цукру</a:t>
            </a:r>
            <a:r>
              <a:rPr lang="ru-RU" sz="3200" b="1" dirty="0"/>
              <a:t> </a:t>
            </a:r>
            <a:r>
              <a:rPr lang="ru-RU" sz="3200" b="1" dirty="0" err="1"/>
              <a:t>масою</a:t>
            </a:r>
            <a:r>
              <a:rPr lang="ru-RU" sz="3200" b="1" dirty="0"/>
              <a:t> 10 кг. Яка </a:t>
            </a:r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всієї</a:t>
            </a:r>
            <a:r>
              <a:rPr lang="ru-RU" sz="3200" b="1" dirty="0"/>
              <a:t> покупки?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Ст.19 №108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smtClean="0">
                <a:solidFill>
                  <a:schemeClr val="bg1"/>
                </a:solidFill>
              </a:rPr>
              <a:t>108 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2" name="Picture 2" descr="Сахар 50 кг в Украине. Сравнить цены, купить потребительские товары на  маркетплейсе Prom.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3" y="3573331"/>
            <a:ext cx="2215242" cy="29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Борошно пшеничне в/г Дніпромлин 2000г бум. пакет, цена 29,90 грн., купить  Дніпро — Prom.ua (ID#1152895679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86" y="5091707"/>
            <a:ext cx="1374867" cy="13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Борошно пшеничне в/г Дніпромлин 2000г бум. пакет, цена 29,90 грн., купить  Дніпро — Prom.ua (ID#1152895679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11" y="3757793"/>
            <a:ext cx="1374867" cy="13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44778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Борошно  – </a:t>
            </a:r>
            <a:r>
              <a:rPr lang="uk-UA" sz="3600" dirty="0" smtClean="0">
                <a:solidFill>
                  <a:srgbClr val="002060"/>
                </a:solidFill>
              </a:rPr>
              <a:t>2п</a:t>
            </a:r>
            <a:r>
              <a:rPr lang="uk-UA" sz="3600" dirty="0">
                <a:solidFill>
                  <a:srgbClr val="002060"/>
                </a:solidFill>
              </a:rPr>
              <a:t>. по </a:t>
            </a:r>
            <a:r>
              <a:rPr lang="uk-UA" sz="3600" dirty="0" smtClean="0">
                <a:solidFill>
                  <a:srgbClr val="002060"/>
                </a:solidFill>
              </a:rPr>
              <a:t>1кг</a:t>
            </a:r>
          </a:p>
          <a:p>
            <a:endParaRPr lang="uk-UA" sz="1000" dirty="0" smtClean="0">
              <a:solidFill>
                <a:srgbClr val="002060"/>
              </a:solidFill>
            </a:endParaRPr>
          </a:p>
          <a:p>
            <a:r>
              <a:rPr lang="uk-UA" sz="3600" dirty="0" smtClean="0">
                <a:solidFill>
                  <a:srgbClr val="002060"/>
                </a:solidFill>
              </a:rPr>
              <a:t>Цукор – 10 кг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5424481" y="2283709"/>
            <a:ext cx="207884" cy="128840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2" name="TextBox 51"/>
          <p:cNvSpPr txBox="1"/>
          <p:nvPr/>
        </p:nvSpPr>
        <p:spPr>
          <a:xfrm>
            <a:off x="5553949" y="2625234"/>
            <a:ext cx="80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?кг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63819" y="3630036"/>
            <a:ext cx="11658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 ∙ 2 </a:t>
            </a:r>
            <a:endParaRPr lang="uk-UA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-3046218" y="3657954"/>
            <a:ext cx="116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 ∙ 2 </a:t>
            </a:r>
            <a:endParaRPr lang="uk-UA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317429" y="3616157"/>
            <a:ext cx="13208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+ 10 =</a:t>
            </a:r>
            <a:endParaRPr lang="uk-UA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638248" y="3630036"/>
            <a:ext cx="15427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12 (кг)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0" grpId="0" animBg="1"/>
      <p:bldP spid="52" grpId="0"/>
      <p:bldP spid="41" grpId="0" animBg="1"/>
      <p:bldP spid="55" grpId="0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30453" y="-643860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6167" y="-652512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545498" y="153080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90778" y="1496010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0218" y="-684043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754662" y="5229994"/>
            <a:ext cx="274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12855" y="-652512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52108" y="-766976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6022082"/>
            <a:ext cx="1339503" cy="86409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Ст.19 </a:t>
            </a:r>
            <a:r>
              <a:rPr lang="uk-UA" sz="2400" b="1" dirty="0" smtClean="0">
                <a:solidFill>
                  <a:schemeClr val="bg1"/>
                </a:solidFill>
              </a:rPr>
              <a:t>№109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27578" y="1265754"/>
            <a:ext cx="5607565" cy="2999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 </a:t>
            </a:r>
            <a:r>
              <a:rPr lang="ru-RU" sz="3200" dirty="0" err="1"/>
              <a:t>їдальню</a:t>
            </a:r>
            <a:r>
              <a:rPr lang="ru-RU" sz="3200" dirty="0"/>
              <a:t> привезли </a:t>
            </a:r>
            <a:r>
              <a:rPr lang="ru-RU" sz="3200" dirty="0" err="1"/>
              <a:t>мішок</a:t>
            </a:r>
            <a:r>
              <a:rPr lang="ru-RU" sz="3200" dirty="0"/>
              <a:t> </a:t>
            </a:r>
            <a:r>
              <a:rPr lang="ru-RU" sz="3200" dirty="0" err="1"/>
              <a:t>картоплі</a:t>
            </a:r>
            <a:r>
              <a:rPr lang="ru-RU" sz="3200" dirty="0"/>
              <a:t> </a:t>
            </a:r>
            <a:r>
              <a:rPr lang="ru-RU" sz="3200" dirty="0" err="1"/>
              <a:t>масою</a:t>
            </a:r>
            <a:r>
              <a:rPr lang="ru-RU" sz="3200" dirty="0"/>
              <a:t> 35 кг і 6 </a:t>
            </a:r>
            <a:r>
              <a:rPr lang="ru-RU" sz="3200" dirty="0" err="1"/>
              <a:t>сіток</a:t>
            </a:r>
            <a:r>
              <a:rPr lang="ru-RU" sz="3200" dirty="0"/>
              <a:t> </a:t>
            </a:r>
            <a:r>
              <a:rPr lang="ru-RU" sz="3200" dirty="0" err="1"/>
              <a:t>моркви</a:t>
            </a:r>
            <a:r>
              <a:rPr lang="ru-RU" sz="3200" dirty="0"/>
              <a:t>, </a:t>
            </a:r>
            <a:r>
              <a:rPr lang="ru-RU" sz="3200" dirty="0" err="1"/>
              <a:t>масою</a:t>
            </a:r>
            <a:r>
              <a:rPr lang="ru-RU" sz="3200" dirty="0"/>
              <a:t> 3 кг </a:t>
            </a:r>
            <a:r>
              <a:rPr lang="ru-RU" sz="3200" dirty="0" err="1"/>
              <a:t>кожна</a:t>
            </a:r>
            <a:r>
              <a:rPr lang="ru-RU" sz="3200" dirty="0"/>
              <a:t>. Чого привезли більше - </a:t>
            </a:r>
            <a:r>
              <a:rPr lang="ru-RU" sz="3200" dirty="0" err="1"/>
              <a:t>картоплі</a:t>
            </a:r>
            <a:r>
              <a:rPr lang="ru-RU" sz="3200" dirty="0"/>
              <a:t> чи </a:t>
            </a:r>
            <a:r>
              <a:rPr lang="ru-RU" sz="3200" dirty="0" err="1"/>
              <a:t>моркви</a:t>
            </a:r>
            <a:r>
              <a:rPr lang="ru-RU" sz="3200" dirty="0"/>
              <a:t>? На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кілограмів</a:t>
            </a:r>
            <a:r>
              <a:rPr lang="ru-RU" sz="3200" dirty="0"/>
              <a:t> більше?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49649" y="36458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cs typeface="Times New Roman" panose="02020603050405020304" pitchFamily="18" charset="0"/>
              </a:rPr>
              <a:t>1) </a:t>
            </a:r>
            <a:r>
              <a:rPr lang="uk-UA" sz="3600" dirty="0" smtClean="0">
                <a:cs typeface="Times New Roman" panose="02020603050405020304" pitchFamily="18" charset="0"/>
              </a:rPr>
              <a:t> 3 ∙ 6 = </a:t>
            </a:r>
            <a:endParaRPr lang="uk-UA" sz="3600" dirty="0"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50166" y="-73641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95620" y="-643860"/>
            <a:ext cx="420547" cy="5347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641625" y="3645818"/>
            <a:ext cx="366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cs typeface="Times New Roman" panose="02020603050405020304" pitchFamily="18" charset="0"/>
              </a:rPr>
              <a:t>18 (кг) моркви.</a:t>
            </a:r>
            <a:endParaRPr lang="uk-UA" sz="3600" dirty="0"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91431" y="4367639"/>
            <a:ext cx="235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cs typeface="Times New Roman" panose="02020603050405020304" pitchFamily="18" charset="0"/>
              </a:rPr>
              <a:t>2) </a:t>
            </a:r>
            <a:r>
              <a:rPr lang="uk-UA" sz="3600" dirty="0" smtClean="0">
                <a:cs typeface="Times New Roman" panose="02020603050405020304" pitchFamily="18" charset="0"/>
              </a:rPr>
              <a:t>35 – 18 = </a:t>
            </a:r>
            <a:endParaRPr lang="uk-UA" sz="3600" dirty="0"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910681" y="4363039"/>
            <a:ext cx="15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cs typeface="Times New Roman" panose="02020603050405020304" pitchFamily="18" charset="0"/>
              </a:rPr>
              <a:t> 17 </a:t>
            </a:r>
            <a:r>
              <a:rPr lang="uk-UA" sz="3600" dirty="0" smtClean="0">
                <a:cs typeface="Times New Roman" panose="02020603050405020304" pitchFamily="18" charset="0"/>
              </a:rPr>
              <a:t>(кг)</a:t>
            </a:r>
            <a:endParaRPr lang="uk-UA" sz="3600" dirty="0"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30453" y="149810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22806" y="-695929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66638" y="-662860"/>
            <a:ext cx="420547" cy="53472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754662" y="5054930"/>
            <a:ext cx="771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на 17 кг більше привезли картоплі.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731403" y="2245040"/>
            <a:ext cx="29814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К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r>
              <a:rPr lang="uk-UA" sz="3600" dirty="0" smtClean="0">
                <a:solidFill>
                  <a:srgbClr val="002060"/>
                </a:solidFill>
              </a:rPr>
              <a:t>35кг</a:t>
            </a:r>
          </a:p>
          <a:p>
            <a:endParaRPr lang="uk-UA" sz="1000" dirty="0" smtClean="0">
              <a:solidFill>
                <a:srgbClr val="002060"/>
              </a:solidFill>
            </a:endParaRPr>
          </a:p>
          <a:p>
            <a:r>
              <a:rPr lang="uk-UA" sz="3600" dirty="0" smtClean="0">
                <a:solidFill>
                  <a:srgbClr val="002060"/>
                </a:solidFill>
              </a:rPr>
              <a:t>М </a:t>
            </a:r>
            <a:r>
              <a:rPr lang="uk-UA" sz="3600" dirty="0" smtClean="0">
                <a:solidFill>
                  <a:srgbClr val="002060"/>
                </a:solidFill>
              </a:rPr>
              <a:t>– </a:t>
            </a:r>
            <a:r>
              <a:rPr lang="uk-UA" sz="3600" dirty="0" smtClean="0">
                <a:solidFill>
                  <a:srgbClr val="002060"/>
                </a:solidFill>
              </a:rPr>
              <a:t>6с. по 3кг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35" name="Picture 2" descr="Морковь и картошка стоковое фото. изображение насчитывающей картошка -  1353505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4441665"/>
            <a:ext cx="3152470" cy="20265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3654820" y="2457903"/>
            <a:ext cx="379656" cy="882433"/>
            <a:chOff x="6204741" y="3069117"/>
            <a:chExt cx="669139" cy="1047747"/>
          </a:xfrm>
        </p:grpSpPr>
        <p:sp>
          <p:nvSpPr>
            <p:cNvPr id="41" name="Полилиния 4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158116" y="2575953"/>
            <a:ext cx="143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На ?кг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7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5" grpId="0"/>
      <p:bldP spid="54" grpId="0"/>
      <p:bldP spid="55" grpId="0"/>
      <p:bldP spid="39" grpId="0"/>
      <p:bldP spid="34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19 </a:t>
            </a:r>
            <a:r>
              <a:rPr lang="uk-UA" sz="3200" b="1" dirty="0" smtClean="0">
                <a:solidFill>
                  <a:schemeClr val="bg1"/>
                </a:solidFill>
              </a:rPr>
              <a:t>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111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112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13 - Правила ділення і множення на 1\2025-09-15_224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48" y="3645818"/>
            <a:ext cx="7387627" cy="18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невідомий множник?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множенні числа на 1?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4192889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212445"/>
            <a:ext cx="5421405" cy="118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діленні числа на 1?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271" y="508798"/>
            <a:ext cx="10053293" cy="78233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2857" y="1421793"/>
            <a:ext cx="8933262" cy="5108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1921" y="4157353"/>
            <a:ext cx="2992337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7931" y="4157351"/>
            <a:ext cx="3065895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3550" y="4361710"/>
            <a:ext cx="2706291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73" y="2176500"/>
            <a:ext cx="2268705" cy="17958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7" y="2090979"/>
            <a:ext cx="2826577" cy="18941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8" y="2200766"/>
            <a:ext cx="2171069" cy="17843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82096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3155" y="2041207"/>
            <a:ext cx="2808500" cy="21998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4280" y="2033047"/>
            <a:ext cx="5505892" cy="22820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54" y="4283400"/>
            <a:ext cx="2152452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9954" y="513960"/>
            <a:ext cx="9858338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5391" y="1274799"/>
            <a:ext cx="7223408" cy="6570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39955" y="508363"/>
            <a:ext cx="9869216" cy="79227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4185" y="3730210"/>
            <a:ext cx="2387965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8" y="2046354"/>
            <a:ext cx="2818750" cy="17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15" y="1999050"/>
            <a:ext cx="2380289" cy="173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0004" y="3868202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54" y="3730209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9" y="2046355"/>
            <a:ext cx="2676820" cy="18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251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4" y="4342598"/>
            <a:ext cx="2389986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243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4" y="4488981"/>
            <a:ext cx="2674546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696316" y="6009600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96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899371" y="3557419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17-18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99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D:\3 клас\03 МАТЕМ\1 Листопад\1 Повторення вивченого в 2 кл\№012 - Робота з геометричними фігурами. Відрізок, кут, прямокутник\2025-09-11_21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2" y="1375040"/>
            <a:ext cx="10137913" cy="9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3 клас\03 МАТЕМ\1 Листопад\1 Повторення вивченого в 2 кл\№012 - Робота з геометричними фігурами. Відрізок, кут, прямокутник\2025-09-11_215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0" y="2343420"/>
            <a:ext cx="1006489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09513052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Хвилинка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каліграфії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92570" y="2637706"/>
            <a:ext cx="714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20  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69037" y="2637702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31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02013" y="2637701"/>
            <a:ext cx="7366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42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952888" y="2655890"/>
            <a:ext cx="713323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№101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143372" y="2661047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64</a:t>
            </a:r>
            <a:endParaRPr lang="ru-RU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181414" y="2634646"/>
            <a:ext cx="629995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75</a:t>
            </a:r>
            <a:endParaRPr lang="ru-RU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12157" y="2634645"/>
            <a:ext cx="683730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86</a:t>
            </a:r>
            <a:endParaRPr lang="ru-RU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426347" y="2632380"/>
            <a:ext cx="713323" cy="58477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97</a:t>
            </a:r>
            <a:endParaRPr lang="ru-RU" sz="3200" b="1" dirty="0"/>
          </a:p>
        </p:txBody>
      </p:sp>
      <p:sp>
        <p:nvSpPr>
          <p:cNvPr id="38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F957D36F-D415-457D-BA88-85289BF422E5}"/>
              </a:ext>
            </a:extLst>
          </p:cNvPr>
          <p:cNvSpPr/>
          <p:nvPr/>
        </p:nvSpPr>
        <p:spPr>
          <a:xfrm>
            <a:off x="592570" y="3510022"/>
            <a:ext cx="9171870" cy="927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Запиши </a:t>
            </a:r>
            <a:r>
              <a:rPr lang="ru-RU" sz="2800" b="1" dirty="0" err="1"/>
              <a:t>вс</a:t>
            </a:r>
            <a:r>
              <a:rPr lang="uk-UA" sz="2800" b="1" dirty="0"/>
              <a:t>і двоцифрові числа, у яких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кількість </a:t>
            </a:r>
            <a:r>
              <a:rPr lang="uk-UA" sz="2800" b="1" dirty="0"/>
              <a:t>десятків на 2 більша від кількості одиниць.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3477" y="4581922"/>
            <a:ext cx="37016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Підкресли парні числа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3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77466"/>
            <a:ext cx="10153128" cy="8634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Усні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84768"/>
              </p:ext>
            </p:extLst>
          </p:nvPr>
        </p:nvGraphicFramePr>
        <p:xfrm>
          <a:off x="1262694" y="2375450"/>
          <a:ext cx="9950317" cy="2729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7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9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80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3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03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38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08352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FF0000"/>
                          </a:solidFill>
                        </a:rPr>
                        <a:t>Множник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8352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FF0000"/>
                          </a:solidFill>
                        </a:rPr>
                        <a:t>Множник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18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FF0000"/>
                          </a:solidFill>
                        </a:rPr>
                        <a:t>Добуток</a:t>
                      </a: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336403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00" y="2294533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71" y="2277666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93" y="3187925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347" y="3256186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87" y="2341071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математика\Новая папка\pngwing.com - 2020-06-06T204803.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912" y="3256186"/>
            <a:ext cx="845036" cy="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746" y="1340894"/>
            <a:ext cx="10529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Як </a:t>
            </a:r>
            <a:r>
              <a:rPr lang="ru-RU" sz="2800" b="1" dirty="0" err="1"/>
              <a:t>знайти</a:t>
            </a:r>
            <a:r>
              <a:rPr lang="ru-RU" sz="2800" b="1" dirty="0"/>
              <a:t> </a:t>
            </a:r>
            <a:r>
              <a:rPr lang="ru-RU" sz="2800" b="1" dirty="0" err="1"/>
              <a:t>невідомий</a:t>
            </a:r>
            <a:r>
              <a:rPr lang="ru-RU" sz="2800" b="1" dirty="0"/>
              <a:t> </a:t>
            </a:r>
            <a:r>
              <a:rPr lang="ru-RU" sz="2800" b="1" dirty="0" err="1"/>
              <a:t>множник</a:t>
            </a:r>
            <a:r>
              <a:rPr lang="ru-RU" sz="2800" b="1" dirty="0" smtClean="0"/>
              <a:t>?</a:t>
            </a:r>
            <a:r>
              <a:rPr lang="uk-UA" sz="2800" b="1" dirty="0">
                <a:solidFill>
                  <a:schemeClr val="bg1"/>
                </a:solidFill>
              </a:rPr>
              <a:t> Назви числа пропущені у таблиці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95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96725" cy="7481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Віднови </a:t>
            </a:r>
            <a:r>
              <a:rPr lang="uk-UA" sz="4000" b="1" dirty="0" smtClean="0">
                <a:solidFill>
                  <a:schemeClr val="bg1"/>
                </a:solidFill>
              </a:rPr>
              <a:t>рівності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5487" y="1411774"/>
            <a:ext cx="24005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4·__= 16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1132" y="1422582"/>
            <a:ext cx="25426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__·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=24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5487" y="2911644"/>
            <a:ext cx="23968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__·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4=32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1132" y="2879590"/>
            <a:ext cx="25426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·__= 36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34" y="4221882"/>
            <a:ext cx="6260197" cy="18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1264" y="134293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39503" y="286743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48215" y="1422581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95223" y="2848521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3839" y="1411773"/>
            <a:ext cx="24005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4·__= 20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3839" y="2911643"/>
            <a:ext cx="23968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__·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4=28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49616" y="134292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7855" y="286743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88109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68086" y="468884"/>
            <a:ext cx="9940218" cy="6566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6502" y="4059646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431451" y="4795276"/>
            <a:ext cx="328478" cy="215820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67095" y="2379942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03292" y="3897395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88105" y="3885435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-7511020" y="3851770"/>
            <a:ext cx="439856" cy="288999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-7137767" y="2924004"/>
            <a:ext cx="488600" cy="61009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889289" y="3837769"/>
            <a:ext cx="488600" cy="61009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108304" y="-359595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-8270844" y="2964433"/>
            <a:ext cx="875267" cy="567792"/>
            <a:chOff x="1620930" y="2340376"/>
            <a:chExt cx="875837" cy="567661"/>
          </a:xfrm>
        </p:grpSpPr>
        <p:pic>
          <p:nvPicPr>
            <p:cNvPr id="110" name="Рисунок 109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1620930" y="2340376"/>
              <a:ext cx="455016" cy="567661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75946" y="2373438"/>
              <a:ext cx="420821" cy="534599"/>
            </a:xfrm>
            <a:prstGeom prst="rect">
              <a:avLst/>
            </a:prstGeom>
          </p:spPr>
        </p:pic>
      </p:grp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-8216803" y="3707673"/>
            <a:ext cx="821226" cy="577192"/>
            <a:chOff x="1709201" y="3076966"/>
            <a:chExt cx="821761" cy="577058"/>
          </a:xfrm>
        </p:grpSpPr>
        <p:pic>
          <p:nvPicPr>
            <p:cNvPr id="130" name="Рисунок 12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075946" y="3086363"/>
              <a:ext cx="455016" cy="5676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709201" y="3076966"/>
              <a:ext cx="455016" cy="567661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-7048032" y="3688968"/>
            <a:ext cx="782359" cy="578669"/>
            <a:chOff x="6536077" y="4534749"/>
            <a:chExt cx="782869" cy="578535"/>
          </a:xfrm>
        </p:grpSpPr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sp>
        <p:nvSpPr>
          <p:cNvPr id="138" name="Прямоугольник 137"/>
          <p:cNvSpPr/>
          <p:nvPr/>
        </p:nvSpPr>
        <p:spPr>
          <a:xfrm>
            <a:off x="2500301" y="233829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07896" y="3881985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05706" y="4615998"/>
            <a:ext cx="454720" cy="567792"/>
          </a:xfrm>
          <a:prstGeom prst="rect">
            <a:avLst/>
          </a:prstGeom>
        </p:spPr>
      </p:pic>
      <p:grpSp>
        <p:nvGrpSpPr>
          <p:cNvPr id="162" name="Группа 161"/>
          <p:cNvGrpSpPr/>
          <p:nvPr/>
        </p:nvGrpSpPr>
        <p:grpSpPr>
          <a:xfrm>
            <a:off x="-8220476" y="4457605"/>
            <a:ext cx="845001" cy="580404"/>
            <a:chOff x="4178857" y="4235251"/>
            <a:chExt cx="845551" cy="580270"/>
          </a:xfrm>
        </p:grpSpPr>
        <p:pic>
          <p:nvPicPr>
            <p:cNvPr id="163" name="Рисунок 162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4178857" y="4235251"/>
              <a:ext cx="455016" cy="567661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69392" y="4247860"/>
              <a:ext cx="455016" cy="567661"/>
            </a:xfrm>
            <a:prstGeom prst="rect">
              <a:avLst/>
            </a:prstGeom>
          </p:spPr>
        </p:pic>
      </p:grpSp>
      <p:grpSp>
        <p:nvGrpSpPr>
          <p:cNvPr id="166" name="Группа 165"/>
          <p:cNvGrpSpPr/>
          <p:nvPr/>
        </p:nvGrpSpPr>
        <p:grpSpPr>
          <a:xfrm>
            <a:off x="-7896461" y="5195642"/>
            <a:ext cx="823326" cy="576193"/>
            <a:chOff x="3136372" y="3013924"/>
            <a:chExt cx="823862" cy="576060"/>
          </a:xfrm>
        </p:grpSpPr>
        <p:pic>
          <p:nvPicPr>
            <p:cNvPr id="183" name="Рисунок 182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505218" y="3013924"/>
              <a:ext cx="455016" cy="567661"/>
            </a:xfrm>
            <a:prstGeom prst="rect">
              <a:avLst/>
            </a:prstGeom>
          </p:spPr>
        </p:pic>
      </p:grpSp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-7487995" y="4515643"/>
            <a:ext cx="393805" cy="355139"/>
          </a:xfrm>
          <a:prstGeom prst="rect">
            <a:avLst/>
          </a:prstGeom>
        </p:spPr>
      </p:pic>
      <p:sp>
        <p:nvSpPr>
          <p:cNvPr id="186" name="Прямоугольник 185"/>
          <p:cNvSpPr/>
          <p:nvPr/>
        </p:nvSpPr>
        <p:spPr>
          <a:xfrm>
            <a:off x="2850895" y="385156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3999381" y="4562076"/>
            <a:ext cx="32055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2529619" y="4610732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-7090370" y="5314849"/>
            <a:ext cx="393805" cy="355139"/>
          </a:xfrm>
          <a:prstGeom prst="rect">
            <a:avLst/>
          </a:prstGeom>
        </p:spPr>
      </p:pic>
      <p:sp>
        <p:nvSpPr>
          <p:cNvPr id="190" name="Прямоугольник 189"/>
          <p:cNvSpPr/>
          <p:nvPr/>
        </p:nvSpPr>
        <p:spPr>
          <a:xfrm>
            <a:off x="869800" y="-69659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13210" y="2575050"/>
            <a:ext cx="328478" cy="215820"/>
          </a:xfrm>
          <a:prstGeom prst="rect">
            <a:avLst/>
          </a:prstGeom>
        </p:spPr>
      </p:pic>
      <p:grpSp>
        <p:nvGrpSpPr>
          <p:cNvPr id="200" name="Группа 199"/>
          <p:cNvGrpSpPr/>
          <p:nvPr/>
        </p:nvGrpSpPr>
        <p:grpSpPr>
          <a:xfrm>
            <a:off x="1205556" y="-690275"/>
            <a:ext cx="1148049" cy="576338"/>
            <a:chOff x="8073948" y="4544350"/>
            <a:chExt cx="1148797" cy="576205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203" name="Рисунок 202">
                <a:extLst>
                  <a:ext uri="{FF2B5EF4-FFF2-40B4-BE49-F238E27FC236}">
                    <a16:creationId xmlns="" xmlns:a16="http://schemas.microsoft.com/office/drawing/2014/main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="" xmlns:a16="http://schemas.microsoft.com/office/drawing/2014/main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202" name="Рисунок 201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52239"/>
              <a:ext cx="455016" cy="567661"/>
            </a:xfrm>
            <a:prstGeom prst="rect">
              <a:avLst/>
            </a:prstGeom>
          </p:spPr>
        </p:pic>
      </p:grpSp>
      <p:pic>
        <p:nvPicPr>
          <p:cNvPr id="205" name="Рисунок 20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15367" y="-634892"/>
            <a:ext cx="454720" cy="567792"/>
          </a:xfrm>
          <a:prstGeom prst="rect">
            <a:avLst/>
          </a:prstGeom>
        </p:spPr>
      </p:pic>
      <p:grpSp>
        <p:nvGrpSpPr>
          <p:cNvPr id="206" name="Группа 205"/>
          <p:cNvGrpSpPr/>
          <p:nvPr/>
        </p:nvGrpSpPr>
        <p:grpSpPr>
          <a:xfrm>
            <a:off x="2650804" y="-674489"/>
            <a:ext cx="841993" cy="589867"/>
            <a:chOff x="1564765" y="5912206"/>
            <a:chExt cx="842541" cy="589730"/>
          </a:xfrm>
        </p:grpSpPr>
        <p:pic>
          <p:nvPicPr>
            <p:cNvPr id="207" name="Рисунок 20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952290" y="5934275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564765" y="5912206"/>
              <a:ext cx="455016" cy="567661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1696155" y="2369066"/>
            <a:ext cx="804146" cy="578669"/>
            <a:chOff x="6536077" y="4534749"/>
            <a:chExt cx="804670" cy="578535"/>
          </a:xfrm>
        </p:grpSpPr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sp>
        <p:nvSpPr>
          <p:cNvPr id="94" name="Прямоугольник 93"/>
          <p:cNvSpPr/>
          <p:nvPr/>
        </p:nvSpPr>
        <p:spPr>
          <a:xfrm>
            <a:off x="3204269" y="233909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24089" y="2396641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74559" y="2409115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44441" y="3139882"/>
            <a:ext cx="454720" cy="567792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2486472" y="309040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999381" y="3327160"/>
            <a:ext cx="328478" cy="21582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1715444" y="3121176"/>
            <a:ext cx="804146" cy="578669"/>
            <a:chOff x="6536077" y="4534749"/>
            <a:chExt cx="804670" cy="578535"/>
          </a:xfrm>
        </p:grpSpPr>
        <p:pic>
          <p:nvPicPr>
            <p:cNvPr id="118" name="Рисунок 11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10260" y="3148751"/>
            <a:ext cx="454720" cy="567792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3205870" y="3103388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4327859" y="3128202"/>
            <a:ext cx="737941" cy="571643"/>
            <a:chOff x="7821032" y="1333693"/>
            <a:chExt cx="738422" cy="571511"/>
          </a:xfrm>
        </p:grpSpPr>
        <p:pic>
          <p:nvPicPr>
            <p:cNvPr id="127" name="Рисунок 12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sp>
        <p:nvSpPr>
          <p:cNvPr id="135" name="Прямоугольник 134"/>
          <p:cNvSpPr/>
          <p:nvPr/>
        </p:nvSpPr>
        <p:spPr>
          <a:xfrm>
            <a:off x="6617538" y="236918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117516" y="379919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63703" y="4586886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662797" y="4606471"/>
            <a:ext cx="454720" cy="567792"/>
          </a:xfrm>
          <a:prstGeom prst="rect">
            <a:avLst/>
          </a:prstGeom>
        </p:spPr>
      </p:pic>
      <p:sp>
        <p:nvSpPr>
          <p:cNvPr id="145" name="Прямоугольник 144"/>
          <p:cNvSpPr/>
          <p:nvPr/>
        </p:nvSpPr>
        <p:spPr>
          <a:xfrm>
            <a:off x="2172533" y="456610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260885" y="453531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16395" y="4588342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01151" y="2405320"/>
            <a:ext cx="454720" cy="56779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3335" y="2416092"/>
            <a:ext cx="454720" cy="567792"/>
          </a:xfrm>
          <a:prstGeom prst="rect">
            <a:avLst/>
          </a:prstGeom>
        </p:spPr>
      </p:pic>
      <p:sp>
        <p:nvSpPr>
          <p:cNvPr id="157" name="Прямоугольник 156"/>
          <p:cNvSpPr/>
          <p:nvPr/>
        </p:nvSpPr>
        <p:spPr>
          <a:xfrm>
            <a:off x="7398055" y="2388623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205241" y="2566910"/>
            <a:ext cx="328478" cy="215820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16120" y="2388501"/>
            <a:ext cx="454720" cy="56779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392384" y="2371218"/>
            <a:ext cx="454720" cy="567792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7716121" y="3070399"/>
            <a:ext cx="32055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6250410" y="3081991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6910718" y="307039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94331" y="3106532"/>
            <a:ext cx="454720" cy="567792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236515" y="3117304"/>
            <a:ext cx="454720" cy="567792"/>
          </a:xfrm>
          <a:prstGeom prst="rect">
            <a:avLst/>
          </a:prstGeom>
        </p:spPr>
      </p:pic>
      <p:sp>
        <p:nvSpPr>
          <p:cNvPr id="181" name="Прямоугольник 180"/>
          <p:cNvSpPr/>
          <p:nvPr/>
        </p:nvSpPr>
        <p:spPr>
          <a:xfrm>
            <a:off x="8122120" y="307039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066" y="3313679"/>
            <a:ext cx="328478" cy="215820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32945" y="3135270"/>
            <a:ext cx="454720" cy="567792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24970" y="3111946"/>
            <a:ext cx="454720" cy="567792"/>
          </a:xfrm>
          <a:prstGeom prst="rect">
            <a:avLst/>
          </a:prstGeom>
        </p:spPr>
      </p:pic>
      <p:grpSp>
        <p:nvGrpSpPr>
          <p:cNvPr id="210" name="Группа 209"/>
          <p:cNvGrpSpPr/>
          <p:nvPr/>
        </p:nvGrpSpPr>
        <p:grpSpPr>
          <a:xfrm>
            <a:off x="6219109" y="3854200"/>
            <a:ext cx="796858" cy="579640"/>
            <a:chOff x="9603750" y="1317064"/>
            <a:chExt cx="797377" cy="579506"/>
          </a:xfrm>
        </p:grpSpPr>
        <p:pic>
          <p:nvPicPr>
            <p:cNvPr id="211" name="Рисунок 210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03750" y="1317064"/>
              <a:ext cx="455016" cy="567661"/>
            </a:xfrm>
            <a:prstGeom prst="rect">
              <a:avLst/>
            </a:prstGeom>
          </p:spPr>
        </p:pic>
        <p:pic>
          <p:nvPicPr>
            <p:cNvPr id="212" name="Рисунок 211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46111" y="1328909"/>
              <a:ext cx="455016" cy="567661"/>
            </a:xfrm>
            <a:prstGeom prst="rect">
              <a:avLst/>
            </a:prstGeom>
          </p:spPr>
        </p:pic>
      </p:grpSp>
      <p:sp>
        <p:nvSpPr>
          <p:cNvPr id="219" name="Прямоугольник 218"/>
          <p:cNvSpPr/>
          <p:nvPr/>
        </p:nvSpPr>
        <p:spPr>
          <a:xfrm>
            <a:off x="7793713" y="3849302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1" name="Рисунок 22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77326" y="3885435"/>
            <a:ext cx="454720" cy="567792"/>
          </a:xfrm>
          <a:prstGeom prst="rect">
            <a:avLst/>
          </a:prstGeom>
        </p:spPr>
      </p:pic>
      <p:sp>
        <p:nvSpPr>
          <p:cNvPr id="222" name="Прямоугольник 221"/>
          <p:cNvSpPr/>
          <p:nvPr/>
        </p:nvSpPr>
        <p:spPr>
          <a:xfrm>
            <a:off x="6977124" y="386005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23" name="Рисунок 22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93588" y="4047026"/>
            <a:ext cx="328478" cy="215820"/>
          </a:xfrm>
          <a:prstGeom prst="rect">
            <a:avLst/>
          </a:prstGeom>
        </p:spPr>
      </p:pic>
      <p:pic>
        <p:nvPicPr>
          <p:cNvPr id="224" name="Рисунок 22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43903" y="3866048"/>
            <a:ext cx="454720" cy="567792"/>
          </a:xfrm>
          <a:prstGeom prst="rect">
            <a:avLst/>
          </a:prstGeom>
        </p:spPr>
      </p:pic>
      <p:grpSp>
        <p:nvGrpSpPr>
          <p:cNvPr id="225" name="Группа 224"/>
          <p:cNvGrpSpPr/>
          <p:nvPr/>
        </p:nvGrpSpPr>
        <p:grpSpPr>
          <a:xfrm>
            <a:off x="8838690" y="3845602"/>
            <a:ext cx="789750" cy="624615"/>
            <a:chOff x="579875" y="3837257"/>
            <a:chExt cx="852991" cy="624474"/>
          </a:xfrm>
        </p:grpSpPr>
        <p:pic>
          <p:nvPicPr>
            <p:cNvPr id="226" name="Рисунок 22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227" name="Рисунок 22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grpSp>
        <p:nvGrpSpPr>
          <p:cNvPr id="228" name="Группа 227"/>
          <p:cNvGrpSpPr/>
          <p:nvPr/>
        </p:nvGrpSpPr>
        <p:grpSpPr>
          <a:xfrm>
            <a:off x="6174217" y="4597401"/>
            <a:ext cx="796858" cy="579640"/>
            <a:chOff x="9603750" y="1317064"/>
            <a:chExt cx="797377" cy="579506"/>
          </a:xfrm>
        </p:grpSpPr>
        <p:pic>
          <p:nvPicPr>
            <p:cNvPr id="229" name="Рисунок 228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03750" y="1317064"/>
              <a:ext cx="455016" cy="567661"/>
            </a:xfrm>
            <a:prstGeom prst="rect">
              <a:avLst/>
            </a:prstGeom>
          </p:spPr>
        </p:pic>
        <p:pic>
          <p:nvPicPr>
            <p:cNvPr id="230" name="Рисунок 229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46111" y="1328909"/>
              <a:ext cx="455016" cy="567661"/>
            </a:xfrm>
            <a:prstGeom prst="rect">
              <a:avLst/>
            </a:prstGeom>
          </p:spPr>
        </p:pic>
      </p:grpSp>
      <p:sp>
        <p:nvSpPr>
          <p:cNvPr id="231" name="Прямоугольник 230"/>
          <p:cNvSpPr/>
          <p:nvPr/>
        </p:nvSpPr>
        <p:spPr>
          <a:xfrm>
            <a:off x="7748821" y="4592503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88795" y="4610732"/>
            <a:ext cx="454720" cy="567792"/>
          </a:xfrm>
          <a:prstGeom prst="rect">
            <a:avLst/>
          </a:prstGeom>
        </p:spPr>
      </p:pic>
      <p:sp>
        <p:nvSpPr>
          <p:cNvPr id="233" name="Прямоугольник 232"/>
          <p:cNvSpPr/>
          <p:nvPr/>
        </p:nvSpPr>
        <p:spPr>
          <a:xfrm>
            <a:off x="6932232" y="460325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34" name="Рисунок 23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48696" y="4790227"/>
            <a:ext cx="328478" cy="215820"/>
          </a:xfrm>
          <a:prstGeom prst="rect">
            <a:avLst/>
          </a:prstGeom>
        </p:spPr>
      </p:pic>
      <p:pic>
        <p:nvPicPr>
          <p:cNvPr id="235" name="Рисунок 2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294101" y="4610816"/>
            <a:ext cx="454720" cy="567792"/>
          </a:xfrm>
          <a:prstGeom prst="rect">
            <a:avLst/>
          </a:prstGeom>
        </p:spPr>
      </p:pic>
      <p:grpSp>
        <p:nvGrpSpPr>
          <p:cNvPr id="236" name="Группа 235"/>
          <p:cNvGrpSpPr/>
          <p:nvPr/>
        </p:nvGrpSpPr>
        <p:grpSpPr>
          <a:xfrm>
            <a:off x="8757828" y="4598879"/>
            <a:ext cx="845360" cy="572155"/>
            <a:chOff x="7635646" y="3834312"/>
            <a:chExt cx="845911" cy="572023"/>
          </a:xfrm>
        </p:grpSpPr>
        <p:pic>
          <p:nvPicPr>
            <p:cNvPr id="237" name="Рисунок 23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238" name="Рисунок 237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060736" y="3871736"/>
              <a:ext cx="420821" cy="534599"/>
            </a:xfrm>
            <a:prstGeom prst="rect">
              <a:avLst/>
            </a:prstGeom>
          </p:spPr>
        </p:pic>
      </p:grpSp>
      <p:pic>
        <p:nvPicPr>
          <p:cNvPr id="144" name="Picture 2" descr="C:\Users\user\Downloads\hotpng.com (1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14" y="2059068"/>
            <a:ext cx="2207017" cy="41580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13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№105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28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71687" y="405458"/>
            <a:ext cx="10289991" cy="718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Пригадай </a:t>
            </a:r>
            <a:r>
              <a:rPr lang="uk-UA" sz="4000" b="1" dirty="0">
                <a:solidFill>
                  <a:schemeClr val="bg1"/>
                </a:solidFill>
              </a:rPr>
              <a:t>правила множення і ділення на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30666" y="404460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92417" y="2376000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01710" y="2370384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4480" y="3847143"/>
            <a:ext cx="488600" cy="61009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56467" y="2530320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672840" y="-68548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77392" y="2575050"/>
            <a:ext cx="328478" cy="215820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2117516" y="309040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32407" y="3327160"/>
            <a:ext cx="328478" cy="21582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2147010" y="234016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500301" y="385837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92367" y="3113838"/>
            <a:ext cx="454720" cy="567792"/>
          </a:xfrm>
          <a:prstGeom prst="rect">
            <a:avLst/>
          </a:prstGeom>
        </p:spPr>
      </p:pic>
      <p:sp>
        <p:nvSpPr>
          <p:cNvPr id="148" name="Прямоугольник 147"/>
          <p:cNvSpPr/>
          <p:nvPr/>
        </p:nvSpPr>
        <p:spPr>
          <a:xfrm>
            <a:off x="2507560" y="458391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29144" y="4587464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79600" y="2369286"/>
            <a:ext cx="454720" cy="56779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066" y="2581305"/>
            <a:ext cx="328478" cy="215820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8096720" y="3060864"/>
            <a:ext cx="159600" cy="5986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6363896" y="308489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7024406" y="2329882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8200827" y="3067541"/>
            <a:ext cx="298286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066" y="3315010"/>
            <a:ext cx="328478" cy="215820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4343" y="2366618"/>
            <a:ext cx="454720" cy="567792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92417" y="3114157"/>
            <a:ext cx="454720" cy="567792"/>
          </a:xfrm>
          <a:prstGeom prst="rect">
            <a:avLst/>
          </a:prstGeom>
        </p:spPr>
      </p:pic>
      <p:sp>
        <p:nvSpPr>
          <p:cNvPr id="219" name="Прямоугольник 218"/>
          <p:cNvSpPr/>
          <p:nvPr/>
        </p:nvSpPr>
        <p:spPr>
          <a:xfrm>
            <a:off x="8903547" y="3799195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7047779" y="3834036"/>
            <a:ext cx="26618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23" name="Рисунок 22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72090" y="4038637"/>
            <a:ext cx="328478" cy="215820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5319" y="3092456"/>
            <a:ext cx="463442" cy="624614"/>
          </a:xfrm>
          <a:prstGeom prst="rect">
            <a:avLst/>
          </a:prstGeom>
        </p:spPr>
      </p:pic>
      <p:pic>
        <p:nvPicPr>
          <p:cNvPr id="229" name="Рисунок 22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48300" y="3127446"/>
            <a:ext cx="454720" cy="567792"/>
          </a:xfrm>
          <a:prstGeom prst="rect">
            <a:avLst/>
          </a:prstGeom>
        </p:spPr>
      </p:pic>
      <p:pic>
        <p:nvPicPr>
          <p:cNvPr id="230" name="Рисунок 22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99921" y="3120868"/>
            <a:ext cx="454720" cy="567792"/>
          </a:xfrm>
          <a:prstGeom prst="rect">
            <a:avLst/>
          </a:prstGeom>
        </p:spPr>
      </p:pic>
      <p:sp>
        <p:nvSpPr>
          <p:cNvPr id="231" name="Прямоугольник 230"/>
          <p:cNvSpPr/>
          <p:nvPr/>
        </p:nvSpPr>
        <p:spPr>
          <a:xfrm>
            <a:off x="9653219" y="5430243"/>
            <a:ext cx="184610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8498792" y="460482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35" name="Рисунок 2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008411" y="3856593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9977" y="2372694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8059" y="3836855"/>
            <a:ext cx="463442" cy="624614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72630" y="3861185"/>
            <a:ext cx="454720" cy="56779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53709" y="3841498"/>
            <a:ext cx="488600" cy="61009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51681" y="3864471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55781" y="2367320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76405" y="2361709"/>
            <a:ext cx="454720" cy="56779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11267" y="2358541"/>
            <a:ext cx="454720" cy="56779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13427" y="2390357"/>
            <a:ext cx="420547" cy="534723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97983" y="2329882"/>
            <a:ext cx="454720" cy="567792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94256" y="3244532"/>
            <a:ext cx="439856" cy="288999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67815" y="3102013"/>
            <a:ext cx="454720" cy="56779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4343" y="3106791"/>
            <a:ext cx="454720" cy="567792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605589" y="3834036"/>
            <a:ext cx="454720" cy="567792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11857" y="3848284"/>
            <a:ext cx="454720" cy="567792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4343" y="3856593"/>
            <a:ext cx="454720" cy="567792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71330" y="4033370"/>
            <a:ext cx="439856" cy="288999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5137" y="3823346"/>
            <a:ext cx="454720" cy="567792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72974" y="3856593"/>
            <a:ext cx="454720" cy="567792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03346" y="3848284"/>
            <a:ext cx="454720" cy="567792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45654" y="3823346"/>
            <a:ext cx="454720" cy="567792"/>
          </a:xfrm>
          <a:prstGeom prst="rect">
            <a:avLst/>
          </a:prstGeom>
        </p:spPr>
      </p:pic>
      <p:grpSp>
        <p:nvGrpSpPr>
          <p:cNvPr id="239" name="Группа 238"/>
          <p:cNvGrpSpPr/>
          <p:nvPr/>
        </p:nvGrpSpPr>
        <p:grpSpPr>
          <a:xfrm>
            <a:off x="6607909" y="4606179"/>
            <a:ext cx="804146" cy="578669"/>
            <a:chOff x="6536077" y="4534749"/>
            <a:chExt cx="804670" cy="578535"/>
          </a:xfrm>
        </p:grpSpPr>
        <p:pic>
          <p:nvPicPr>
            <p:cNvPr id="240" name="Рисунок 23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241" name="Рисунок 240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242" name="Группа 241"/>
          <p:cNvGrpSpPr/>
          <p:nvPr/>
        </p:nvGrpSpPr>
        <p:grpSpPr>
          <a:xfrm>
            <a:off x="7749426" y="4593706"/>
            <a:ext cx="804146" cy="578669"/>
            <a:chOff x="6536077" y="4534749"/>
            <a:chExt cx="804670" cy="578535"/>
          </a:xfrm>
        </p:grpSpPr>
        <p:pic>
          <p:nvPicPr>
            <p:cNvPr id="243" name="Рисунок 242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244" name="Рисунок 243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sp>
        <p:nvSpPr>
          <p:cNvPr id="250" name="Прямоугольник 249"/>
          <p:cNvSpPr/>
          <p:nvPr/>
        </p:nvSpPr>
        <p:spPr>
          <a:xfrm>
            <a:off x="9223590" y="4601032"/>
            <a:ext cx="32055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6304457" y="456207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9656079" y="458746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53" name="Рисунок 25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431627" y="4763451"/>
            <a:ext cx="328478" cy="215820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040028" y="4604583"/>
            <a:ext cx="454720" cy="567792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44613" y="4693791"/>
            <a:ext cx="393805" cy="355139"/>
          </a:xfrm>
          <a:prstGeom prst="rect">
            <a:avLst/>
          </a:prstGeom>
        </p:spPr>
      </p:pic>
      <p:grpSp>
        <p:nvGrpSpPr>
          <p:cNvPr id="256" name="Группа 255"/>
          <p:cNvGrpSpPr/>
          <p:nvPr/>
        </p:nvGrpSpPr>
        <p:grpSpPr>
          <a:xfrm>
            <a:off x="9313427" y="3127446"/>
            <a:ext cx="796858" cy="579640"/>
            <a:chOff x="9603750" y="1317064"/>
            <a:chExt cx="797377" cy="579506"/>
          </a:xfrm>
        </p:grpSpPr>
        <p:pic>
          <p:nvPicPr>
            <p:cNvPr id="257" name="Рисунок 25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03750" y="1317064"/>
              <a:ext cx="455016" cy="567661"/>
            </a:xfrm>
            <a:prstGeom prst="rect">
              <a:avLst/>
            </a:prstGeom>
          </p:spPr>
        </p:pic>
        <p:pic>
          <p:nvPicPr>
            <p:cNvPr id="258" name="Рисунок 257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46111" y="1328909"/>
              <a:ext cx="455016" cy="567661"/>
            </a:xfrm>
            <a:prstGeom prst="rect">
              <a:avLst/>
            </a:prstGeom>
          </p:spPr>
        </p:pic>
      </p:grpSp>
      <p:grpSp>
        <p:nvGrpSpPr>
          <p:cNvPr id="259" name="Группа 258"/>
          <p:cNvGrpSpPr/>
          <p:nvPr/>
        </p:nvGrpSpPr>
        <p:grpSpPr>
          <a:xfrm>
            <a:off x="10806959" y="4602656"/>
            <a:ext cx="737941" cy="571643"/>
            <a:chOff x="7821032" y="1333693"/>
            <a:chExt cx="738422" cy="571511"/>
          </a:xfrm>
        </p:grpSpPr>
        <p:pic>
          <p:nvPicPr>
            <p:cNvPr id="260" name="Рисунок 25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261" name="Рисунок 260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grpSp>
        <p:nvGrpSpPr>
          <p:cNvPr id="262" name="Группа 261"/>
          <p:cNvGrpSpPr/>
          <p:nvPr/>
        </p:nvGrpSpPr>
        <p:grpSpPr>
          <a:xfrm>
            <a:off x="1765473" y="4569604"/>
            <a:ext cx="789592" cy="594319"/>
            <a:chOff x="2779332" y="3076967"/>
            <a:chExt cx="790106" cy="594181"/>
          </a:xfrm>
        </p:grpSpPr>
        <p:pic>
          <p:nvPicPr>
            <p:cNvPr id="263" name="Рисунок 262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264" name="Рисунок 263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779332" y="3103487"/>
              <a:ext cx="455016" cy="567661"/>
            </a:xfrm>
            <a:prstGeom prst="rect">
              <a:avLst/>
            </a:prstGeom>
          </p:spPr>
        </p:pic>
      </p:grpSp>
      <p:pic>
        <p:nvPicPr>
          <p:cNvPr id="265" name="Рисунок 264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30666" y="4787175"/>
            <a:ext cx="328478" cy="215820"/>
          </a:xfrm>
          <a:prstGeom prst="rect">
            <a:avLst/>
          </a:prstGeom>
        </p:spPr>
      </p:pic>
      <p:pic>
        <p:nvPicPr>
          <p:cNvPr id="266" name="Рисунок 26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5756" y="4578359"/>
            <a:ext cx="463442" cy="624614"/>
          </a:xfrm>
          <a:prstGeom prst="rect">
            <a:avLst/>
          </a:prstGeom>
        </p:spPr>
      </p:pic>
      <p:grpSp>
        <p:nvGrpSpPr>
          <p:cNvPr id="267" name="Группа 266"/>
          <p:cNvGrpSpPr/>
          <p:nvPr/>
        </p:nvGrpSpPr>
        <p:grpSpPr>
          <a:xfrm>
            <a:off x="3637614" y="4578359"/>
            <a:ext cx="779877" cy="594253"/>
            <a:chOff x="2789053" y="3076967"/>
            <a:chExt cx="780385" cy="594115"/>
          </a:xfrm>
        </p:grpSpPr>
        <p:pic>
          <p:nvPicPr>
            <p:cNvPr id="268" name="Рисунок 267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269" name="Рисунок 268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789053" y="3103421"/>
              <a:ext cx="455016" cy="567661"/>
            </a:xfrm>
            <a:prstGeom prst="rect">
              <a:avLst/>
            </a:prstGeom>
          </p:spPr>
        </p:pic>
      </p:grpSp>
      <p:sp>
        <p:nvSpPr>
          <p:cNvPr id="1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№105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4" name="Picture 3" descr="C:\Users\user\Downloads\pngwing.com (10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463" y="873644"/>
            <a:ext cx="2369434" cy="24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Скругленный прямоугольник 115"/>
          <p:cNvSpPr/>
          <p:nvPr/>
        </p:nvSpPr>
        <p:spPr>
          <a:xfrm>
            <a:off x="1992833" y="1294775"/>
            <a:ext cx="7551307" cy="7938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 </a:t>
            </a:r>
            <a:r>
              <a:rPr lang="uk-UA" sz="4000" b="1" dirty="0" smtClean="0">
                <a:solidFill>
                  <a:schemeClr val="bg1"/>
                </a:solidFill>
              </a:rPr>
              <a:t>· 1= а      </a:t>
            </a:r>
            <a:r>
              <a:rPr lang="uk-UA" sz="4000" b="1" dirty="0" err="1" smtClean="0">
                <a:solidFill>
                  <a:schemeClr val="bg1"/>
                </a:solidFill>
              </a:rPr>
              <a:t>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: 1</a:t>
            </a:r>
            <a:r>
              <a:rPr lang="uk-UA" sz="4000" b="1" dirty="0" smtClean="0">
                <a:solidFill>
                  <a:schemeClr val="bg1"/>
                </a:solidFill>
              </a:rPr>
              <a:t>= а      </a:t>
            </a:r>
            <a:r>
              <a:rPr lang="uk-UA" sz="4000" b="1" dirty="0" err="1" smtClean="0">
                <a:solidFill>
                  <a:schemeClr val="bg1"/>
                </a:solidFill>
              </a:rPr>
              <a:t>а</a:t>
            </a:r>
            <a:r>
              <a:rPr lang="uk-UA" sz="4000" b="1" dirty="0" smtClean="0">
                <a:solidFill>
                  <a:schemeClr val="bg1"/>
                </a:solidFill>
              </a:rPr>
              <a:t> : а = 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46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590</Words>
  <Application>Microsoft Office PowerPoint</Application>
  <PresentationFormat>Произвольный</PresentationFormat>
  <Paragraphs>188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81</cp:revision>
  <dcterms:created xsi:type="dcterms:W3CDTF">2025-08-27T14:01:18Z</dcterms:created>
  <dcterms:modified xsi:type="dcterms:W3CDTF">2025-09-15T20:00:51Z</dcterms:modified>
</cp:coreProperties>
</file>