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285" r:id="rId3"/>
    <p:sldId id="332" r:id="rId4"/>
    <p:sldId id="326" r:id="rId5"/>
    <p:sldId id="330" r:id="rId6"/>
    <p:sldId id="305" r:id="rId7"/>
    <p:sldId id="324" r:id="rId8"/>
    <p:sldId id="336" r:id="rId9"/>
    <p:sldId id="341" r:id="rId10"/>
    <p:sldId id="333" r:id="rId11"/>
    <p:sldId id="325" r:id="rId12"/>
    <p:sldId id="339" r:id="rId13"/>
    <p:sldId id="340" r:id="rId14"/>
    <p:sldId id="299" r:id="rId15"/>
    <p:sldId id="300" r:id="rId16"/>
    <p:sldId id="329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909514"/>
            <a:ext cx="8698681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Слова-мандрівники. </a:t>
            </a:r>
          </a:p>
          <a:p>
            <a:pPr algn="ctr"/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Нузет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Умеров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«Диктант»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40103" y="364581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Урок 13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3 клас\02 ЧИТАННЯ\1 Савченко уроки\2 Без слова немає мови\№013-Слова-мандрівники. Нузет Умеров. Диктант\2025-09-22_183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2493690"/>
            <a:ext cx="2376264" cy="33927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754" y="496980"/>
            <a:ext cx="9993845" cy="628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Нузет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Умеров</a:t>
            </a:r>
            <a:r>
              <a:rPr lang="uk-UA" sz="4000" b="1" dirty="0" smtClean="0">
                <a:solidFill>
                  <a:schemeClr val="bg1"/>
                </a:solidFill>
              </a:rPr>
              <a:t> «Диктант»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011_dykt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2416" y="6031065"/>
            <a:ext cx="609203" cy="609741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7676" y="1263997"/>
            <a:ext cx="5441687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/>
              <a:t>майдан</a:t>
            </a:r>
            <a:r>
              <a:rPr lang="uk-UA" sz="2800" b="1" i="1" dirty="0"/>
              <a:t>, </a:t>
            </a:r>
            <a:r>
              <a:rPr lang="uk-UA" sz="2800" b="1" i="1" dirty="0" smtClean="0"/>
              <a:t>базар</a:t>
            </a:r>
            <a:r>
              <a:rPr lang="uk-UA" sz="2800" b="1" i="1" dirty="0"/>
              <a:t>, газ, </a:t>
            </a:r>
            <a:r>
              <a:rPr lang="uk-UA" sz="2800" b="1" i="1" dirty="0" smtClean="0"/>
              <a:t>кава</a:t>
            </a:r>
            <a:r>
              <a:rPr lang="uk-UA" sz="2800" b="1" i="1" dirty="0"/>
              <a:t>, </a:t>
            </a:r>
            <a:r>
              <a:rPr lang="uk-UA" sz="2800" b="1" i="1" dirty="0" smtClean="0"/>
              <a:t>нене</a:t>
            </a:r>
            <a:r>
              <a:rPr lang="uk-UA" sz="2800" b="1" i="1" dirty="0"/>
              <a:t>, </a:t>
            </a:r>
            <a:r>
              <a:rPr lang="uk-UA" sz="2800" b="1" i="1" dirty="0" smtClean="0"/>
              <a:t>кавун</a:t>
            </a:r>
            <a:r>
              <a:rPr lang="uk-UA" sz="2800" b="1" i="1" dirty="0"/>
              <a:t>, </a:t>
            </a:r>
            <a:r>
              <a:rPr lang="uk-UA" sz="2800" b="1" i="1" dirty="0" smtClean="0"/>
              <a:t>баштан</a:t>
            </a:r>
            <a:r>
              <a:rPr lang="uk-UA" sz="2800" b="1" i="1" dirty="0"/>
              <a:t>, </a:t>
            </a:r>
            <a:r>
              <a:rPr lang="uk-UA" sz="2800" b="1" i="1" dirty="0" smtClean="0"/>
              <a:t>тют</a:t>
            </a:r>
            <a:r>
              <a:rPr lang="uk-UA" sz="2800" b="1" i="1" dirty="0"/>
              <a:t>ю</a:t>
            </a:r>
            <a:r>
              <a:rPr lang="uk-UA" sz="2800" b="1" i="1" dirty="0" smtClean="0"/>
              <a:t>н</a:t>
            </a:r>
            <a:r>
              <a:rPr lang="uk-UA" sz="2800" b="1" i="1" dirty="0"/>
              <a:t>, </a:t>
            </a:r>
            <a:r>
              <a:rPr lang="uk-UA" sz="2800" b="1" i="1" dirty="0" smtClean="0"/>
              <a:t>сірник</a:t>
            </a:r>
            <a:r>
              <a:rPr lang="uk-UA" sz="2800" b="1" i="1" dirty="0"/>
              <a:t>, </a:t>
            </a:r>
            <a:r>
              <a:rPr lang="uk-UA" sz="2800" b="1" i="1" dirty="0" err="1" smtClean="0"/>
              <a:t>кушак</a:t>
            </a:r>
            <a:r>
              <a:rPr lang="uk-UA" sz="2800" b="1" i="1" dirty="0"/>
              <a:t>, </a:t>
            </a:r>
            <a:r>
              <a:rPr lang="uk-UA" sz="2800" b="1" i="1" dirty="0" smtClean="0"/>
              <a:t>джерела</a:t>
            </a:r>
            <a:r>
              <a:rPr lang="uk-UA" sz="2800" b="1" i="1" dirty="0"/>
              <a:t>, </a:t>
            </a:r>
            <a:r>
              <a:rPr lang="uk-UA" sz="2800" b="1" i="1" dirty="0" smtClean="0"/>
              <a:t>килим </a:t>
            </a:r>
            <a:r>
              <a:rPr lang="uk-UA" sz="2800" b="1" dirty="0"/>
              <a:t>тощо... Звідкіль їх </a:t>
            </a:r>
            <a:r>
              <a:rPr lang="uk-UA" sz="2800" b="1" dirty="0" smtClean="0"/>
              <a:t>корені </a:t>
            </a:r>
            <a:r>
              <a:rPr lang="uk-UA" sz="2800" b="1" dirty="0"/>
              <a:t>ідуть? </a:t>
            </a:r>
            <a:r>
              <a:rPr lang="uk-UA" sz="2800" b="1" dirty="0" smtClean="0"/>
              <a:t>Бахчисарай</a:t>
            </a:r>
            <a:r>
              <a:rPr lang="uk-UA" sz="2800" b="1" dirty="0"/>
              <a:t>? Чи Львівська площа? Звучання те </a:t>
            </a:r>
            <a:r>
              <a:rPr lang="uk-UA" sz="2800" b="1" dirty="0" smtClean="0"/>
              <a:t>саме</a:t>
            </a:r>
            <a:r>
              <a:rPr lang="en-US" sz="2800" b="1" dirty="0" smtClean="0"/>
              <a:t> </a:t>
            </a:r>
            <a:r>
              <a:rPr lang="uk-UA" sz="2800" b="1" dirty="0"/>
              <a:t>і суть. </a:t>
            </a:r>
            <a:endParaRPr lang="uk-UA" sz="2800" b="1" dirty="0" smtClean="0"/>
          </a:p>
          <a:p>
            <a:r>
              <a:rPr lang="uk-UA" sz="2800" b="1" dirty="0" smtClean="0"/>
              <a:t>А </a:t>
            </a:r>
            <a:r>
              <a:rPr lang="uk-UA" sz="2800" b="1" dirty="0"/>
              <a:t>може, серед українців </a:t>
            </a:r>
            <a:endParaRPr lang="uk-UA" sz="2800" b="1" dirty="0" smtClean="0"/>
          </a:p>
          <a:p>
            <a:r>
              <a:rPr lang="uk-UA" sz="2800" b="1" dirty="0" smtClean="0"/>
              <a:t>(</a:t>
            </a:r>
            <a:r>
              <a:rPr lang="uk-UA" sz="2800" b="1" dirty="0"/>
              <a:t>у бабці попитаю я) </a:t>
            </a:r>
            <a:endParaRPr lang="uk-UA" sz="2800" b="1" dirty="0" smtClean="0"/>
          </a:p>
          <a:p>
            <a:r>
              <a:rPr lang="uk-UA" sz="2800" b="1" dirty="0" smtClean="0"/>
              <a:t>в </a:t>
            </a:r>
            <a:r>
              <a:rPr lang="uk-UA" sz="2800" b="1" dirty="0"/>
              <a:t>якомусь </a:t>
            </a:r>
            <a:r>
              <a:rPr lang="uk-UA" sz="2800" b="1" dirty="0" smtClean="0"/>
              <a:t>дальньому колінці</a:t>
            </a:r>
            <a:r>
              <a:rPr lang="uk-UA" sz="2800" b="1" dirty="0"/>
              <a:t>* в моїм роду була рідня? </a:t>
            </a:r>
          </a:p>
          <a:p>
            <a:r>
              <a:rPr lang="uk-UA" sz="2800" i="1" dirty="0" smtClean="0"/>
              <a:t>Переклад із кримськотатарської</a:t>
            </a:r>
          </a:p>
          <a:p>
            <a:pPr algn="r"/>
            <a:r>
              <a:rPr lang="uk-UA" sz="2800" i="1" dirty="0" smtClean="0"/>
              <a:t> Ольги </a:t>
            </a:r>
            <a:r>
              <a:rPr lang="uk-UA" sz="2800" i="1" dirty="0" err="1" smtClean="0"/>
              <a:t>Тимохіної</a:t>
            </a:r>
            <a:endParaRPr lang="uk-UA" sz="28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7455" y="1259341"/>
            <a:ext cx="515426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Диктант</a:t>
            </a:r>
            <a:r>
              <a:rPr lang="uk-UA" sz="2800" b="1" dirty="0"/>
              <a:t>. Лунає в класі мова співуча, наче джерело. </a:t>
            </a:r>
            <a:r>
              <a:rPr lang="uk-UA" sz="2800" b="1" dirty="0" smtClean="0"/>
              <a:t>Вслух</a:t>
            </a:r>
            <a:r>
              <a:rPr lang="uk-UA" sz="2800" b="1" dirty="0"/>
              <a:t>а</a:t>
            </a:r>
            <a:r>
              <a:rPr lang="uk-UA" sz="2800" b="1" dirty="0" smtClean="0"/>
              <a:t>юсь </a:t>
            </a:r>
            <a:r>
              <a:rPr lang="uk-UA" sz="2800" b="1" dirty="0"/>
              <a:t>я у кожне слово, </a:t>
            </a:r>
            <a:endParaRPr lang="uk-UA" sz="2800" b="1" dirty="0" smtClean="0"/>
          </a:p>
          <a:p>
            <a:r>
              <a:rPr lang="uk-UA" sz="2800" b="1" dirty="0" smtClean="0"/>
              <a:t>щоб </a:t>
            </a:r>
            <a:r>
              <a:rPr lang="uk-UA" sz="2800" b="1" dirty="0"/>
              <a:t>не зробити помилок. </a:t>
            </a:r>
            <a:endParaRPr lang="uk-UA" sz="2800" b="1" dirty="0" smtClean="0"/>
          </a:p>
          <a:p>
            <a:r>
              <a:rPr lang="uk-UA" sz="2800" b="1" dirty="0" smtClean="0"/>
              <a:t>Пишу</a:t>
            </a:r>
            <a:r>
              <a:rPr lang="uk-UA" sz="2800" b="1" dirty="0"/>
              <a:t>. За вчителем слідкую</a:t>
            </a:r>
            <a:r>
              <a:rPr lang="uk-UA" sz="2800" b="1" dirty="0" smtClean="0"/>
              <a:t>.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І раптом... Що це? От, дива! </a:t>
            </a:r>
            <a:endParaRPr lang="uk-UA" sz="2800" b="1" dirty="0" smtClean="0"/>
          </a:p>
          <a:p>
            <a:r>
              <a:rPr lang="uk-UA" sz="2800" b="1" dirty="0" smtClean="0"/>
              <a:t>Я </a:t>
            </a:r>
            <a:r>
              <a:rPr lang="uk-UA" sz="2800" b="1" dirty="0"/>
              <a:t>з уст його знайомі чую, </a:t>
            </a:r>
            <a:endParaRPr lang="uk-UA" sz="2800" b="1" dirty="0" smtClean="0"/>
          </a:p>
          <a:p>
            <a:r>
              <a:rPr lang="uk-UA" sz="2800" b="1" dirty="0" smtClean="0"/>
              <a:t>з </a:t>
            </a:r>
            <a:r>
              <a:rPr lang="uk-UA" sz="2800" b="1" dirty="0"/>
              <a:t>дитинства </a:t>
            </a:r>
            <a:r>
              <a:rPr lang="uk-UA" sz="2800" b="1" dirty="0" err="1"/>
              <a:t>звичнії</a:t>
            </a:r>
            <a:r>
              <a:rPr lang="uk-UA" sz="2800" b="1" dirty="0"/>
              <a:t> слова. </a:t>
            </a:r>
            <a:endParaRPr lang="uk-UA" sz="2800" b="1" dirty="0" smtClean="0"/>
          </a:p>
          <a:p>
            <a:r>
              <a:rPr lang="uk-UA" sz="2800" b="1" dirty="0" smtClean="0"/>
              <a:t>Щораз </a:t>
            </a:r>
            <a:r>
              <a:rPr lang="uk-UA" sz="2800" b="1" dirty="0"/>
              <a:t>звучить татарське слово. Хіба це українська мова</a:t>
            </a:r>
            <a:r>
              <a:rPr lang="uk-UA" sz="2800" b="1" dirty="0" smtClean="0"/>
              <a:t>?</a:t>
            </a:r>
          </a:p>
          <a:p>
            <a:r>
              <a:rPr lang="uk-UA" sz="2800" b="1" dirty="0"/>
              <a:t>Пливуть, пливуть слова до мене, ті, до яких я змалку звик: </a:t>
            </a:r>
          </a:p>
        </p:txBody>
      </p:sp>
    </p:spTree>
    <p:extLst>
      <p:ext uri="{BB962C8B-B14F-4D97-AF65-F5344CB8AC3E}">
        <p14:creationId xmlns:p14="http://schemas.microsoft.com/office/powerpoint/2010/main" val="3457989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409" y="1557586"/>
            <a:ext cx="7121005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Прочитайте вірш мовчки.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 зрозумів/зрозуміла ти, якою є рідна мова хлопчика?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нового відкрилося тобі у вірші?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Підготуйся прочитати вірш уголос.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Зверни увагу, де починаються і закінчуються речення; яку інтонацію підказують  розділові</a:t>
            </a:r>
            <a:r>
              <a:rPr lang="ru-RU" sz="2800" b="1" dirty="0">
                <a:solidFill>
                  <a:schemeClr val="bg1"/>
                </a:solidFill>
              </a:rPr>
              <a:t>  знаки.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Знайди </a:t>
            </a:r>
            <a:r>
              <a:rPr lang="ru-RU" sz="2800" b="1" dirty="0">
                <a:solidFill>
                  <a:schemeClr val="bg1"/>
                </a:solidFill>
              </a:rPr>
              <a:t>рядки, </a:t>
            </a:r>
            <a:r>
              <a:rPr lang="uk-UA" sz="2800" b="1" dirty="0">
                <a:solidFill>
                  <a:schemeClr val="bg1"/>
                </a:solidFill>
              </a:rPr>
              <a:t>що є роздумом. Як їх краще прочитати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5241" y="405458"/>
            <a:ext cx="10246231" cy="1090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Учні\учениця піднімає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701602"/>
            <a:ext cx="2970874" cy="35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284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5" y="2258218"/>
            <a:ext cx="3508034" cy="2899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463" y="405458"/>
            <a:ext cx="10225136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Прочитайте слова згори вниз і навпаки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81595" y="2285472"/>
            <a:ext cx="2122875" cy="2582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мова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слова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колінці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слово</a:t>
            </a:r>
            <a:endParaRPr lang="ru-RU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2270" y="2285472"/>
            <a:ext cx="2952329" cy="26540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дальньому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татарське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smtClean="0">
                <a:solidFill>
                  <a:schemeClr val="bg1"/>
                </a:solidFill>
                <a:ea typeface="+mj-ea"/>
                <a:cs typeface="+mj-cs"/>
              </a:rPr>
              <a:t>співуча</a:t>
            </a:r>
            <a:endParaRPr lang="uk-UA" sz="40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звучнії</a:t>
            </a:r>
            <a:endParaRPr lang="ru-RU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613060" y="2743836"/>
            <a:ext cx="1639210" cy="118789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06807" y="3465202"/>
            <a:ext cx="1545463" cy="10447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676829" y="2853730"/>
            <a:ext cx="1575441" cy="10780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06807" y="3302839"/>
            <a:ext cx="1545463" cy="12070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38368" y="1269554"/>
            <a:ext cx="8726381" cy="7069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З'єднайте відповідні словосполучення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 вірша.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9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494643"/>
            <a:ext cx="10441160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Цікаво знати. За інтернет-джерелами. </a:t>
            </a:r>
            <a:r>
              <a:rPr lang="uk-UA" sz="3600" b="1" dirty="0" err="1">
                <a:solidFill>
                  <a:schemeClr val="bg1"/>
                </a:solidFill>
              </a:rPr>
              <a:t>Вікіпедія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Файл:Wikipedia-logo-v2 uk embroidery v5.png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5" y="1388657"/>
            <a:ext cx="2171072" cy="24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28240" y="1269554"/>
            <a:ext cx="9167639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Запозичені </a:t>
            </a:r>
            <a:r>
              <a:rPr lang="uk-UA" sz="3200" b="1" dirty="0" smtClean="0">
                <a:solidFill>
                  <a:srgbClr val="FFFF00"/>
                </a:solidFill>
              </a:rPr>
              <a:t>слова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/>
              <a:t>(</a:t>
            </a:r>
            <a:r>
              <a:rPr lang="uk-UA" sz="3200" b="1" i="1" dirty="0" smtClean="0"/>
              <a:t>слова-мандрівники</a:t>
            </a:r>
            <a:r>
              <a:rPr lang="uk-UA" sz="3200" b="1" dirty="0" smtClean="0"/>
              <a:t>) </a:t>
            </a:r>
            <a:r>
              <a:rPr lang="ru-RU" sz="3200" b="1" dirty="0" smtClean="0"/>
              <a:t>– </a:t>
            </a:r>
            <a:r>
              <a:rPr lang="uk-UA" sz="3200" b="1" dirty="0" smtClean="0"/>
              <a:t>слова, які запозичені з багатьох мов: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грецької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музей, театр</a:t>
            </a:r>
            <a:r>
              <a:rPr lang="uk-UA" sz="3200" b="1" dirty="0" smtClean="0">
                <a:solidFill>
                  <a:srgbClr val="FFFF00"/>
                </a:solidFill>
              </a:rPr>
              <a:t>),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латинської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клас, </a:t>
            </a:r>
            <a:r>
              <a:rPr lang="uk-UA" sz="3200" b="1" i="1" dirty="0">
                <a:solidFill>
                  <a:srgbClr val="FFFF00"/>
                </a:solidFill>
              </a:rPr>
              <a:t>к</a:t>
            </a:r>
            <a:r>
              <a:rPr lang="uk-UA" sz="3200" b="1" i="1" dirty="0" smtClean="0">
                <a:solidFill>
                  <a:srgbClr val="FFFF00"/>
                </a:solidFill>
              </a:rPr>
              <a:t>онституція</a:t>
            </a:r>
            <a:r>
              <a:rPr lang="uk-UA" sz="3200" b="1" dirty="0" smtClean="0">
                <a:solidFill>
                  <a:srgbClr val="FFFF00"/>
                </a:solidFill>
              </a:rPr>
              <a:t>),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німецької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бутерброд, солдат</a:t>
            </a:r>
            <a:r>
              <a:rPr lang="uk-UA" sz="3200" b="1" dirty="0" smtClean="0">
                <a:solidFill>
                  <a:srgbClr val="FFFF00"/>
                </a:solidFill>
              </a:rPr>
              <a:t>),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французької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пюре пальто</a:t>
            </a:r>
            <a:r>
              <a:rPr lang="uk-UA" sz="3200" b="1" dirty="0" smtClean="0">
                <a:solidFill>
                  <a:srgbClr val="FFFF00"/>
                </a:solidFill>
              </a:rPr>
              <a:t>),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італійської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піаніно, спагеті</a:t>
            </a:r>
            <a:r>
              <a:rPr lang="uk-UA" sz="3200" b="1" dirty="0" smtClean="0">
                <a:solidFill>
                  <a:srgbClr val="FFFF00"/>
                </a:solidFill>
              </a:rPr>
              <a:t>),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польської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ґудзик, повидло</a:t>
            </a:r>
            <a:r>
              <a:rPr lang="uk-UA" sz="3200" b="1" dirty="0" smtClean="0">
                <a:solidFill>
                  <a:srgbClr val="FFFF00"/>
                </a:solidFill>
              </a:rPr>
              <a:t>), 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англійської (</a:t>
            </a:r>
            <a:r>
              <a:rPr lang="uk-UA" sz="3200" b="1" i="1" dirty="0" smtClean="0">
                <a:solidFill>
                  <a:srgbClr val="FFFF00"/>
                </a:solidFill>
              </a:rPr>
              <a:t>джем, футбол, спонсор, менеджер</a:t>
            </a:r>
            <a:r>
              <a:rPr lang="uk-UA" sz="3200" b="1" dirty="0" smtClean="0">
                <a:solidFill>
                  <a:srgbClr val="FFFF00"/>
                </a:solidFill>
              </a:rPr>
              <a:t>).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093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495025"/>
            <a:ext cx="4095009" cy="40950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8050" y="1502835"/>
            <a:ext cx="4505949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Виразно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прочитати вірш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24.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бажанням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відшукати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слово, що 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мандрівником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підготувати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інформацію.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2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688456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863" y="1557583"/>
            <a:ext cx="6304080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— </a:t>
            </a:r>
            <a:r>
              <a:rPr lang="ru-RU" sz="3200" b="1" dirty="0" err="1"/>
              <a:t>Доведіть</a:t>
            </a:r>
            <a:r>
              <a:rPr lang="ru-RU" sz="3200" b="1" dirty="0"/>
              <a:t>, що у </a:t>
            </a:r>
            <a:r>
              <a:rPr lang="ru-RU" sz="3200" b="1" dirty="0" err="1"/>
              <a:t>нашій</a:t>
            </a:r>
            <a:r>
              <a:rPr lang="ru-RU" sz="3200" b="1" dirty="0"/>
              <a:t> </a:t>
            </a:r>
            <a:r>
              <a:rPr lang="ru-RU" sz="3200" b="1" dirty="0" err="1"/>
              <a:t>мові</a:t>
            </a:r>
            <a:r>
              <a:rPr lang="ru-RU" sz="3200" b="1" dirty="0"/>
              <a:t> є слова-</a:t>
            </a:r>
            <a:r>
              <a:rPr lang="ru-RU" sz="3200" b="1" dirty="0" err="1"/>
              <a:t>мандрівники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— Які </a:t>
            </a:r>
            <a:r>
              <a:rPr lang="ru-RU" sz="3200" b="1" dirty="0" err="1"/>
              <a:t>нові</a:t>
            </a:r>
            <a:r>
              <a:rPr lang="ru-RU" sz="3200" b="1" dirty="0"/>
              <a:t> знання </a:t>
            </a:r>
            <a:r>
              <a:rPr lang="ru-RU" sz="3200" b="1" dirty="0" err="1"/>
              <a:t>приніс</a:t>
            </a:r>
            <a:r>
              <a:rPr lang="ru-RU" sz="3200" b="1" dirty="0"/>
              <a:t> вірш </a:t>
            </a:r>
            <a:r>
              <a:rPr lang="ru-RU" sz="3200" b="1" dirty="0" err="1"/>
              <a:t>Нузета</a:t>
            </a:r>
            <a:r>
              <a:rPr lang="ru-RU" sz="3200" b="1" dirty="0"/>
              <a:t> </a:t>
            </a:r>
            <a:r>
              <a:rPr lang="ru-RU" sz="3200" b="1" dirty="0" err="1"/>
              <a:t>Умерова</a:t>
            </a:r>
            <a:r>
              <a:rPr lang="ru-RU" sz="3200" b="1" dirty="0"/>
              <a:t> «Диктант»?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52" y="1557582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Мультфильм улыбается солнце дает большой палец вверх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7" y="2037739"/>
            <a:ext cx="2359104" cy="24479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олнечный луч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25003"/>
            <a:ext cx="2275548" cy="23779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048" y="520556"/>
            <a:ext cx="10142543" cy="764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Я </a:t>
            </a:r>
            <a:r>
              <a:rPr lang="uk-UA" sz="4000" b="1" dirty="0">
                <a:solidFill>
                  <a:schemeClr val="bg1"/>
                </a:solidFill>
              </a:rPr>
              <a:t>- </a:t>
            </a:r>
            <a:r>
              <a:rPr lang="uk-UA" sz="4000" b="1" dirty="0" smtClean="0">
                <a:solidFill>
                  <a:schemeClr val="bg1"/>
                </a:solidFill>
              </a:rPr>
              <a:t>сонечко.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Мультяшное солнце с миганием глаз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52" y="2025003"/>
            <a:ext cx="2417560" cy="25085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лнышко красивое: 25 тыс изображений найдено в Яндекс.Картинках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025003"/>
            <a:ext cx="2895116" cy="24606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82063" y="1347110"/>
            <a:ext cx="6950915" cy="570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Я </a:t>
            </a:r>
            <a:r>
              <a:rPr lang="uk-UA" sz="2800" b="1" dirty="0">
                <a:solidFill>
                  <a:srgbClr val="FFFF00"/>
                </a:solidFill>
              </a:rPr>
              <a:t>– </a:t>
            </a:r>
            <a:r>
              <a:rPr lang="uk-UA" sz="2800" b="1" dirty="0" smtClean="0">
                <a:solidFill>
                  <a:srgbClr val="FFFF00"/>
                </a:solidFill>
              </a:rPr>
              <a:t>славне </a:t>
            </a:r>
            <a:r>
              <a:rPr lang="uk-UA" sz="2800" b="1" dirty="0">
                <a:solidFill>
                  <a:srgbClr val="FFFF00"/>
                </a:solidFill>
              </a:rPr>
              <a:t>сонечко. </a:t>
            </a:r>
            <a:r>
              <a:rPr lang="uk-UA" sz="2800" b="1" dirty="0" smtClean="0">
                <a:solidFill>
                  <a:srgbClr val="FFFF00"/>
                </a:solidFill>
              </a:rPr>
              <a:t>На уроці отримав/ла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82642" y="4485681"/>
            <a:ext cx="2005634" cy="119862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7310" y="4516130"/>
            <a:ext cx="2311101" cy="119862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6881" y="4503349"/>
            <a:ext cx="1800200" cy="119862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51324" y="4446542"/>
            <a:ext cx="2005634" cy="119862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88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477466"/>
            <a:ext cx="1067248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 «Я – 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артинки Мудрість дня\photo_2025-06-30_15-19-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b="3712"/>
          <a:stretch/>
        </p:blipFill>
        <p:spPr bwMode="auto">
          <a:xfrm>
            <a:off x="9244204" y="1378680"/>
            <a:ext cx="2431801" cy="332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30_14-27-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6224" r="12817" b="9606"/>
          <a:stretch/>
        </p:blipFill>
        <p:spPr bwMode="auto">
          <a:xfrm>
            <a:off x="5929326" y="1338649"/>
            <a:ext cx="3212863" cy="2370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7-23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6" b="3374"/>
          <a:stretch/>
        </p:blipFill>
        <p:spPr bwMode="auto">
          <a:xfrm>
            <a:off x="484001" y="1272232"/>
            <a:ext cx="2607508" cy="332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13_18-11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17337" r="8646" b="7728"/>
          <a:stretch/>
        </p:blipFill>
        <p:spPr bwMode="auto">
          <a:xfrm>
            <a:off x="3322811" y="1294329"/>
            <a:ext cx="2413239" cy="2370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30_14-22-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 bwMode="auto">
          <a:xfrm>
            <a:off x="6181050" y="3789834"/>
            <a:ext cx="2961139" cy="2592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075" y="4595527"/>
            <a:ext cx="5469251" cy="18586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Я </a:t>
            </a:r>
            <a:r>
              <a:rPr lang="uk-UA" sz="2400" b="1" dirty="0">
                <a:solidFill>
                  <a:srgbClr val="FFFF00"/>
                </a:solidFill>
              </a:rPr>
              <a:t>– маленьке сонечко. Я прокидаюся, піднімаюся </a:t>
            </a:r>
            <a:r>
              <a:rPr lang="uk-UA" sz="2400" b="1" dirty="0" smtClean="0">
                <a:solidFill>
                  <a:srgbClr val="FFFF00"/>
                </a:solidFill>
              </a:rPr>
              <a:t>високо </a:t>
            </a:r>
            <a:r>
              <a:rPr lang="uk-UA" sz="2400" b="1" dirty="0">
                <a:solidFill>
                  <a:srgbClr val="FFFF00"/>
                </a:solidFill>
              </a:rPr>
              <a:t>в небо. Я дарую своє тепло всім: небу, хмаркам, річці, полям, тваринам, </a:t>
            </a:r>
            <a:r>
              <a:rPr lang="uk-UA" sz="2400" b="1" dirty="0" smtClean="0">
                <a:solidFill>
                  <a:srgbClr val="FFFF00"/>
                </a:solidFill>
              </a:rPr>
              <a:t>людям.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робить</a:t>
            </a:r>
            <a:r>
              <a:rPr lang="ru-RU" sz="2400" b="1" dirty="0">
                <a:solidFill>
                  <a:schemeClr val="bg1"/>
                </a:solidFill>
              </a:rPr>
              <a:t> ваше Сонечко зараз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098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477466"/>
            <a:ext cx="9577065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«Що зайве»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1004" y="2367045"/>
            <a:ext cx="767526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Літо, весна, зима, рік, осінь.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Вересень, січень, зима, червень, травень.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Ручка, гумка, лінійка, іграшка, олівець.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Зошит, бутерброд, книга, підручник.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78924" y="1159263"/>
            <a:ext cx="9577065" cy="5760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 кожній групі слів знайди зайве слово.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D:\Картинки до тестів\Учні\Мрійни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" y="1982955"/>
            <a:ext cx="3131110" cy="33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252542" y="2697493"/>
            <a:ext cx="586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52543" y="321377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986642" y="3643880"/>
            <a:ext cx="1345749" cy="6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71951" y="4149874"/>
            <a:ext cx="1880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88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6294" y="405458"/>
            <a:ext cx="7690140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4787" y="1269554"/>
            <a:ext cx="77016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Перекажіть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стисло</a:t>
            </a:r>
            <a:r>
              <a:rPr lang="ru-RU" sz="2800" b="1" dirty="0" smtClean="0"/>
              <a:t> текст «</a:t>
            </a:r>
            <a:r>
              <a:rPr lang="ru-RU" sz="2800" b="1" dirty="0" err="1" smtClean="0"/>
              <a:t>Дивовижний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винахід</a:t>
            </a:r>
            <a:r>
              <a:rPr lang="ru-RU" sz="2800" b="1" dirty="0" smtClean="0"/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435" y="1888617"/>
            <a:ext cx="46661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За </a:t>
            </a:r>
            <a:r>
              <a:rPr lang="ru-RU" sz="2800" b="1" dirty="0" err="1"/>
              <a:t>зразком</a:t>
            </a:r>
            <a:r>
              <a:rPr lang="ru-RU" sz="2800" b="1" dirty="0"/>
              <a:t> </a:t>
            </a:r>
            <a:r>
              <a:rPr lang="ru-RU" sz="2800" b="1" dirty="0" err="1"/>
              <a:t>якої</a:t>
            </a:r>
            <a:r>
              <a:rPr lang="ru-RU" sz="2800" b="1" dirty="0"/>
              <a:t> азбуки було створено </a:t>
            </a:r>
            <a:r>
              <a:rPr lang="ru-RU" sz="2800" b="1" dirty="0" err="1"/>
              <a:t>слов’янську</a:t>
            </a:r>
            <a:r>
              <a:rPr lang="ru-RU" sz="2800" b="1" dirty="0"/>
              <a:t>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293" y="2865895"/>
            <a:ext cx="63219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До </a:t>
            </a:r>
            <a:r>
              <a:rPr lang="ru-RU" sz="2800" b="1" dirty="0" err="1" smtClean="0"/>
              <a:t>якого</a:t>
            </a:r>
            <a:r>
              <a:rPr lang="ru-RU" sz="2800" b="1" dirty="0" smtClean="0"/>
              <a:t> жанру </a:t>
            </a:r>
            <a:r>
              <a:rPr lang="ru-RU" sz="2800" b="1" dirty="0" err="1" smtClean="0"/>
              <a:t>відноситься</a:t>
            </a:r>
            <a:r>
              <a:rPr lang="ru-RU" sz="2800" b="1" dirty="0" smtClean="0"/>
              <a:t> цей текст?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407" y="3501802"/>
            <a:ext cx="102792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Доведіть</a:t>
            </a:r>
            <a:r>
              <a:rPr lang="ru-RU" sz="2800" b="1" dirty="0" smtClean="0"/>
              <a:t> думку: «</a:t>
            </a:r>
            <a:r>
              <a:rPr lang="ru-RU" sz="2800" b="1" dirty="0" err="1" smtClean="0"/>
              <a:t>Мова</a:t>
            </a:r>
            <a:r>
              <a:rPr lang="ru-RU" sz="2800" b="1" dirty="0" smtClean="0"/>
              <a:t> </a:t>
            </a:r>
            <a:r>
              <a:rPr lang="ru-RU" sz="2800" b="1" dirty="0"/>
              <a:t>і книга — </a:t>
            </a:r>
            <a:r>
              <a:rPr lang="ru-RU" sz="2800" b="1" dirty="0" err="1"/>
              <a:t>найкращий</a:t>
            </a:r>
            <a:r>
              <a:rPr lang="ru-RU" sz="2800" b="1" dirty="0"/>
              <a:t> </a:t>
            </a:r>
            <a:r>
              <a:rPr lang="ru-RU" sz="2800" b="1" dirty="0" err="1"/>
              <a:t>винахід</a:t>
            </a:r>
            <a:r>
              <a:rPr lang="ru-RU" sz="2800" b="1" dirty="0"/>
              <a:t> </a:t>
            </a:r>
            <a:r>
              <a:rPr lang="ru-RU" sz="2800" b="1" dirty="0" err="1" smtClean="0"/>
              <a:t>людства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0269" y="4162731"/>
            <a:ext cx="1087236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Існує</a:t>
            </a:r>
            <a:r>
              <a:rPr lang="ru-RU" sz="2800" b="1" dirty="0"/>
              <a:t> така думка, що </a:t>
            </a:r>
            <a:r>
              <a:rPr lang="ru-RU" sz="2800" b="1" dirty="0" err="1"/>
              <a:t>якби</a:t>
            </a:r>
            <a:r>
              <a:rPr lang="ru-RU" sz="2800" b="1" dirty="0"/>
              <a:t> море було із </a:t>
            </a:r>
            <a:r>
              <a:rPr lang="ru-RU" sz="2800" b="1" dirty="0" err="1"/>
              <a:t>чорнила</a:t>
            </a:r>
            <a:r>
              <a:rPr lang="ru-RU" sz="2800" b="1" dirty="0"/>
              <a:t>, то і його не </a:t>
            </a:r>
            <a:r>
              <a:rPr lang="ru-RU" sz="2800" b="1" dirty="0" err="1"/>
              <a:t>вистачило</a:t>
            </a:r>
            <a:r>
              <a:rPr lang="ru-RU" sz="2800" b="1" dirty="0"/>
              <a:t> б, щоб </a:t>
            </a:r>
            <a:r>
              <a:rPr lang="ru-RU" sz="2800" b="1" dirty="0" err="1"/>
              <a:t>записати</a:t>
            </a:r>
            <a:r>
              <a:rPr lang="ru-RU" sz="2800" b="1" dirty="0"/>
              <a:t> всі слова. </a:t>
            </a:r>
            <a:r>
              <a:rPr lang="ru-RU" sz="2800" b="1" dirty="0" err="1"/>
              <a:t>Кожний</a:t>
            </a:r>
            <a:r>
              <a:rPr lang="ru-RU" sz="2800" b="1" dirty="0"/>
              <a:t> народ </a:t>
            </a:r>
            <a:r>
              <a:rPr lang="ru-RU" sz="2800" b="1" dirty="0" err="1"/>
              <a:t>уважає</a:t>
            </a:r>
            <a:r>
              <a:rPr lang="ru-RU" sz="2800" b="1" dirty="0"/>
              <a:t> свою </a:t>
            </a:r>
            <a:r>
              <a:rPr lang="ru-RU" sz="2800" b="1" dirty="0" err="1"/>
              <a:t>мову</a:t>
            </a:r>
            <a:r>
              <a:rPr lang="ru-RU" sz="2800" b="1" dirty="0"/>
              <a:t> </a:t>
            </a:r>
            <a:r>
              <a:rPr lang="ru-RU" sz="2800" b="1" dirty="0" err="1"/>
              <a:t>найбагатшою</a:t>
            </a:r>
            <a:r>
              <a:rPr lang="ru-RU" sz="2800" b="1" dirty="0"/>
              <a:t>. Але </a:t>
            </a:r>
            <a:r>
              <a:rPr lang="ru-RU" sz="2800" b="1" dirty="0" err="1"/>
              <a:t>поряд</a:t>
            </a:r>
            <a:r>
              <a:rPr lang="ru-RU" sz="2800" b="1" dirty="0"/>
              <a:t> з </a:t>
            </a:r>
            <a:r>
              <a:rPr lang="ru-RU" sz="2800" b="1" dirty="0" err="1"/>
              <a:t>рідними</a:t>
            </a:r>
            <a:r>
              <a:rPr lang="ru-RU" sz="2800" b="1" dirty="0"/>
              <a:t> словами </a:t>
            </a:r>
            <a:r>
              <a:rPr lang="ru-RU" sz="2800" b="1" dirty="0" err="1"/>
              <a:t>живуть</a:t>
            </a:r>
            <a:r>
              <a:rPr lang="ru-RU" sz="2800" b="1" dirty="0"/>
              <a:t> слова, за </a:t>
            </a:r>
            <a:r>
              <a:rPr lang="ru-RU" sz="2800" b="1" dirty="0" err="1"/>
              <a:t>позичені</a:t>
            </a:r>
            <a:r>
              <a:rPr lang="ru-RU" sz="2800" b="1" dirty="0"/>
              <a:t> з інших мов. Слова-</a:t>
            </a:r>
            <a:r>
              <a:rPr lang="ru-RU" sz="2800" b="1" dirty="0" err="1"/>
              <a:t>іноземці</a:t>
            </a:r>
            <a:r>
              <a:rPr lang="ru-RU" sz="2800" b="1" dirty="0"/>
              <a:t>, як і люди, </a:t>
            </a:r>
            <a:r>
              <a:rPr lang="ru-RU" sz="2800" b="1" dirty="0" err="1"/>
              <a:t>спокійно</a:t>
            </a:r>
            <a:r>
              <a:rPr lang="ru-RU" sz="2800" b="1" dirty="0"/>
              <a:t> </a:t>
            </a:r>
            <a:r>
              <a:rPr lang="ru-RU" sz="2800" b="1" dirty="0" err="1"/>
              <a:t>живуть</a:t>
            </a:r>
            <a:r>
              <a:rPr lang="ru-RU" sz="2800" b="1" dirty="0"/>
              <a:t>, </a:t>
            </a:r>
            <a:r>
              <a:rPr lang="ru-RU" sz="2800" b="1" dirty="0" err="1"/>
              <a:t>діють</a:t>
            </a:r>
            <a:r>
              <a:rPr lang="ru-RU" sz="2800" b="1" dirty="0"/>
              <a:t> і </a:t>
            </a:r>
            <a:r>
              <a:rPr lang="ru-RU" sz="2800" b="1" dirty="0" err="1"/>
              <a:t>допомагають</a:t>
            </a:r>
            <a:r>
              <a:rPr lang="ru-RU" sz="2800" b="1" dirty="0"/>
              <a:t> нам </a:t>
            </a:r>
            <a:r>
              <a:rPr lang="ru-RU" sz="2800" b="1" dirty="0" err="1"/>
              <a:t>пізна</a:t>
            </a:r>
            <a:r>
              <a:rPr lang="ru-RU" sz="2800" b="1" dirty="0"/>
              <a:t> </a:t>
            </a:r>
            <a:r>
              <a:rPr lang="ru-RU" sz="2800" b="1" dirty="0" err="1"/>
              <a:t>вати</a:t>
            </a:r>
            <a:r>
              <a:rPr lang="ru-RU" sz="2800" b="1" dirty="0"/>
              <a:t> світ.</a:t>
            </a:r>
          </a:p>
        </p:txBody>
      </p:sp>
      <p:pic>
        <p:nvPicPr>
          <p:cNvPr id="3074" name="Picture 2" descr="D:\Картинки до тестів\Учні\6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93751"/>
            <a:ext cx="3429261" cy="28691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559946"/>
            <a:ext cx="3736021" cy="37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9903" y="1569308"/>
            <a:ext cx="626469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Сьогодні на уроці ми прочитаємо вірш із книжки відомого кримськотатарського письменника </a:t>
            </a:r>
            <a:r>
              <a:rPr lang="uk-UA" sz="2800" b="1" dirty="0" err="1">
                <a:solidFill>
                  <a:schemeClr val="bg1"/>
                </a:solidFill>
              </a:rPr>
              <a:t>Нузета</a:t>
            </a:r>
            <a:r>
              <a:rPr lang="uk-UA" sz="2800" b="1" dirty="0">
                <a:solidFill>
                  <a:schemeClr val="bg1"/>
                </a:solidFill>
              </a:rPr>
              <a:t> УМЕРОВА «Ведмідь-гора». </a:t>
            </a:r>
            <a:r>
              <a:rPr lang="ru-RU" sz="2800" b="1" dirty="0" err="1"/>
              <a:t>Ця</a:t>
            </a:r>
            <a:r>
              <a:rPr lang="ru-RU" sz="2800" b="1" dirty="0"/>
              <a:t> книга про школярів. Героїв книги об’єднує дружба, любов до рідної землі, </a:t>
            </a:r>
            <a:r>
              <a:rPr lang="ru-RU" sz="2800" b="1" dirty="0" err="1"/>
              <a:t>гумор</a:t>
            </a:r>
            <a:r>
              <a:rPr lang="ru-RU" sz="2800" b="1" dirty="0"/>
              <a:t>, </a:t>
            </a:r>
            <a:r>
              <a:rPr lang="ru-RU" sz="2800" b="1" dirty="0" err="1"/>
              <a:t>винахідливість</a:t>
            </a:r>
            <a:r>
              <a:rPr lang="ru-RU" sz="2800" b="1" dirty="0"/>
              <a:t>, </a:t>
            </a:r>
            <a:r>
              <a:rPr lang="ru-RU" sz="2800" b="1" dirty="0" err="1"/>
              <a:t>бажання</a:t>
            </a:r>
            <a:r>
              <a:rPr lang="ru-RU" sz="2800" b="1" dirty="0"/>
              <a:t> бути схожими на своїх героїв.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819" y="405458"/>
            <a:ext cx="998712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 письменника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2010" y="1413570"/>
            <a:ext cx="517979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accent6">
                    <a:lumMod val="75000"/>
                  </a:schemeClr>
                </a:solidFill>
              </a:rPr>
              <a:t>Нузет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accent6">
                    <a:lumMod val="75000"/>
                  </a:schemeClr>
                </a:solidFill>
              </a:rPr>
              <a:t>Умеров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один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сучасних кримськотатарських письменників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автор творів для дітей і дорослих.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2" descr="ÐÐ°ÑÑÐ¸Ð½ÐºÐ¸ Ð¿Ð¾ Ð·Ð°Ð¿ÑÐ¾ÑÑ Ð½ÑÐ·ÐµÑ ÑÐ¼ÐµÑ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77" y="1269554"/>
            <a:ext cx="4532699" cy="448737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5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19823" y="1183224"/>
            <a:ext cx="3312367" cy="4104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спів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ча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джерел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вслух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помил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к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зв</a:t>
            </a:r>
            <a:r>
              <a:rPr lang="uk-UA" sz="3600" b="1" dirty="0" err="1">
                <a:solidFill>
                  <a:srgbClr val="FFFF00"/>
                </a:solidFill>
              </a:rPr>
              <a:t>и</a:t>
            </a:r>
            <a:r>
              <a:rPr lang="uk-UA" sz="3600" b="1" dirty="0" err="1">
                <a:solidFill>
                  <a:schemeClr val="bg1"/>
                </a:solidFill>
              </a:rPr>
              <a:t>чнії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тат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рське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майд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54462" y="1197547"/>
            <a:ext cx="3384374" cy="41044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башт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н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тют</a:t>
            </a:r>
            <a:r>
              <a:rPr lang="uk-UA" sz="3600" b="1" dirty="0">
                <a:solidFill>
                  <a:srgbClr val="FFFF00"/>
                </a:solidFill>
              </a:rPr>
              <a:t>ю</a:t>
            </a:r>
            <a:r>
              <a:rPr lang="uk-UA" sz="3600" b="1" dirty="0">
                <a:solidFill>
                  <a:schemeClr val="bg1"/>
                </a:solidFill>
              </a:rPr>
              <a:t>н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куш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r>
              <a:rPr lang="uk-UA" sz="3600" b="1" dirty="0" err="1">
                <a:solidFill>
                  <a:schemeClr val="bg1"/>
                </a:solidFill>
              </a:rPr>
              <a:t>к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рені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Бахчисар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льньому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кол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нці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1044615" y="1341562"/>
            <a:ext cx="2808312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1429" y="5388332"/>
            <a:ext cx="684075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FF00"/>
                </a:solidFill>
              </a:rPr>
              <a:t>В дальньому колінці </a:t>
            </a:r>
            <a:r>
              <a:rPr lang="uk-UA" sz="3200" b="1" dirty="0"/>
              <a:t>– люди поріднились у далекому минулому.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985458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98" y="1322594"/>
            <a:ext cx="4908618" cy="35029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494644"/>
            <a:ext cx="10513168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Стіна слів. Словник.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9862" y="1296663"/>
            <a:ext cx="538413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Майдан</a:t>
            </a:r>
            <a:r>
              <a:rPr lang="uk-UA" sz="2800" b="1" i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велике місце в центрі міста, площа, де збираються люди для спілкування.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3959" y="5127438"/>
            <a:ext cx="59046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Баштан</a:t>
            </a:r>
            <a:r>
              <a:rPr lang="uk-UA" sz="2800" b="1" i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ділянка поля, городу, де вирощують кавуни, дині, гарбузи.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Херсонщина #баштан 🍉🍉🍉 ( Голая Пристань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92" y="2848693"/>
            <a:ext cx="4309298" cy="32278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988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097" y="494644"/>
            <a:ext cx="10365518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Стіна слів. Словник.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4188" y="1248901"/>
            <a:ext cx="370659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Тютюн</a:t>
            </a:r>
            <a:r>
              <a:rPr lang="uk-UA" sz="2800" b="1" i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рослина, яка використовується як сировина в </a:t>
            </a:r>
            <a:r>
              <a:rPr lang="uk-UA" sz="2800" b="1" dirty="0" err="1" smtClean="0">
                <a:solidFill>
                  <a:schemeClr val="bg1"/>
                </a:solidFill>
              </a:rPr>
              <a:t>табачній</a:t>
            </a:r>
            <a:r>
              <a:rPr lang="uk-UA" sz="2800" b="1" dirty="0" smtClean="0">
                <a:solidFill>
                  <a:schemeClr val="bg1"/>
                </a:solidFill>
              </a:rPr>
              <a:t> промисловості.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447" y="4986387"/>
            <a:ext cx="367240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Кушак</a:t>
            </a:r>
            <a:r>
              <a:rPr lang="uk-UA" sz="2800" b="1" i="1" dirty="0" smtClean="0">
                <a:solidFill>
                  <a:schemeClr val="bg1"/>
                </a:solidFill>
              </a:rPr>
              <a:t> –  </a:t>
            </a:r>
            <a:r>
              <a:rPr lang="uk-UA" sz="2800" b="1" dirty="0" smtClean="0">
                <a:solidFill>
                  <a:schemeClr val="bg1"/>
                </a:solidFill>
              </a:rPr>
              <a:t>довга смуга у вигляді поясу для підперізування одягу.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4199" y="1269554"/>
            <a:ext cx="374772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Бахчисарай</a:t>
            </a:r>
            <a:r>
              <a:rPr lang="uk-UA" sz="2800" b="1" i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місто в Україні, адміністративний центр Автономної республіки Крим.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upload.wikimedia.org/wikipedia/commons/thumb/3/33/Orta_Juma_Jami_%28completed_in_1674%29%2C_Bakhchisaray%2C_2013..JPG/300px-Orta_Juma_Jami_%28completed_in_1674%29%2C_Bakhchisaray%2C_201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45" y="3618235"/>
            <a:ext cx="4100836" cy="27363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Тютюн для паління насіння (Геліос) купити в інтернет-магазині ціна, відгуки  | Насінн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306094"/>
            <a:ext cx="2843779" cy="2843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упить Национальные костюмы Э-63 Татарский костюм в Новосибир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02" y="3230613"/>
            <a:ext cx="2272299" cy="31407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02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774</Words>
  <Application>Microsoft Office PowerPoint</Application>
  <PresentationFormat>Произвольный</PresentationFormat>
  <Paragraphs>108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59</cp:revision>
  <dcterms:created xsi:type="dcterms:W3CDTF">2025-08-27T14:01:18Z</dcterms:created>
  <dcterms:modified xsi:type="dcterms:W3CDTF">2025-09-23T13:38:55Z</dcterms:modified>
</cp:coreProperties>
</file>