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7" r:id="rId2"/>
    <p:sldId id="366" r:id="rId3"/>
    <p:sldId id="259" r:id="rId4"/>
    <p:sldId id="348" r:id="rId5"/>
    <p:sldId id="350" r:id="rId6"/>
    <p:sldId id="358" r:id="rId7"/>
    <p:sldId id="331" r:id="rId8"/>
    <p:sldId id="367" r:id="rId9"/>
    <p:sldId id="359" r:id="rId10"/>
    <p:sldId id="362" r:id="rId11"/>
    <p:sldId id="363" r:id="rId12"/>
    <p:sldId id="364" r:id="rId13"/>
    <p:sldId id="336" r:id="rId14"/>
    <p:sldId id="339" r:id="rId15"/>
    <p:sldId id="299" r:id="rId16"/>
    <p:sldId id="320" r:id="rId17"/>
    <p:sldId id="302" r:id="rId18"/>
    <p:sldId id="365" r:id="rId19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1053530"/>
            <a:ext cx="890187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</a:rPr>
              <a:t>Чому природа – невіддільна частина навколишнього світу?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0063" y="3789834"/>
            <a:ext cx="421831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13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!! Грамотність\Фото0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9543" y="3069754"/>
            <a:ext cx="2692656" cy="267627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77466"/>
            <a:ext cx="10275010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Чи можна </a:t>
            </a:r>
            <a:r>
              <a:rPr lang="ru-RU" sz="3600" b="1" dirty="0" err="1"/>
              <a:t>визначити</a:t>
            </a:r>
            <a:r>
              <a:rPr lang="ru-RU" sz="3600" b="1" dirty="0"/>
              <a:t>, що </a:t>
            </a:r>
            <a:r>
              <a:rPr lang="ru-RU" sz="3600" b="1" dirty="0" err="1"/>
              <a:t>важливіше</a:t>
            </a:r>
            <a:r>
              <a:rPr lang="ru-RU" sz="3600" b="1" dirty="0"/>
              <a:t>: </a:t>
            </a:r>
            <a:endParaRPr lang="ru-RU" sz="3600" b="1" dirty="0" smtClean="0"/>
          </a:p>
          <a:p>
            <a:pPr algn="ctr"/>
            <a:r>
              <a:rPr lang="ru-RU" sz="3600" b="1" dirty="0" err="1" smtClean="0"/>
              <a:t>нежива</a:t>
            </a:r>
            <a:r>
              <a:rPr lang="ru-RU" sz="3600" b="1" dirty="0" smtClean="0"/>
              <a:t> </a:t>
            </a:r>
            <a:r>
              <a:rPr lang="ru-RU" sz="3600" b="1" dirty="0"/>
              <a:t>чи жива природа?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08452" y="1701602"/>
            <a:ext cx="8859987" cy="16461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Нежива</a:t>
            </a:r>
            <a:r>
              <a:rPr lang="ru-RU" sz="3200" b="1" dirty="0" smtClean="0"/>
              <a:t> </a:t>
            </a:r>
            <a:r>
              <a:rPr lang="ru-RU" sz="3200" b="1" dirty="0"/>
              <a:t>й жива природа </a:t>
            </a:r>
            <a:r>
              <a:rPr lang="ru-RU" sz="3200" b="1" dirty="0" err="1"/>
              <a:t>гармонійно</a:t>
            </a:r>
            <a:r>
              <a:rPr lang="ru-RU" sz="3200" b="1" dirty="0"/>
              <a:t> </a:t>
            </a:r>
            <a:r>
              <a:rPr lang="ru-RU" sz="3200" b="1" dirty="0" err="1"/>
              <a:t>співіснують</a:t>
            </a:r>
            <a:r>
              <a:rPr lang="ru-RU" sz="3200" b="1" dirty="0"/>
              <a:t>. </a:t>
            </a:r>
            <a:r>
              <a:rPr lang="ru-RU" sz="3200" b="1" dirty="0" err="1"/>
              <a:t>Їхній</a:t>
            </a:r>
            <a:r>
              <a:rPr lang="ru-RU" sz="3200" b="1" dirty="0"/>
              <a:t> </a:t>
            </a:r>
            <a:r>
              <a:rPr lang="ru-RU" sz="3200" b="1" dirty="0" err="1"/>
              <a:t>взаємозв’язок</a:t>
            </a:r>
            <a:r>
              <a:rPr lang="ru-RU" sz="3200" b="1" dirty="0"/>
              <a:t> </a:t>
            </a:r>
            <a:r>
              <a:rPr lang="ru-RU" sz="3200" b="1" dirty="0" err="1"/>
              <a:t>дає</a:t>
            </a:r>
            <a:r>
              <a:rPr lang="ru-RU" sz="3200" b="1" dirty="0"/>
              <a:t> </a:t>
            </a:r>
            <a:r>
              <a:rPr lang="ru-RU" sz="3200" b="1" dirty="0" err="1"/>
              <a:t>можливість</a:t>
            </a:r>
            <a:r>
              <a:rPr lang="ru-RU" sz="3200" b="1" dirty="0"/>
              <a:t> людям, </a:t>
            </a:r>
            <a:r>
              <a:rPr lang="ru-RU" sz="3200" b="1" dirty="0" err="1"/>
              <a:t>рослинам</a:t>
            </a:r>
            <a:r>
              <a:rPr lang="ru-RU" sz="3200" b="1" dirty="0"/>
              <a:t> і </a:t>
            </a:r>
            <a:r>
              <a:rPr lang="ru-RU" sz="3200" b="1" dirty="0" err="1"/>
              <a:t>тваринам</a:t>
            </a:r>
            <a:r>
              <a:rPr lang="ru-RU" sz="3200" b="1" dirty="0"/>
              <a:t> </a:t>
            </a:r>
            <a:r>
              <a:rPr lang="ru-RU" sz="3200" b="1" dirty="0" err="1"/>
              <a:t>співіснувати</a:t>
            </a:r>
            <a:r>
              <a:rPr lang="ru-RU" sz="3200" b="1" dirty="0"/>
              <a:t>.</a:t>
            </a:r>
          </a:p>
        </p:txBody>
      </p:sp>
      <p:pic>
        <p:nvPicPr>
          <p:cNvPr id="9" name="Picture 4" descr="ÐÐ°ÑÑÐ¸Ð½ÐºÐ¸ Ð¿Ð¾ Ð·Ð°Ð¿ÑÐ¾ÑÑ Ð¶Ð¸Ð²Ð° Ð¸ Ð½Ðµ Ð¶Ð¸Ð²Ð° Ð¿ÑÐ¸ÑÐ¾Ð´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24009" r="4693" b="12530"/>
          <a:stretch/>
        </p:blipFill>
        <p:spPr bwMode="auto">
          <a:xfrm>
            <a:off x="779185" y="3429794"/>
            <a:ext cx="10370958" cy="282786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55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09080"/>
            <a:ext cx="10333452" cy="6630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Розгляньте</a:t>
            </a:r>
            <a:r>
              <a:rPr lang="ru-RU" sz="3600" b="1" dirty="0"/>
              <a:t> </a:t>
            </a:r>
            <a:r>
              <a:rPr lang="ru-RU" sz="3600" b="1" dirty="0" err="1"/>
              <a:t>зображення</a:t>
            </a:r>
            <a:r>
              <a:rPr lang="ru-RU" sz="3600" b="1" dirty="0"/>
              <a:t>. </a:t>
            </a:r>
            <a:r>
              <a:rPr lang="ru-RU" sz="3600" b="1" dirty="0" err="1"/>
              <a:t>Що</a:t>
            </a:r>
            <a:r>
              <a:rPr lang="ru-RU" sz="3600" b="1" dirty="0"/>
              <a:t> </a:t>
            </a:r>
            <a:r>
              <a:rPr lang="ru-RU" sz="3600" b="1" dirty="0" err="1"/>
              <a:t>дає</a:t>
            </a:r>
            <a:r>
              <a:rPr lang="ru-RU" sz="3600" b="1" dirty="0"/>
              <a:t> природа </a:t>
            </a:r>
            <a:r>
              <a:rPr lang="ru-RU" sz="3600" b="1" dirty="0" err="1"/>
              <a:t>людині</a:t>
            </a:r>
            <a:r>
              <a:rPr lang="ru-RU" sz="3600" b="1" dirty="0"/>
              <a:t>?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D2E69EA-95B0-43BA-A039-7803E4B96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9"/>
          <a:stretch/>
        </p:blipFill>
        <p:spPr>
          <a:xfrm>
            <a:off x="4846730" y="2910810"/>
            <a:ext cx="2310885" cy="27795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9044725-8F8D-4F6F-A05F-FBC82A5E36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7460638" y="3357787"/>
            <a:ext cx="1871753" cy="23325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EC13FE1-5D22-4023-9924-59A71E1656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" b="7887"/>
          <a:stretch/>
        </p:blipFill>
        <p:spPr>
          <a:xfrm>
            <a:off x="9476407" y="1913516"/>
            <a:ext cx="1994554" cy="19945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ECEF3D2-F24A-4F3D-9E4A-C209D18FE9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5"/>
          <a:stretch/>
        </p:blipFill>
        <p:spPr>
          <a:xfrm>
            <a:off x="9476408" y="4147517"/>
            <a:ext cx="1994554" cy="144310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0EECAFD-F687-40A9-AC5E-596381F43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7"/>
          <a:stretch/>
        </p:blipFill>
        <p:spPr>
          <a:xfrm>
            <a:off x="7460639" y="1390956"/>
            <a:ext cx="1801506" cy="174725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C2F07D01-15FE-4D7B-8591-FF01D018CA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06" b="59144"/>
          <a:stretch/>
        </p:blipFill>
        <p:spPr>
          <a:xfrm>
            <a:off x="4617423" y="1353520"/>
            <a:ext cx="2367282" cy="131351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26D88C8-118B-4661-9DE7-3D3F0B2D01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6" t="13211" r="18117" b="19395"/>
          <a:stretch/>
        </p:blipFill>
        <p:spPr>
          <a:xfrm>
            <a:off x="3211711" y="1460725"/>
            <a:ext cx="1156578" cy="133430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7CFBDFA-1F30-4ACF-B470-49CA158237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3793" r="4114" b="12171"/>
          <a:stretch/>
        </p:blipFill>
        <p:spPr>
          <a:xfrm>
            <a:off x="814617" y="3138209"/>
            <a:ext cx="2036213" cy="201861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BBCE9910-4BBB-4B17-9235-A045379C842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 t="10563" r="12735" b="16086"/>
          <a:stretch/>
        </p:blipFill>
        <p:spPr>
          <a:xfrm>
            <a:off x="2950230" y="3138210"/>
            <a:ext cx="1745570" cy="187080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B15CDF2B-BD86-4272-A5DA-75D689A6A21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8"/>
          <a:stretch/>
        </p:blipFill>
        <p:spPr>
          <a:xfrm>
            <a:off x="835447" y="1344945"/>
            <a:ext cx="1994554" cy="1565865"/>
          </a:xfrm>
          <a:prstGeom prst="rect">
            <a:avLst/>
          </a:prstGeom>
        </p:spPr>
      </p:pic>
      <p:pic>
        <p:nvPicPr>
          <p:cNvPr id="13" name="Picture 8" descr="Як забруднене повітря впливає на здоров'я людини?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752" y="5048396"/>
            <a:ext cx="1912900" cy="108445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4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DA3817A-5DDF-4E15-A40C-AE7FBECFB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7"/>
          <a:stretch/>
        </p:blipFill>
        <p:spPr>
          <a:xfrm>
            <a:off x="766916" y="1623472"/>
            <a:ext cx="5338958" cy="33761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D34987C-080E-4D0F-89C1-9242AB3231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5333" r="12307" b="13403"/>
          <a:stretch/>
        </p:blipFill>
        <p:spPr>
          <a:xfrm>
            <a:off x="5515967" y="4221882"/>
            <a:ext cx="1875566" cy="23762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59E9008-4C7C-421B-9D9E-9FC45E3310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0" r="14695" b="13402"/>
          <a:stretch/>
        </p:blipFill>
        <p:spPr>
          <a:xfrm>
            <a:off x="6596087" y="1623472"/>
            <a:ext cx="2317332" cy="30186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4A57E43-1606-45C6-AFA0-E1C353B46A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r="13822" b="9052"/>
          <a:stretch/>
        </p:blipFill>
        <p:spPr>
          <a:xfrm>
            <a:off x="9089348" y="1635300"/>
            <a:ext cx="2196000" cy="29450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0172" y="477466"/>
            <a:ext cx="10585176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За </a:t>
            </a:r>
            <a:r>
              <a:rPr lang="ru-RU" sz="3200" b="1" dirty="0" err="1"/>
              <a:t>малюнками</a:t>
            </a:r>
            <a:r>
              <a:rPr lang="ru-RU" sz="3200" b="1" dirty="0"/>
              <a:t> </a:t>
            </a:r>
            <a:r>
              <a:rPr lang="ru-RU" sz="3200" b="1" dirty="0" err="1"/>
              <a:t>розкажіть</a:t>
            </a:r>
            <a:r>
              <a:rPr lang="ru-RU" sz="3200" b="1" dirty="0"/>
              <a:t>, </a:t>
            </a:r>
            <a:r>
              <a:rPr lang="ru-RU" sz="3200" b="1" dirty="0" err="1"/>
              <a:t>хто</a:t>
            </a:r>
            <a:r>
              <a:rPr lang="ru-RU" sz="3200" b="1" dirty="0"/>
              <a:t> з </a:t>
            </a:r>
            <a:r>
              <a:rPr lang="ru-RU" sz="3200" b="1" dirty="0" err="1"/>
              <a:t>дітей</a:t>
            </a:r>
            <a:r>
              <a:rPr lang="ru-RU" sz="3200" b="1" dirty="0"/>
              <a:t> </a:t>
            </a:r>
            <a:r>
              <a:rPr lang="ru-RU" sz="3200" b="1" dirty="0" err="1"/>
              <a:t>піклується</a:t>
            </a:r>
            <a:r>
              <a:rPr lang="ru-RU" sz="3200" b="1" dirty="0"/>
              <a:t> про природу, а </a:t>
            </a:r>
            <a:r>
              <a:rPr lang="ru-RU" sz="3200" b="1" dirty="0" err="1"/>
              <a:t>хто</a:t>
            </a:r>
            <a:r>
              <a:rPr lang="ru-RU" sz="3200" b="1" dirty="0"/>
              <a:t> — </a:t>
            </a:r>
            <a:r>
              <a:rPr lang="ru-RU" sz="3200" b="1" dirty="0" err="1"/>
              <a:t>завдає</a:t>
            </a:r>
            <a:r>
              <a:rPr lang="ru-RU" sz="3200" b="1" dirty="0"/>
              <a:t> </a:t>
            </a:r>
            <a:r>
              <a:rPr lang="ru-RU" sz="3200" b="1" dirty="0" err="1"/>
              <a:t>їй</a:t>
            </a:r>
            <a:r>
              <a:rPr lang="ru-RU" sz="3200" b="1" dirty="0"/>
              <a:t> </a:t>
            </a:r>
            <a:r>
              <a:rPr lang="ru-RU" sz="3200" b="1" dirty="0" err="1"/>
              <a:t>шкоди</a:t>
            </a:r>
            <a:r>
              <a:rPr lang="ru-RU" sz="3200" b="1" dirty="0"/>
              <a:t>? </a:t>
            </a:r>
            <a:r>
              <a:rPr lang="ru-RU" sz="3200" b="1" dirty="0" err="1"/>
              <a:t>Чому</a:t>
            </a:r>
            <a:r>
              <a:rPr lang="ru-RU" sz="3200" b="1" dirty="0"/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395" y="1259008"/>
            <a:ext cx="10266476" cy="9466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Зроби по три нахили тулубом вперед-назад, якщо це – ознака ввічливості. Якщо ні – зроби по три нахили тулубом вліво-вправо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Табличка 11"/>
          <p:cNvSpPr/>
          <p:nvPr/>
        </p:nvSpPr>
        <p:spPr>
          <a:xfrm>
            <a:off x="8350701" y="4392204"/>
            <a:ext cx="2929713" cy="1165808"/>
          </a:xfrm>
          <a:prstGeom prst="plaqu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Співчуття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при спілкуванні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8371074" y="2799862"/>
            <a:ext cx="2929713" cy="1039042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Вітання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при зустрічі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4714086" y="2383624"/>
            <a:ext cx="3065621" cy="803830"/>
          </a:xfrm>
          <a:prstGeom prst="plaqu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Грубість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4719968" y="3573811"/>
            <a:ext cx="3065621" cy="1157932"/>
          </a:xfrm>
          <a:prstGeom prst="plaqu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Слухати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уважно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Табличка 18"/>
          <p:cNvSpPr/>
          <p:nvPr/>
        </p:nvSpPr>
        <p:spPr>
          <a:xfrm>
            <a:off x="958362" y="4437906"/>
            <a:ext cx="3125873" cy="1165808"/>
          </a:xfrm>
          <a:prstGeom prst="plaque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Ігнорування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при </a:t>
            </a: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зустрічі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" name="Табличка 19"/>
          <p:cNvSpPr/>
          <p:nvPr/>
        </p:nvSpPr>
        <p:spPr>
          <a:xfrm>
            <a:off x="1037629" y="2799862"/>
            <a:ext cx="3115551" cy="1118178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Вдячність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за добру справу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5">
            <a:extLst>
              <a:ext uri="{FF2B5EF4-FFF2-40B4-BE49-F238E27FC236}">
                <a16:creationId xmlns:a16="http://schemas.microsoft.com/office/drawing/2014/main" xmlns="" id="{777EACF5-D1D7-4258-B699-DC9A29E6CE9C}"/>
              </a:ext>
            </a:extLst>
          </p:cNvPr>
          <p:cNvSpPr/>
          <p:nvPr/>
        </p:nvSpPr>
        <p:spPr>
          <a:xfrm>
            <a:off x="835447" y="471557"/>
            <a:ext cx="10269424" cy="6252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Руханка «</a:t>
            </a:r>
            <a:r>
              <a:rPr lang="ru-RU" sz="4000" b="1" dirty="0" err="1" smtClean="0"/>
              <a:t>Ввічливе</a:t>
            </a:r>
            <a:r>
              <a:rPr lang="ru-RU" sz="4000" b="1" dirty="0" smtClean="0"/>
              <a:t> спілкування»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Табличка 21"/>
          <p:cNvSpPr/>
          <p:nvPr/>
        </p:nvSpPr>
        <p:spPr>
          <a:xfrm>
            <a:off x="4435848" y="5250591"/>
            <a:ext cx="3459248" cy="956234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cs typeface="Times New Roman" pitchFamily="18" charset="0"/>
              </a:rPr>
              <a:t>Байдужість</a:t>
            </a: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 під час спілкування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6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1089489" y="1341562"/>
            <a:ext cx="5866638" cy="10798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Чому люди повинні </a:t>
            </a:r>
            <a:r>
              <a:rPr lang="ru-RU" sz="2800" b="1" dirty="0" err="1"/>
              <a:t>досліджувати</a:t>
            </a:r>
            <a:r>
              <a:rPr lang="ru-RU" sz="2800" b="1" dirty="0"/>
              <a:t> природу й </a:t>
            </a:r>
            <a:r>
              <a:rPr lang="ru-RU" sz="2800" b="1" dirty="0" err="1"/>
              <a:t>вивчати</a:t>
            </a:r>
            <a:r>
              <a:rPr lang="ru-RU" sz="2800" b="1" dirty="0"/>
              <a:t> її </a:t>
            </a:r>
            <a:r>
              <a:rPr lang="ru-RU" sz="2800" b="1" dirty="0" err="1"/>
              <a:t>закони</a:t>
            </a:r>
            <a:r>
              <a:rPr lang="ru-RU" sz="2800" b="1" dirty="0"/>
              <a:t>?</a:t>
            </a:r>
          </a:p>
        </p:txBody>
      </p:sp>
      <p:sp>
        <p:nvSpPr>
          <p:cNvPr id="13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1088186" y="2493690"/>
            <a:ext cx="5844241" cy="950110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Перелічи</a:t>
            </a:r>
            <a:r>
              <a:rPr lang="ru-RU" sz="2800" b="1" dirty="0"/>
              <a:t>, у чому </a:t>
            </a:r>
            <a:r>
              <a:rPr lang="ru-RU" sz="2800" b="1" dirty="0" err="1"/>
              <a:t>полягає</a:t>
            </a:r>
            <a:r>
              <a:rPr lang="ru-RU" sz="2800" b="1" dirty="0"/>
              <a:t> значущість природи для людини. </a:t>
            </a:r>
          </a:p>
        </p:txBody>
      </p:sp>
      <p:sp>
        <p:nvSpPr>
          <p:cNvPr id="23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1041235" y="3429794"/>
            <a:ext cx="5891192" cy="97240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краса природи </a:t>
            </a:r>
            <a:r>
              <a:rPr lang="ru-RU" sz="2800" b="1" dirty="0" err="1"/>
              <a:t>впливає</a:t>
            </a:r>
            <a:r>
              <a:rPr lang="ru-RU" sz="2800" b="1" dirty="0"/>
              <a:t> на </a:t>
            </a:r>
            <a:r>
              <a:rPr lang="ru-RU" sz="2800" b="1" dirty="0" err="1"/>
              <a:t>твої</a:t>
            </a:r>
            <a:r>
              <a:rPr lang="ru-RU" sz="2800" b="1" dirty="0"/>
              <a:t> здоров’я і настрій?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8221" y="506122"/>
            <a:ext cx="10230374" cy="691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86" y="1485896"/>
            <a:ext cx="3852428" cy="385242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1054637" y="4437270"/>
            <a:ext cx="5877790" cy="10075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Яке значення має природа у твоєму житті?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35918" y="5500023"/>
            <a:ext cx="10034979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Хто </a:t>
            </a:r>
            <a:r>
              <a:rPr lang="ru-RU" sz="2800" b="1" dirty="0" err="1"/>
              <a:t>назве</a:t>
            </a:r>
            <a:r>
              <a:rPr lang="ru-RU" sz="2800" b="1" dirty="0"/>
              <a:t> більше </a:t>
            </a:r>
            <a:r>
              <a:rPr lang="ru-RU" sz="2800" b="1" dirty="0" err="1"/>
              <a:t>тіл</a:t>
            </a:r>
            <a:r>
              <a:rPr lang="ru-RU" sz="2800" b="1" dirty="0"/>
              <a:t> (</a:t>
            </a:r>
            <a:r>
              <a:rPr lang="ru-RU" sz="2800" b="1" dirty="0" err="1"/>
              <a:t>об’єктів</a:t>
            </a:r>
            <a:r>
              <a:rPr lang="ru-RU" sz="2800" b="1" dirty="0"/>
              <a:t>) </a:t>
            </a:r>
            <a:r>
              <a:rPr lang="ru-RU" sz="2800" b="1" dirty="0" err="1"/>
              <a:t>неживої</a:t>
            </a:r>
            <a:r>
              <a:rPr lang="ru-RU" sz="2800" b="1" dirty="0"/>
              <a:t> і живої природи та </a:t>
            </a:r>
            <a:r>
              <a:rPr lang="ru-RU" sz="2800" b="1" dirty="0" err="1"/>
              <a:t>витворів</a:t>
            </a:r>
            <a:r>
              <a:rPr lang="ru-RU" sz="2800" b="1" dirty="0"/>
              <a:t> </a:t>
            </a:r>
            <a:r>
              <a:rPr lang="ru-RU" sz="2800" b="1" dirty="0" err="1"/>
              <a:t>людської</a:t>
            </a:r>
            <a:r>
              <a:rPr lang="ru-RU" sz="2800" b="1" dirty="0"/>
              <a:t> </a:t>
            </a:r>
            <a:r>
              <a:rPr lang="ru-RU" sz="2800" b="1" dirty="0" err="1"/>
              <a:t>праці</a:t>
            </a:r>
            <a:r>
              <a:rPr lang="ru-RU" sz="2800" b="1" dirty="0"/>
              <a:t> зі свого </a:t>
            </a:r>
            <a:r>
              <a:rPr lang="ru-RU" sz="2800" b="1" dirty="0" err="1"/>
              <a:t>навколишнього</a:t>
            </a:r>
            <a:r>
              <a:rPr lang="ru-RU" sz="2800" b="1" dirty="0"/>
              <a:t> </a:t>
            </a:r>
            <a:r>
              <a:rPr lang="ru-RU" sz="2800" b="1" dirty="0" err="1"/>
              <a:t>середовища</a:t>
            </a:r>
            <a:r>
              <a:rPr lang="ru-RU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67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4 ЯДС\Грущинська\2 Людина і нежива природа\№013 Чому природа — невіддільна частина навкол\2025-09-26_221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10" y="1197546"/>
            <a:ext cx="83282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907455" y="372388"/>
            <a:ext cx="10327066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51470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20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D:\Картинки до тестів\!!!!! Грамотність\Фото0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7" y="3945718"/>
            <a:ext cx="2495116" cy="249511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923680" y="2349674"/>
            <a:ext cx="2128550" cy="13681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987817" y="2355784"/>
            <a:ext cx="2128550" cy="13681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95130" y="3717826"/>
            <a:ext cx="2128550" cy="13681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872923" y="3673314"/>
            <a:ext cx="2128550" cy="13681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7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 клас\04 ЯДС\Грущинська\2 Людина і нежива природа\№013 Чому природа — невіддільна частина навкол\2025-09-26_222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6" y="1163822"/>
            <a:ext cx="748283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05538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20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0389" y="405458"/>
            <a:ext cx="10456218" cy="6419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96287" y="1163822"/>
            <a:ext cx="3096344" cy="4536502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32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26-27 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13.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63839" y="1411291"/>
            <a:ext cx="2286564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природа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31791" y="3796242"/>
            <a:ext cx="2520280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перше місце.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3439" y="2349674"/>
            <a:ext cx="2286564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природа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83519" y="2637706"/>
            <a:ext cx="2286564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природа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83821" y="1341562"/>
            <a:ext cx="7968549" cy="10104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1. Природа і людина — </a:t>
            </a:r>
            <a:r>
              <a:rPr lang="ru-RU" sz="3200" b="1" dirty="0" err="1"/>
              <a:t>єдине</a:t>
            </a:r>
            <a:r>
              <a:rPr lang="ru-RU" sz="3200" b="1" dirty="0"/>
              <a:t> </a:t>
            </a:r>
            <a:r>
              <a:rPr lang="ru-RU" sz="3200" b="1" dirty="0" err="1"/>
              <a:t>ціле</a:t>
            </a:r>
            <a:r>
              <a:rPr lang="ru-RU" sz="3200" b="1" dirty="0"/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730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1413569"/>
            <a:ext cx="1720646" cy="389773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254280" y="2761479"/>
            <a:ext cx="7827629" cy="95634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2. Природа — </a:t>
            </a:r>
            <a:r>
              <a:rPr lang="ru-RU" sz="3200" b="1" dirty="0" err="1"/>
              <a:t>джерело</a:t>
            </a:r>
            <a:r>
              <a:rPr lang="ru-RU" sz="3200" b="1" dirty="0"/>
              <a:t> життя.</a:t>
            </a:r>
          </a:p>
        </p:txBody>
      </p:sp>
    </p:spTree>
    <p:extLst>
      <p:ext uri="{BB962C8B-B14F-4D97-AF65-F5344CB8AC3E}">
        <p14:creationId xmlns:p14="http://schemas.microsoft.com/office/powerpoint/2010/main" val="22275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2"/>
            <a:ext cx="10153127" cy="7029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Емоції Овочі фрукти\Морк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6"/>
          <a:stretch/>
        </p:blipFill>
        <p:spPr bwMode="auto">
          <a:xfrm>
            <a:off x="550050" y="1376350"/>
            <a:ext cx="2086641" cy="252494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0050" y="3861842"/>
            <a:ext cx="2095225" cy="105803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Корисна інформація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9" name="Picture 3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2" b="4966"/>
          <a:stretch/>
        </p:blipFill>
        <p:spPr bwMode="auto">
          <a:xfrm>
            <a:off x="2794868" y="2547888"/>
            <a:ext cx="1894075" cy="237198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794869" y="1617768"/>
            <a:ext cx="1894075" cy="944075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Не все зрозуміло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614038" y="4005858"/>
            <a:ext cx="1906428" cy="132083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Час пролетів непомітно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95887" y="3645818"/>
            <a:ext cx="2361040" cy="105803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Працювалось легко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42489" y="1604235"/>
            <a:ext cx="2253404" cy="105803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Непотрібна інформація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100" name="Picture 4" descr="D:\Картинки до тестів\Емоції Овочі фрукти\Огір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70" y="1376350"/>
            <a:ext cx="2244821" cy="2246803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инки до тестів\Емоції Овочі фрукти\Помідор злий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7242489" y="2698369"/>
            <a:ext cx="2223716" cy="230571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до тестів\Емоції Овочі фрукти\Груш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038" y="1376349"/>
            <a:ext cx="1830278" cy="262950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2"/>
            <a:ext cx="10153127" cy="7029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Емоції Овочі фрукти\Морк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6"/>
          <a:stretch/>
        </p:blipFill>
        <p:spPr bwMode="auto">
          <a:xfrm>
            <a:off x="550050" y="1989634"/>
            <a:ext cx="2086641" cy="277352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0050" y="4763159"/>
            <a:ext cx="2095225" cy="1320838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Чекаю цікавий урок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9" name="Picture 3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2" b="4966"/>
          <a:stretch/>
        </p:blipFill>
        <p:spPr bwMode="auto">
          <a:xfrm>
            <a:off x="2794867" y="3712009"/>
            <a:ext cx="1894075" cy="237198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716931" y="2277665"/>
            <a:ext cx="2217043" cy="1434343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Буде складно та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незрозуміло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614038" y="4763159"/>
            <a:ext cx="1906428" cy="132083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Я з усім справлюсь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12105" y="5025963"/>
            <a:ext cx="2244821" cy="105803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Буде легко та просто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232309" y="2299752"/>
            <a:ext cx="2253404" cy="105803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Швидко втомлюсь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100" name="Picture 4" descr="D:\Картинки до тестів\Емоції Овочі фрукти\Огір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06" y="2296168"/>
            <a:ext cx="2244821" cy="272979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инки до тестів\Емоції Овочі фрукти\Помідор злий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7272177" y="3357786"/>
            <a:ext cx="2223716" cy="266429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до тестів\Емоції Овочі фрукти\Груш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038" y="1917626"/>
            <a:ext cx="1830278" cy="2845533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636691" y="1264288"/>
            <a:ext cx="6859202" cy="8693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емотикон, який відповідає твоєму настрою </a:t>
            </a:r>
            <a:r>
              <a:rPr lang="uk-UA" sz="2800" b="1" dirty="0" smtClean="0">
                <a:solidFill>
                  <a:schemeClr val="bg1"/>
                </a:solidFill>
              </a:rPr>
              <a:t>на початку уроку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1034" y="482549"/>
            <a:ext cx="10447581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362" y="2738177"/>
            <a:ext cx="3120040" cy="733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262" y="3554033"/>
            <a:ext cx="3230139" cy="6985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262" y="4367846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5758" y="2716741"/>
            <a:ext cx="3904003" cy="310297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262" y="5208522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60" y="2493690"/>
            <a:ext cx="4157819" cy="352105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65542" y="2665002"/>
            <a:ext cx="2965804" cy="55512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65542" y="4106991"/>
            <a:ext cx="2965805" cy="9031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1511" y="3293874"/>
            <a:ext cx="2979836" cy="7701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65542" y="5066571"/>
            <a:ext cx="2965805" cy="946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4845" y="1284449"/>
            <a:ext cx="804412" cy="81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3793" y="1320734"/>
            <a:ext cx="1339207" cy="7279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68379" y="1284057"/>
            <a:ext cx="1339207" cy="7279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26744" y="1284449"/>
            <a:ext cx="1388580" cy="8143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0746" y="1277503"/>
            <a:ext cx="1174693" cy="8143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55439" y="1084764"/>
            <a:ext cx="1420204" cy="121801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182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8593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5045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03038"/>
            <a:ext cx="10009112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Відгадайте</a:t>
            </a:r>
            <a:r>
              <a:rPr lang="ru-RU" sz="4000" b="1" dirty="0"/>
              <a:t>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5446" y="1101305"/>
            <a:ext cx="3379961" cy="12985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Два </a:t>
            </a:r>
            <a:r>
              <a:rPr lang="ru-RU" sz="2400" b="1" dirty="0" err="1"/>
              <a:t>брати</a:t>
            </a:r>
            <a:r>
              <a:rPr lang="ru-RU" sz="2400" b="1" dirty="0"/>
              <a:t> в одну воду </a:t>
            </a:r>
            <a:r>
              <a:rPr lang="ru-RU" sz="2400" b="1" dirty="0" err="1"/>
              <a:t>дивляться</a:t>
            </a:r>
            <a:r>
              <a:rPr lang="ru-RU" sz="2400" b="1" dirty="0"/>
              <a:t>, а </a:t>
            </a:r>
            <a:r>
              <a:rPr lang="ru-RU" sz="2400" b="1" dirty="0" err="1"/>
              <a:t>зустрітися</a:t>
            </a:r>
            <a:r>
              <a:rPr lang="ru-RU" sz="2400" b="1" dirty="0"/>
              <a:t> не можуть. </a:t>
            </a: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134" y="1111986"/>
            <a:ext cx="2563772" cy="3829976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395091" y="2848467"/>
            <a:ext cx="1787092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Два береги </a:t>
            </a:r>
            <a:r>
              <a:rPr lang="ru-RU" sz="2400" b="1" dirty="0" err="1"/>
              <a:t>річки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71430" y="1123327"/>
            <a:ext cx="3595984" cy="8971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Улітку</a:t>
            </a:r>
            <a:r>
              <a:rPr lang="ru-RU" sz="2400" b="1" dirty="0"/>
              <a:t> </a:t>
            </a:r>
            <a:r>
              <a:rPr lang="ru-RU" sz="2400" b="1" dirty="0" err="1"/>
              <a:t>жупани</a:t>
            </a:r>
            <a:r>
              <a:rPr lang="ru-RU" sz="2400" b="1" dirty="0"/>
              <a:t> </a:t>
            </a:r>
            <a:r>
              <a:rPr lang="ru-RU" sz="2400" b="1" dirty="0" err="1"/>
              <a:t>вдягають</a:t>
            </a:r>
            <a:r>
              <a:rPr lang="ru-RU" sz="2400" b="1" dirty="0"/>
              <a:t>, </a:t>
            </a:r>
            <a:r>
              <a:rPr lang="ru-RU" sz="2400" b="1" dirty="0" err="1"/>
              <a:t>восени</a:t>
            </a:r>
            <a:r>
              <a:rPr lang="ru-RU" sz="2400" b="1" dirty="0"/>
              <a:t> </a:t>
            </a:r>
            <a:r>
              <a:rPr lang="ru-RU" sz="2400" b="1" dirty="0" err="1"/>
              <a:t>скидають</a:t>
            </a:r>
            <a:r>
              <a:rPr lang="ru-RU" sz="2400" b="1" dirty="0"/>
              <a:t>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11478" y="2060118"/>
            <a:ext cx="1442368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Дерева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1431" y="3904987"/>
            <a:ext cx="4031016" cy="17366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Ніг</a:t>
            </a:r>
            <a:r>
              <a:rPr lang="ru-RU" sz="2400" b="1" dirty="0"/>
              <a:t> не маю, а ходжу, </a:t>
            </a:r>
            <a:endParaRPr lang="ru-RU" sz="2400" b="1" dirty="0" smtClean="0"/>
          </a:p>
          <a:p>
            <a:r>
              <a:rPr lang="ru-RU" sz="2400" b="1" dirty="0" smtClean="0"/>
              <a:t>рота </a:t>
            </a:r>
            <a:r>
              <a:rPr lang="ru-RU" sz="2400" b="1" dirty="0"/>
              <a:t>не маю, а скажу: </a:t>
            </a:r>
            <a:endParaRPr lang="ru-RU" sz="2400" b="1" dirty="0" smtClean="0"/>
          </a:p>
          <a:p>
            <a:r>
              <a:rPr lang="ru-RU" sz="2400" b="1" dirty="0" smtClean="0"/>
              <a:t>коли </a:t>
            </a:r>
            <a:r>
              <a:rPr lang="ru-RU" sz="2400" b="1" dirty="0" err="1"/>
              <a:t>обідати</a:t>
            </a:r>
            <a:r>
              <a:rPr lang="ru-RU" sz="2400" b="1" dirty="0"/>
              <a:t>, коли </a:t>
            </a:r>
            <a:r>
              <a:rPr lang="ru-RU" sz="2400" b="1" dirty="0" err="1"/>
              <a:t>снідати</a:t>
            </a:r>
            <a:r>
              <a:rPr lang="ru-RU" sz="2400" b="1" dirty="0"/>
              <a:t>, а коли </a:t>
            </a:r>
            <a:r>
              <a:rPr lang="ru-RU" sz="2400" b="1" dirty="0" err="1"/>
              <a:t>спати</a:t>
            </a:r>
            <a:r>
              <a:rPr lang="ru-RU" sz="2400" b="1" dirty="0"/>
              <a:t> </a:t>
            </a:r>
            <a:r>
              <a:rPr lang="ru-RU" sz="2400" b="1" dirty="0" err="1"/>
              <a:t>лягати</a:t>
            </a:r>
            <a:r>
              <a:rPr lang="ru-RU" sz="2400" b="1" dirty="0"/>
              <a:t>.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65426" y="5641633"/>
            <a:ext cx="1718162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Годинник</a:t>
            </a:r>
            <a:endParaRPr lang="ru-RU" sz="2400" b="1" dirty="0"/>
          </a:p>
        </p:txBody>
      </p:sp>
      <p:pic>
        <p:nvPicPr>
          <p:cNvPr id="1026" name="Picture 2" descr="9 200+ стокових фото, фото роялті-фрі та зображень на тему берег ріки  ілюстрації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9" b="691"/>
          <a:stretch/>
        </p:blipFill>
        <p:spPr bwMode="auto">
          <a:xfrm>
            <a:off x="875446" y="2399868"/>
            <a:ext cx="2625923" cy="1368000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стенные часы &quot;Смайлик&quot; Диаметр 25 с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423" y="3573810"/>
            <a:ext cx="1436999" cy="14369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Інтерпретація проективної методики “Три дерева” – Дитячий психоло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46" y="2087137"/>
            <a:ext cx="2325680" cy="1845040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403357" y="5010809"/>
            <a:ext cx="7165939" cy="153233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ми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з’ясуємо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навчимося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розрізняти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що таке «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навколишній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світ —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довкілля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», «природа» і «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рукотворний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світ».</a:t>
            </a:r>
          </a:p>
        </p:txBody>
      </p:sp>
    </p:spTree>
    <p:extLst>
      <p:ext uri="{BB962C8B-B14F-4D97-AF65-F5344CB8AC3E}">
        <p14:creationId xmlns:p14="http://schemas.microsoft.com/office/powerpoint/2010/main" val="187673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52598" y="1269554"/>
            <a:ext cx="10678865" cy="93610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Що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належить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до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навколишнього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світу, а що — тільки до природи? Які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предмети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люди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створили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давнину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а які — у наш час?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9463" y="494644"/>
            <a:ext cx="10225136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Роздивіться</a:t>
            </a:r>
            <a:r>
              <a:rPr lang="ru-RU" sz="4000" b="1" dirty="0"/>
              <a:t>, </a:t>
            </a:r>
            <a:r>
              <a:rPr lang="ru-RU" sz="4000" b="1" dirty="0" err="1"/>
              <a:t>порівняйте</a:t>
            </a:r>
            <a:r>
              <a:rPr lang="ru-RU" sz="4000" b="1" dirty="0"/>
              <a:t> й </a:t>
            </a:r>
            <a:r>
              <a:rPr lang="ru-RU" sz="4000" b="1" dirty="0" err="1"/>
              <a:t>розкажіть</a:t>
            </a:r>
            <a:r>
              <a:rPr lang="ru-RU" sz="4000" b="1" dirty="0"/>
              <a:t>.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728654"/>
            <a:ext cx="1051471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4 ЯДС\Грущинська\2 Людина і нежива природа\№013 Чому природа — невіддільна частина навкол\2025-09-26_162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91" y="2313670"/>
            <a:ext cx="7808990" cy="410445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2672" y="2313670"/>
            <a:ext cx="261962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Навколишній</a:t>
            </a:r>
            <a:r>
              <a:rPr lang="ru-RU" sz="3200" b="1" dirty="0"/>
              <a:t> світ = </a:t>
            </a:r>
            <a:endParaRPr lang="ru-RU" sz="32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31392" y="3501802"/>
            <a:ext cx="205030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природа +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49481" y="4149874"/>
            <a:ext cx="260067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рукотворний</a:t>
            </a:r>
            <a:r>
              <a:rPr lang="ru-RU" sz="3200" b="1" dirty="0" smtClean="0"/>
              <a:t> </a:t>
            </a:r>
            <a:r>
              <a:rPr lang="ru-RU" sz="3200" b="1" dirty="0"/>
              <a:t>світ. </a:t>
            </a:r>
          </a:p>
        </p:txBody>
      </p:sp>
    </p:spTree>
    <p:extLst>
      <p:ext uri="{BB962C8B-B14F-4D97-AF65-F5344CB8AC3E}">
        <p14:creationId xmlns:p14="http://schemas.microsoft.com/office/powerpoint/2010/main" val="33461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ЩО ТАКЕ НАВКОЛИШНІМ СВІТ? - Я пізнаю природу - Підручник - Я досліджую світ  1 клас Частина 1 - М. С. Вашуленко - Освіта 2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125" y="3334147"/>
            <a:ext cx="441419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3414" y="494643"/>
            <a:ext cx="10079177" cy="8469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Запам’ятайте!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63839" y="1413570"/>
            <a:ext cx="3168353" cy="1152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Навколишній світ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9970" y="4141708"/>
            <a:ext cx="1728192" cy="1224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Жива природа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646318" y="4018102"/>
            <a:ext cx="2885481" cy="1512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предмети</a:t>
            </a:r>
            <a:r>
              <a:rPr lang="uk-UA" sz="2800" b="1" dirty="0">
                <a:solidFill>
                  <a:schemeClr val="bg1"/>
                </a:solidFill>
              </a:rPr>
              <a:t>, зроблені руками </a:t>
            </a:r>
            <a:r>
              <a:rPr lang="uk-UA" sz="2800" b="1" dirty="0" smtClean="0">
                <a:solidFill>
                  <a:schemeClr val="bg1"/>
                </a:solidFill>
              </a:rPr>
              <a:t>людей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71217" y="2205658"/>
            <a:ext cx="2760908" cy="936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природні об’єкти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76207" y="2205658"/>
            <a:ext cx="2436870" cy="936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рукотворні об’єкти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35512" y="4162118"/>
            <a:ext cx="1728327" cy="1224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</a:t>
            </a:r>
            <a:r>
              <a:rPr lang="ru-RU" sz="2800" b="1" dirty="0" err="1" smtClean="0">
                <a:solidFill>
                  <a:srgbClr val="FFFF00"/>
                </a:solidFill>
              </a:rPr>
              <a:t>жива</a:t>
            </a:r>
            <a:r>
              <a:rPr lang="ru-RU" sz="2800" b="1" dirty="0" smtClean="0">
                <a:solidFill>
                  <a:srgbClr val="FFFF00"/>
                </a:solidFill>
              </a:rPr>
              <a:t> природа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493915" y="3205301"/>
            <a:ext cx="484632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257359" y="3205301"/>
            <a:ext cx="484632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9540774" y="3205301"/>
            <a:ext cx="484632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3451310">
            <a:off x="3671638" y="1545258"/>
            <a:ext cx="444551" cy="82224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8476159">
            <a:off x="7760139" y="1509720"/>
            <a:ext cx="432760" cy="8366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79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2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1431" y="405458"/>
            <a:ext cx="10484145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Поміркуйте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1431" y="1156524"/>
            <a:ext cx="5344784" cy="158417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Без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чого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тобі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буде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складніше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вижити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— без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комп’ютера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або води. </a:t>
            </a:r>
          </a:p>
        </p:txBody>
      </p:sp>
      <p:pic>
        <p:nvPicPr>
          <p:cNvPr id="1026" name="Picture 2" descr="Зошит для підготовки дітей роботи за комп'ютером &quot;Малеча и комп'юте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87" y="1217704"/>
            <a:ext cx="2689738" cy="2016224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ᐈ Склянка води — казка Василь Сухомлинський | Читати на Дерево Каз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415" y="1186758"/>
            <a:ext cx="1627161" cy="204208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35447" y="3405398"/>
            <a:ext cx="4392487" cy="158417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Без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чого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тобі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буде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складніше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вижити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без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інтернету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чи повітря?</a:t>
            </a:r>
          </a:p>
        </p:txBody>
      </p:sp>
      <p:pic>
        <p:nvPicPr>
          <p:cNvPr id="1030" name="Picture 6" descr="Сучасний інтернет набрид, старий інтернет повертається 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59" y="3429794"/>
            <a:ext cx="2733862" cy="19820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Як забруднене повітря впливає на здоров'я людини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3656837"/>
            <a:ext cx="3048394" cy="172819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18960" y="405458"/>
            <a:ext cx="10034508" cy="6949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Життя людини й природа </a:t>
            </a:r>
            <a:r>
              <a:rPr lang="ru-RU" sz="4000" b="1" dirty="0" err="1"/>
              <a:t>нероздільні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3571" y="1185205"/>
            <a:ext cx="1052676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/>
              <a:t>Природа для людей не </a:t>
            </a:r>
            <a:r>
              <a:rPr lang="ru-RU" sz="2800" b="1" dirty="0" err="1"/>
              <a:t>менш</a:t>
            </a:r>
            <a:r>
              <a:rPr lang="ru-RU" sz="2800" b="1" dirty="0"/>
              <a:t> </a:t>
            </a:r>
            <a:r>
              <a:rPr lang="ru-RU" sz="2800" b="1" dirty="0" err="1"/>
              <a:t>важлива</a:t>
            </a:r>
            <a:r>
              <a:rPr lang="ru-RU" sz="2800" b="1" dirty="0"/>
              <a:t>, </a:t>
            </a:r>
            <a:r>
              <a:rPr lang="ru-RU" sz="2800" b="1" dirty="0" err="1"/>
              <a:t>ніж</a:t>
            </a:r>
            <a:r>
              <a:rPr lang="ru-RU" sz="2800" b="1" dirty="0"/>
              <a:t> </a:t>
            </a:r>
            <a:r>
              <a:rPr lang="ru-RU" sz="2800" b="1" dirty="0" err="1" smtClean="0"/>
              <a:t>найсучасніша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техніка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3571" y="1845618"/>
            <a:ext cx="10439896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Тільки </a:t>
            </a:r>
            <a:r>
              <a:rPr lang="ru-RU" sz="2800" b="1" dirty="0"/>
              <a:t>природа дає все </a:t>
            </a:r>
            <a:r>
              <a:rPr lang="ru-RU" sz="2800" b="1" dirty="0" err="1"/>
              <a:t>необхідне</a:t>
            </a:r>
            <a:r>
              <a:rPr lang="ru-RU" sz="2800" b="1" dirty="0"/>
              <a:t> для життя: повітря, воду, </a:t>
            </a:r>
            <a:r>
              <a:rPr lang="ru-RU" sz="2800" b="1" dirty="0" err="1"/>
              <a:t>ґрунт</a:t>
            </a:r>
            <a:r>
              <a:rPr lang="ru-RU" sz="2800" b="1" dirty="0"/>
              <a:t> для вирощування </a:t>
            </a:r>
            <a:r>
              <a:rPr lang="ru-RU" sz="2800" b="1" dirty="0" err="1" smtClean="0"/>
              <a:t>урожаїв</a:t>
            </a:r>
            <a:r>
              <a:rPr lang="ru-RU" sz="2800" b="1" dirty="0" smtClean="0"/>
              <a:t>,</a:t>
            </a:r>
            <a:r>
              <a:rPr lang="ru-RU" sz="2800" dirty="0" smtClean="0"/>
              <a:t> </a:t>
            </a:r>
            <a:r>
              <a:rPr lang="ru-RU" sz="2800" b="1" dirty="0"/>
              <a:t>для </a:t>
            </a:r>
            <a:r>
              <a:rPr lang="ru-RU" sz="2800" b="1" dirty="0" err="1"/>
              <a:t>виготовлення</a:t>
            </a:r>
            <a:r>
              <a:rPr lang="ru-RU" sz="2800" b="1" dirty="0"/>
              <a:t> </a:t>
            </a:r>
            <a:r>
              <a:rPr lang="ru-RU" sz="2800" b="1" dirty="0" err="1"/>
              <a:t>продуктів</a:t>
            </a:r>
            <a:r>
              <a:rPr lang="ru-RU" sz="2800" b="1" dirty="0"/>
              <a:t> </a:t>
            </a:r>
            <a:r>
              <a:rPr lang="ru-RU" sz="2800" b="1" dirty="0" err="1" smtClean="0"/>
              <a:t>харчування</a:t>
            </a:r>
            <a:r>
              <a:rPr lang="ru-RU" sz="2800" b="1" dirty="0" smtClean="0"/>
              <a:t>, </a:t>
            </a:r>
            <a:r>
              <a:rPr lang="ru-RU" sz="2800" b="1" dirty="0"/>
              <a:t>а також матеріали, без яких </a:t>
            </a:r>
            <a:r>
              <a:rPr lang="ru-RU" sz="2800" b="1" dirty="0" err="1"/>
              <a:t>неможливо</a:t>
            </a:r>
            <a:r>
              <a:rPr lang="ru-RU" sz="2800" b="1" dirty="0"/>
              <a:t> </a:t>
            </a:r>
            <a:r>
              <a:rPr lang="ru-RU" sz="2800" b="1" dirty="0" err="1"/>
              <a:t>виготовити</a:t>
            </a:r>
            <a:r>
              <a:rPr lang="ru-RU" sz="2800" b="1" dirty="0"/>
              <a:t> </a:t>
            </a:r>
            <a:r>
              <a:rPr lang="ru-RU" sz="2800" b="1" dirty="0" err="1"/>
              <a:t>жодну</a:t>
            </a:r>
            <a:r>
              <a:rPr lang="ru-RU" sz="2800" b="1" dirty="0"/>
              <a:t> машину чи будь-який </a:t>
            </a:r>
            <a:r>
              <a:rPr lang="ru-RU" sz="2800" b="1" dirty="0" err="1"/>
              <a:t>інший</a:t>
            </a:r>
            <a:r>
              <a:rPr lang="ru-RU" sz="2800" b="1" dirty="0"/>
              <a:t> </a:t>
            </a:r>
            <a:r>
              <a:rPr lang="ru-RU" sz="2800" b="1" dirty="0" err="1"/>
              <a:t>витвір</a:t>
            </a:r>
            <a:r>
              <a:rPr lang="ru-RU" sz="2800" b="1" dirty="0"/>
              <a:t> </a:t>
            </a:r>
            <a:r>
              <a:rPr lang="ru-RU" sz="2800" b="1" dirty="0" err="1"/>
              <a:t>людської</a:t>
            </a:r>
            <a:r>
              <a:rPr lang="ru-RU" sz="2800" b="1" dirty="0"/>
              <a:t> </a:t>
            </a:r>
            <a:r>
              <a:rPr lang="ru-RU" sz="2800" b="1" dirty="0" err="1"/>
              <a:t>праці</a:t>
            </a:r>
            <a:r>
              <a:rPr lang="ru-RU" sz="2800" b="1" dirty="0" smtClean="0"/>
              <a:t>.</a:t>
            </a:r>
            <a:r>
              <a:rPr lang="ru-RU" sz="2800" b="1" dirty="0"/>
              <a:t> Сама людина є </a:t>
            </a:r>
            <a:r>
              <a:rPr lang="ru-RU" sz="2800" b="1" dirty="0" err="1"/>
              <a:t>частиною</a:t>
            </a:r>
            <a:r>
              <a:rPr lang="ru-RU" sz="2800" b="1" dirty="0"/>
              <a:t> живої природи.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2052" name="Picture 4" descr="Ознайомлення з природнім довкіллям. Тема: «Людина – частина природи». |  Конспект. Дошкіл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29" y="4115361"/>
            <a:ext cx="4312196" cy="226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23854" y="4293890"/>
            <a:ext cx="5412193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Без </a:t>
            </a:r>
            <a:r>
              <a:rPr lang="ru-RU" sz="2800" b="1" dirty="0">
                <a:solidFill>
                  <a:schemeClr val="bg1"/>
                </a:solidFill>
              </a:rPr>
              <a:t>природи не існуватимуть люди й інші живі істоти, не буде життя. </a:t>
            </a:r>
          </a:p>
        </p:txBody>
      </p:sp>
    </p:spTree>
    <p:extLst>
      <p:ext uri="{BB962C8B-B14F-4D97-AF65-F5344CB8AC3E}">
        <p14:creationId xmlns:p14="http://schemas.microsoft.com/office/powerpoint/2010/main" val="35829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18960" y="405458"/>
            <a:ext cx="10034508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Замислимося</a:t>
            </a:r>
            <a:r>
              <a:rPr lang="ru-RU" sz="3600" b="1" dirty="0"/>
              <a:t>, чим є природа для людини.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4 ЯДС\Грущинська\2 Людина і нежива природа\№013 Чому природа — невіддільна частина навкол\2025-09-26_214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49" y="1485578"/>
            <a:ext cx="9345529" cy="472936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20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2492</TotalTime>
  <Words>583</Words>
  <Application>Microsoft Office PowerPoint</Application>
  <PresentationFormat>Произвольный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202</cp:revision>
  <dcterms:created xsi:type="dcterms:W3CDTF">2025-08-27T14:01:18Z</dcterms:created>
  <dcterms:modified xsi:type="dcterms:W3CDTF">2025-09-28T18:41:47Z</dcterms:modified>
</cp:coreProperties>
</file>