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40" r:id="rId3"/>
    <p:sldId id="259" r:id="rId4"/>
    <p:sldId id="282" r:id="rId5"/>
    <p:sldId id="325" r:id="rId6"/>
    <p:sldId id="262" r:id="rId7"/>
    <p:sldId id="342" r:id="rId8"/>
    <p:sldId id="336" r:id="rId9"/>
    <p:sldId id="346" r:id="rId10"/>
    <p:sldId id="347" r:id="rId11"/>
    <p:sldId id="332" r:id="rId12"/>
    <p:sldId id="348" r:id="rId13"/>
    <p:sldId id="292" r:id="rId14"/>
    <p:sldId id="306" r:id="rId15"/>
    <p:sldId id="341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981522"/>
            <a:ext cx="8928992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Шукаю слова в словнику </a:t>
            </a:r>
            <a:br>
              <a:rPr lang="uk-UA" sz="4400" b="1" dirty="0">
                <a:solidFill>
                  <a:srgbClr val="0070C0"/>
                </a:solidFill>
              </a:rPr>
            </a:br>
            <a:r>
              <a:rPr lang="uk-UA" sz="4400" b="1" dirty="0">
                <a:solidFill>
                  <a:srgbClr val="0070C0"/>
                </a:solidFill>
              </a:rPr>
              <a:t>за </a:t>
            </a:r>
            <a:r>
              <a:rPr lang="uk-UA" sz="4400" b="1" dirty="0" smtClean="0">
                <a:solidFill>
                  <a:srgbClr val="0070C0"/>
                </a:solidFill>
              </a:rPr>
              <a:t>алфавітом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316167" y="3591268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1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Пригадую знання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про звуки і букви.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13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0183" y="3376704"/>
            <a:ext cx="4253429" cy="3037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07455" y="2692301"/>
            <a:ext cx="704801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/>
              <a:t>П..нал</a:t>
            </a:r>
            <a:r>
              <a:rPr lang="ru-RU" sz="4000" b="1" dirty="0"/>
              <a:t>, </a:t>
            </a:r>
            <a:r>
              <a:rPr lang="ru-RU" sz="4000" b="1" dirty="0" err="1"/>
              <a:t>фл</a:t>
            </a:r>
            <a:r>
              <a:rPr lang="ru-RU" sz="4000" b="1" dirty="0"/>
              <a:t>..мастер, </a:t>
            </a:r>
            <a:r>
              <a:rPr lang="ru-RU" sz="4000" b="1" dirty="0" err="1"/>
              <a:t>уч</a:t>
            </a:r>
            <a:r>
              <a:rPr lang="ru-RU" sz="4000" b="1" dirty="0"/>
              <a:t>..</a:t>
            </a:r>
            <a:r>
              <a:rPr lang="ru-RU" sz="4000" b="1" dirty="0" err="1"/>
              <a:t>ниця</a:t>
            </a:r>
            <a:r>
              <a:rPr lang="ru-RU" sz="4000" b="1" dirty="0"/>
              <a:t>, </a:t>
            </a:r>
            <a:r>
              <a:rPr lang="ru-RU" sz="4000" b="1" dirty="0" err="1"/>
              <a:t>учит..ль</a:t>
            </a:r>
            <a:r>
              <a:rPr lang="ru-RU" sz="4000" b="1" dirty="0"/>
              <a:t>, мат..</a:t>
            </a:r>
            <a:r>
              <a:rPr lang="ru-RU" sz="4000" b="1" dirty="0" err="1"/>
              <a:t>матика</a:t>
            </a:r>
            <a:r>
              <a:rPr lang="ru-RU" sz="4000" b="1" dirty="0" smtClean="0"/>
              <a:t>. </a:t>
            </a:r>
            <a:endParaRPr lang="uk-UA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528717"/>
            <a:ext cx="10441160" cy="1260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Перевір </a:t>
            </a:r>
            <a:r>
              <a:rPr lang="uk-UA" sz="3600" b="1" dirty="0">
                <a:solidFill>
                  <a:schemeClr val="bg1"/>
                </a:solidFill>
              </a:rPr>
              <a:t>за орфографічним словником, які букви пропущені в словах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9728" y="2585872"/>
            <a:ext cx="65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е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7735" y="2565698"/>
            <a:ext cx="47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о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8015" y="25778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е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1671" y="3141762"/>
            <a:ext cx="62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е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3879" y="3141762"/>
            <a:ext cx="47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е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9694" y="1958210"/>
            <a:ext cx="7005772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Спиши </a:t>
            </a:r>
            <a:r>
              <a:rPr lang="uk-UA" sz="2800" b="1" dirty="0">
                <a:solidFill>
                  <a:srgbClr val="002060"/>
                </a:solidFill>
              </a:rPr>
              <a:t>слова, вставивши пропущені букви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31290" y="4211608"/>
            <a:ext cx="4892789" cy="16898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Назви </a:t>
            </a:r>
            <a:r>
              <a:rPr lang="uk-UA" sz="2800" b="1" dirty="0">
                <a:solidFill>
                  <a:srgbClr val="002060"/>
                </a:solidFill>
              </a:rPr>
              <a:t>слова, </a:t>
            </a:r>
            <a:r>
              <a:rPr lang="uk-UA" sz="2800" b="1" dirty="0" smtClean="0">
                <a:solidFill>
                  <a:srgbClr val="002060"/>
                </a:solidFill>
              </a:rPr>
              <a:t>в яких є м’які приголосні звуки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Які </a:t>
            </a:r>
            <a:r>
              <a:rPr lang="ru-RU" sz="2800" b="1" dirty="0" err="1" smtClean="0">
                <a:solidFill>
                  <a:srgbClr val="002060"/>
                </a:solidFill>
              </a:rPr>
              <a:t>букви</a:t>
            </a:r>
            <a:r>
              <a:rPr lang="ru-RU" sz="2800" b="1" dirty="0" smtClean="0">
                <a:solidFill>
                  <a:srgbClr val="002060"/>
                </a:solidFill>
              </a:rPr>
              <a:t> на це </a:t>
            </a:r>
            <a:r>
              <a:rPr lang="ru-RU" sz="2800" b="1" dirty="0" err="1" smtClean="0">
                <a:solidFill>
                  <a:srgbClr val="002060"/>
                </a:solidFill>
              </a:rPr>
              <a:t>вказують</a:t>
            </a:r>
            <a:r>
              <a:rPr lang="ru-RU" sz="2800" b="1" dirty="0" smtClean="0">
                <a:solidFill>
                  <a:srgbClr val="002060"/>
                </a:solidFill>
              </a:rPr>
              <a:t>?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30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05458"/>
            <a:ext cx="10077365" cy="11117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уривок з книжки «Прибулець із Сатурна», розкривши дужки.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6657" y="2483812"/>
            <a:ext cx="8937982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Ми повернулися в той бік, </a:t>
            </a:r>
            <a:r>
              <a:rPr lang="uk-UA" sz="3600" b="1" dirty="0" err="1" smtClean="0">
                <a:solidFill>
                  <a:schemeClr val="bg1"/>
                </a:solidFill>
              </a:rPr>
              <a:t>зві</a:t>
            </a:r>
            <a:r>
              <a:rPr lang="uk-UA" sz="3600" b="1" dirty="0" smtClean="0">
                <a:solidFill>
                  <a:schemeClr val="bg1"/>
                </a:solidFill>
              </a:rPr>
              <a:t>(</a:t>
            </a:r>
            <a:r>
              <a:rPr lang="uk-UA" sz="3600" b="1" dirty="0" err="1" smtClean="0">
                <a:solidFill>
                  <a:schemeClr val="bg1"/>
                </a:solidFill>
              </a:rPr>
              <a:t>т,д</a:t>
            </a:r>
            <a:r>
              <a:rPr lang="uk-UA" sz="3600" b="1" dirty="0" smtClean="0">
                <a:solidFill>
                  <a:schemeClr val="bg1"/>
                </a:solidFill>
              </a:rPr>
              <a:t>)</a:t>
            </a:r>
            <a:r>
              <a:rPr lang="uk-UA" sz="3600" b="1" dirty="0" err="1" smtClean="0">
                <a:solidFill>
                  <a:schemeClr val="bg1"/>
                </a:solidFill>
              </a:rPr>
              <a:t>ки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сунула чорна хмара. І стали подумки </a:t>
            </a:r>
            <a:r>
              <a:rPr lang="uk-UA" sz="3600" b="1" dirty="0" err="1">
                <a:solidFill>
                  <a:schemeClr val="bg1"/>
                </a:solidFill>
              </a:rPr>
              <a:t>ві</a:t>
            </a:r>
            <a:r>
              <a:rPr lang="uk-UA" sz="3600" b="1" dirty="0">
                <a:solidFill>
                  <a:schemeClr val="bg1"/>
                </a:solidFill>
              </a:rPr>
              <a:t>(</a:t>
            </a:r>
            <a:r>
              <a:rPr lang="uk-UA" sz="3600" b="1" dirty="0" err="1">
                <a:solidFill>
                  <a:schemeClr val="bg1"/>
                </a:solidFill>
              </a:rPr>
              <a:t>т,д</a:t>
            </a:r>
            <a:r>
              <a:rPr lang="uk-UA" sz="3600" b="1" dirty="0">
                <a:solidFill>
                  <a:schemeClr val="bg1"/>
                </a:solidFill>
              </a:rPr>
              <a:t>)ганяти її. Ви не повір(</a:t>
            </a:r>
            <a:r>
              <a:rPr lang="uk-UA" sz="3600" b="1" dirty="0" err="1">
                <a:solidFill>
                  <a:schemeClr val="bg1"/>
                </a:solidFill>
              </a:rPr>
              <a:t>и,е</a:t>
            </a:r>
            <a:r>
              <a:rPr lang="uk-UA" sz="3600" b="1" dirty="0">
                <a:solidFill>
                  <a:schemeClr val="bg1"/>
                </a:solidFill>
              </a:rPr>
              <a:t>)те. Але чорна </a:t>
            </a:r>
            <a:r>
              <a:rPr lang="uk-UA" sz="3600" b="1" dirty="0" err="1">
                <a:solidFill>
                  <a:schemeClr val="bg1"/>
                </a:solidFill>
              </a:rPr>
              <a:t>пр</a:t>
            </a:r>
            <a:r>
              <a:rPr lang="uk-UA" sz="3600" b="1" dirty="0">
                <a:solidFill>
                  <a:schemeClr val="bg1"/>
                </a:solidFill>
              </a:rPr>
              <a:t>(</a:t>
            </a:r>
            <a:r>
              <a:rPr lang="uk-UA" sz="3600" b="1" dirty="0" err="1">
                <a:solidFill>
                  <a:schemeClr val="bg1"/>
                </a:solidFill>
              </a:rPr>
              <a:t>е,и</a:t>
            </a:r>
            <a:r>
              <a:rPr lang="uk-UA" sz="3600" b="1" dirty="0">
                <a:solidFill>
                  <a:schemeClr val="bg1"/>
                </a:solidFill>
              </a:rPr>
              <a:t>)мара наче зависла перед нами. По той бік гори </a:t>
            </a:r>
            <a:r>
              <a:rPr lang="uk-UA" sz="3600" b="1" dirty="0" err="1">
                <a:solidFill>
                  <a:schemeClr val="bg1"/>
                </a:solidFill>
              </a:rPr>
              <a:t>потрі</a:t>
            </a:r>
            <a:r>
              <a:rPr lang="uk-UA" sz="3600" b="1" dirty="0">
                <a:solidFill>
                  <a:schemeClr val="bg1"/>
                </a:solidFill>
              </a:rPr>
              <a:t>(</a:t>
            </a:r>
            <a:r>
              <a:rPr lang="uk-UA" sz="3600" b="1" dirty="0" err="1">
                <a:solidFill>
                  <a:schemeClr val="bg1"/>
                </a:solidFill>
              </a:rPr>
              <a:t>з,с</a:t>
            </a:r>
            <a:r>
              <a:rPr lang="uk-UA" sz="3600" b="1" dirty="0">
                <a:solidFill>
                  <a:schemeClr val="bg1"/>
                </a:solidFill>
              </a:rPr>
              <a:t>)кував грім. А на галяв(</a:t>
            </a:r>
            <a:r>
              <a:rPr lang="uk-UA" sz="3600" b="1" dirty="0" err="1">
                <a:solidFill>
                  <a:schemeClr val="bg1"/>
                </a:solidFill>
              </a:rPr>
              <a:t>и,е</a:t>
            </a:r>
            <a:r>
              <a:rPr lang="uk-UA" sz="3600" b="1" dirty="0">
                <a:solidFill>
                  <a:schemeClr val="bg1"/>
                </a:solidFill>
              </a:rPr>
              <a:t>)ні було ясно. </a:t>
            </a:r>
          </a:p>
          <a:p>
            <a:pPr algn="just"/>
            <a:r>
              <a:rPr lang="uk-UA" sz="3600" b="1" i="1" dirty="0" smtClean="0">
                <a:solidFill>
                  <a:schemeClr val="bg1"/>
                </a:solidFill>
              </a:rPr>
              <a:t>                                       За </a:t>
            </a:r>
            <a:r>
              <a:rPr lang="uk-UA" sz="3600" b="1" i="1" dirty="0">
                <a:solidFill>
                  <a:schemeClr val="bg1"/>
                </a:solidFill>
              </a:rPr>
              <a:t>Марією </a:t>
            </a:r>
            <a:r>
              <a:rPr lang="uk-UA" sz="3600" b="1" i="1" dirty="0" err="1">
                <a:solidFill>
                  <a:schemeClr val="bg1"/>
                </a:solidFill>
              </a:rPr>
              <a:t>Чумарною</a:t>
            </a:r>
            <a:r>
              <a:rPr lang="uk-UA" sz="3600" b="1" i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5227" y="1517239"/>
            <a:ext cx="10077365" cy="9044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Спиши два останні речення.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Перевір </a:t>
            </a:r>
            <a:r>
              <a:rPr lang="uk-UA" sz="2800" b="1" dirty="0">
                <a:solidFill>
                  <a:srgbClr val="002060"/>
                </a:solidFill>
              </a:rPr>
              <a:t>написання слів за орфографічним словником.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10348363" y="2641002"/>
            <a:ext cx="14401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201918" y="3766609"/>
            <a:ext cx="14401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-4709169" y="4581922"/>
            <a:ext cx="14401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9556275" y="3771789"/>
            <a:ext cx="14401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5110684" y="3557649"/>
            <a:ext cx="14401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947763" y="4284229"/>
            <a:ext cx="14401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620171" y="4805858"/>
            <a:ext cx="14401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307803" y="5449314"/>
            <a:ext cx="14401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Пригоди Лумпумчика. Прибулець із Сатурна — Марія Чумарна, читати повністю  текст твору онлайн. УкрЛіб : Українська Біблі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5" y="2658445"/>
            <a:ext cx="2340011" cy="281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455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2453"/>
            <a:ext cx="10225136" cy="7897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600" b="1" dirty="0">
                <a:solidFill>
                  <a:schemeClr val="bg1"/>
                </a:solidFill>
              </a:rPr>
              <a:t>обкладинки книжок. Прочитай їх назви. </a:t>
            </a:r>
          </a:p>
        </p:txBody>
      </p:sp>
      <p:pic>
        <p:nvPicPr>
          <p:cNvPr id="1026" name="Picture 2" descr="Енциклопедія рослин садових та кімнатних - Світлана Ануфрієв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b="3024"/>
          <a:stretch/>
        </p:blipFill>
        <p:spPr bwMode="auto">
          <a:xfrm>
            <a:off x="1123479" y="1917626"/>
            <a:ext cx="2561193" cy="33882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и книгу Велика енциклопедія тварин () - 978-966-913-074-7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 b="2090"/>
          <a:stretch/>
        </p:blipFill>
        <p:spPr bwMode="auto">
          <a:xfrm>
            <a:off x="4811434" y="1873127"/>
            <a:ext cx="2561193" cy="33882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Інфографіка: Енциклопедія видатних винаходів (у) Ранок Л802006У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1917626"/>
            <a:ext cx="2561193" cy="33882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9463" y="1341562"/>
            <a:ext cx="10153128" cy="5051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Як </a:t>
            </a:r>
            <a:r>
              <a:rPr lang="uk-UA" sz="2800" b="1" dirty="0">
                <a:solidFill>
                  <a:srgbClr val="002060"/>
                </a:solidFill>
              </a:rPr>
              <a:t>думаєш, про що йдеться в кожній із цих енциклопедій?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5226" y="5374010"/>
            <a:ext cx="9974261" cy="856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Яка </a:t>
            </a:r>
            <a:r>
              <a:rPr lang="uk-UA" sz="2800" b="1" dirty="0">
                <a:solidFill>
                  <a:srgbClr val="002060"/>
                </a:solidFill>
              </a:rPr>
              <a:t>енциклопедія тебе найбільше зацікавила? Поясни чому. </a:t>
            </a:r>
            <a:r>
              <a:rPr lang="uk-UA" sz="2800" b="1" dirty="0" smtClean="0">
                <a:solidFill>
                  <a:srgbClr val="002060"/>
                </a:solidFill>
              </a:rPr>
              <a:t>Склади </a:t>
            </a:r>
            <a:r>
              <a:rPr lang="uk-UA" sz="2800" b="1" dirty="0">
                <a:solidFill>
                  <a:srgbClr val="002060"/>
                </a:solidFill>
              </a:rPr>
              <a:t>про це текст (3–4 речення). </a:t>
            </a:r>
          </a:p>
        </p:txBody>
      </p:sp>
    </p:spTree>
    <p:extLst>
      <p:ext uri="{BB962C8B-B14F-4D97-AF65-F5344CB8AC3E}">
        <p14:creationId xmlns:p14="http://schemas.microsoft.com/office/powerpoint/2010/main" val="26524064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1 Звуки алфавіт склади\№013-Шукаю слова в словнику за алфавітом\2025-09-18_21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99" y="1324769"/>
            <a:ext cx="8664549" cy="23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3285777"/>
            <a:ext cx="2975833" cy="297583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704" y="1485578"/>
            <a:ext cx="6383471" cy="31085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Де використовують алфавіт?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З якими словниками працювали на уроці?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Для чого тлумачний словник?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Про що дізнаємося з орфографічного словника?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Яке завдання було найцікавішим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485578"/>
            <a:ext cx="3600400" cy="3600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98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25348" y="658355"/>
            <a:ext cx="4266664" cy="8292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Мій настрій</a:t>
            </a:r>
            <a:endParaRPr lang="ru-RU" altLang="ru-RU" sz="4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23" y="374660"/>
            <a:ext cx="4767650" cy="59942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300" y="1876783"/>
            <a:ext cx="4205704" cy="139811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</a:t>
            </a:r>
            <a:r>
              <a:rPr lang="uk-UA" sz="24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з них відображає твій настрій?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14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97" y="1710268"/>
            <a:ext cx="2865665" cy="3341336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660866" y="532377"/>
            <a:ext cx="4668110" cy="63756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altLang="ru-RU" sz="4000" b="1" dirty="0" smtClean="0">
                <a:solidFill>
                  <a:srgbClr val="0070C0"/>
                </a:solidFill>
                <a:latin typeface="+mn-lt"/>
              </a:rPr>
              <a:t>Вибери свій настрій</a:t>
            </a:r>
            <a:endParaRPr lang="ru-RU" altLang="ru-RU" sz="40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96" y="1357589"/>
            <a:ext cx="3866727" cy="484445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3393" y="1710268"/>
            <a:ext cx="5200003" cy="304769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Сіли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рівно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озирнулись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Один одному </a:t>
            </a:r>
            <a:r>
              <a:rPr lang="ru-RU" sz="3200" b="1" dirty="0" err="1">
                <a:solidFill>
                  <a:srgbClr val="0070C0"/>
                </a:solidFill>
              </a:rPr>
              <a:t>всміхнулись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Якщо</a:t>
            </a:r>
            <a:r>
              <a:rPr lang="ru-RU" sz="3200" b="1" dirty="0">
                <a:solidFill>
                  <a:srgbClr val="0070C0"/>
                </a:solidFill>
              </a:rPr>
              <a:t> добре </a:t>
            </a:r>
            <a:r>
              <a:rPr lang="ru-RU" sz="3200" b="1" dirty="0" err="1">
                <a:solidFill>
                  <a:srgbClr val="0070C0"/>
                </a:solidFill>
              </a:rPr>
              <a:t>працювати</a:t>
            </a:r>
            <a:r>
              <a:rPr lang="ru-RU" sz="3200" b="1" dirty="0">
                <a:solidFill>
                  <a:srgbClr val="0070C0"/>
                </a:solidFill>
              </a:rPr>
              <a:t> –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Вийдуть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гарні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результати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Тож</a:t>
            </a:r>
            <a:r>
              <a:rPr lang="ru-RU" sz="3200" b="1" dirty="0">
                <a:solidFill>
                  <a:srgbClr val="0070C0"/>
                </a:solidFill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</a:rPr>
              <a:t>гаємо</a:t>
            </a:r>
            <a:r>
              <a:rPr lang="ru-RU" sz="3200" b="1" dirty="0">
                <a:solidFill>
                  <a:srgbClr val="0070C0"/>
                </a:solidFill>
              </a:rPr>
              <a:t> ми час,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Бо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знання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чекають</a:t>
            </a:r>
            <a:r>
              <a:rPr lang="ru-RU" sz="3200" b="1" dirty="0">
                <a:solidFill>
                  <a:srgbClr val="0070C0"/>
                </a:solidFill>
              </a:rPr>
              <a:t> нас!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629" y="606470"/>
            <a:ext cx="5567473" cy="740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32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17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7536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3377945"/>
            <a:ext cx="3024337" cy="302433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3 клас\01 УКР МОВА\1 Пономарьова\1 Звуки алфавіт склади\№012-Пригадую і використовую алфавіт\2025-09-18_190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413570"/>
            <a:ext cx="7676388" cy="259228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39503" y="4161099"/>
            <a:ext cx="690901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Вдовиченко </a:t>
            </a:r>
            <a:r>
              <a:rPr lang="uk-UA" sz="3200" b="1" dirty="0" smtClean="0">
                <a:solidFill>
                  <a:srgbClr val="FFFF00"/>
                </a:solidFill>
              </a:rPr>
              <a:t>Галина, </a:t>
            </a:r>
            <a:r>
              <a:rPr lang="uk-UA" sz="3200" b="1" dirty="0" err="1" smtClean="0">
                <a:solidFill>
                  <a:srgbClr val="FFFF00"/>
                </a:solidFill>
              </a:rPr>
              <a:t>Відута</a:t>
            </a:r>
            <a:r>
              <a:rPr lang="uk-UA" sz="3200" b="1" dirty="0" smtClean="0">
                <a:solidFill>
                  <a:srgbClr val="FFFF00"/>
                </a:solidFill>
              </a:rPr>
              <a:t> Любов,</a:t>
            </a:r>
            <a:endParaRPr lang="uk-UA" sz="3200" b="1" dirty="0">
              <a:solidFill>
                <a:srgbClr val="FFFF00"/>
              </a:solidFill>
            </a:endParaRPr>
          </a:p>
          <a:p>
            <a:r>
              <a:rPr lang="uk-UA" sz="3200" b="1" dirty="0">
                <a:solidFill>
                  <a:srgbClr val="FFFF00"/>
                </a:solidFill>
              </a:rPr>
              <a:t>Калинець </a:t>
            </a:r>
            <a:r>
              <a:rPr lang="uk-UA" sz="3200" b="1" dirty="0" smtClean="0">
                <a:solidFill>
                  <a:srgbClr val="FFFF00"/>
                </a:solidFill>
              </a:rPr>
              <a:t>Ігор, Людкевич Марія, </a:t>
            </a:r>
            <a:endParaRPr lang="uk-UA" sz="3200" b="1" dirty="0">
              <a:solidFill>
                <a:srgbClr val="FFFF00"/>
              </a:solidFill>
            </a:endParaRPr>
          </a:p>
          <a:p>
            <a:r>
              <a:rPr lang="uk-UA" sz="3200" b="1" dirty="0" err="1">
                <a:solidFill>
                  <a:srgbClr val="FFFF00"/>
                </a:solidFill>
              </a:rPr>
              <a:t>Міхаліцина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Катерина, </a:t>
            </a:r>
            <a:r>
              <a:rPr lang="uk-UA" sz="3200" b="1" dirty="0">
                <a:solidFill>
                  <a:srgbClr val="FFFF00"/>
                </a:solidFill>
              </a:rPr>
              <a:t>Савка </a:t>
            </a:r>
            <a:r>
              <a:rPr lang="uk-UA" sz="3200" b="1" dirty="0" smtClean="0">
                <a:solidFill>
                  <a:srgbClr val="FFFF00"/>
                </a:solidFill>
              </a:rPr>
              <a:t>Мар’яна,</a:t>
            </a:r>
            <a:endParaRPr lang="uk-UA" sz="3200" b="1" dirty="0">
              <a:solidFill>
                <a:srgbClr val="FFFF00"/>
              </a:solidFill>
            </a:endParaRPr>
          </a:p>
          <a:p>
            <a:r>
              <a:rPr lang="uk-UA" sz="3200" b="1" dirty="0" err="1">
                <a:solidFill>
                  <a:srgbClr val="FFFF00"/>
                </a:solidFill>
              </a:rPr>
              <a:t>Сенатович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err="1" smtClean="0">
                <a:solidFill>
                  <a:srgbClr val="FFFF00"/>
                </a:solidFill>
              </a:rPr>
              <a:t>Оксана,Чумарна</a:t>
            </a:r>
            <a:r>
              <a:rPr lang="uk-UA" sz="3200" b="1" dirty="0" smtClean="0">
                <a:solidFill>
                  <a:srgbClr val="FFFF00"/>
                </a:solidFill>
              </a:rPr>
              <a:t> Марія. 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36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581" y="477466"/>
            <a:ext cx="10116698" cy="7671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Закінчи речення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763440" y="1341562"/>
            <a:ext cx="10441160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Звук ми __________________, а букви ________________.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0362" y="2043318"/>
            <a:ext cx="5765938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В українській абетці ___ букви </a:t>
            </a:r>
            <a:endParaRPr lang="uk-UA" sz="32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2375" y="2746507"/>
            <a:ext cx="10750196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</a:rPr>
              <a:t>Звуки </a:t>
            </a:r>
            <a:r>
              <a:rPr lang="uk-UA" sz="3200" b="1" dirty="0">
                <a:solidFill>
                  <a:schemeClr val="bg1"/>
                </a:solidFill>
              </a:rPr>
              <a:t>за способом </a:t>
            </a:r>
            <a:r>
              <a:rPr lang="uk-UA" sz="3200" b="1" dirty="0" smtClean="0">
                <a:solidFill>
                  <a:schemeClr val="bg1"/>
                </a:solidFill>
              </a:rPr>
              <a:t>вимови ділять на __________________.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50169" y="1276587"/>
            <a:ext cx="3913870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вимовляємо </a:t>
            </a:r>
            <a:r>
              <a:rPr lang="uk-UA" sz="3200" b="1" dirty="0">
                <a:solidFill>
                  <a:srgbClr val="FFFF00"/>
                </a:solidFill>
                <a:ea typeface="Times New Roman" pitchFamily="18" charset="0"/>
              </a:rPr>
              <a:t>і </a:t>
            </a: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чуємо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07855" y="2031096"/>
            <a:ext cx="757360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33</a:t>
            </a:r>
            <a:endParaRPr lang="uk-UA" sz="3200" b="1" dirty="0">
              <a:solidFill>
                <a:srgbClr val="FFFF00"/>
              </a:solidFill>
              <a:ea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72151" y="2697492"/>
            <a:ext cx="4062307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rgbClr val="FFFF00"/>
                </a:solidFill>
              </a:rPr>
              <a:t>г</a:t>
            </a:r>
            <a:r>
              <a:rPr lang="uk-UA" sz="3200" b="1" dirty="0" smtClean="0">
                <a:solidFill>
                  <a:srgbClr val="FFFF00"/>
                </a:solidFill>
              </a:rPr>
              <a:t>олосні </a:t>
            </a:r>
            <a:r>
              <a:rPr lang="uk-UA" sz="3200" b="1" dirty="0">
                <a:solidFill>
                  <a:srgbClr val="FFFF00"/>
                </a:solidFill>
              </a:rPr>
              <a:t>і приголосні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8019" y="3429794"/>
            <a:ext cx="10874552" cy="1211226"/>
          </a:xfrm>
          <a:prstGeom prst="round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</a:rPr>
              <a:t>Голосні звуки творяться за </a:t>
            </a:r>
            <a:r>
              <a:rPr lang="uk-UA" sz="3200" b="1" dirty="0" smtClean="0">
                <a:solidFill>
                  <a:schemeClr val="bg1"/>
                </a:solidFill>
              </a:rPr>
              <a:t>допомогою ______, </a:t>
            </a:r>
            <a:r>
              <a:rPr lang="uk-UA" sz="3200" b="1" dirty="0">
                <a:solidFill>
                  <a:schemeClr val="bg1"/>
                </a:solidFill>
              </a:rPr>
              <a:t>а приголосні за допомогою </a:t>
            </a:r>
            <a:r>
              <a:rPr lang="uk-UA" sz="3200" b="1" dirty="0" smtClean="0">
                <a:solidFill>
                  <a:schemeClr val="bg1"/>
                </a:solidFill>
              </a:rPr>
              <a:t>_____________ або ___________.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32191" y="1276587"/>
            <a:ext cx="3456384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читаємо </a:t>
            </a:r>
            <a:r>
              <a:rPr lang="uk-UA" sz="3200" b="1" dirty="0">
                <a:solidFill>
                  <a:srgbClr val="FFFF00"/>
                </a:solidFill>
                <a:ea typeface="Times New Roman" pitchFamily="18" charset="0"/>
              </a:rPr>
              <a:t>і </a:t>
            </a: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бачимо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85954" y="3469647"/>
            <a:ext cx="145840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голосу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43959" y="3984242"/>
            <a:ext cx="266029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голосу і шуму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4546" y="3968498"/>
            <a:ext cx="235804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тільки шуму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4137" y="4691886"/>
            <a:ext cx="10848434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Голосних звуків  в українській мові __. Назви їх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9310857" y="4691886"/>
            <a:ext cx="2089019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а у о е и і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945200" y="4691886"/>
            <a:ext cx="594704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6</a:t>
            </a:r>
            <a:endParaRPr lang="uk-UA" sz="3200" b="1" dirty="0">
              <a:solidFill>
                <a:srgbClr val="FFFF00"/>
              </a:solidFill>
              <a:ea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2313" y="5372470"/>
            <a:ext cx="8698070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Для позначення цих звуків є __ букв. Назви їх</a:t>
            </a:r>
            <a:endParaRPr lang="uk-UA" sz="32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203304" y="5365149"/>
            <a:ext cx="2350188" cy="134743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600" b="1" dirty="0" smtClean="0">
                <a:solidFill>
                  <a:schemeClr val="bg1"/>
                </a:solidFill>
                <a:ea typeface="Times New Roman" pitchFamily="18" charset="0"/>
              </a:rPr>
              <a:t>а я у ю е є и і ї о</a:t>
            </a:r>
            <a:endParaRPr lang="uk-UA" sz="36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659674" y="5346061"/>
            <a:ext cx="757360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10</a:t>
            </a:r>
            <a:endParaRPr lang="uk-UA" sz="3200" b="1" dirty="0">
              <a:solidFill>
                <a:srgbClr val="FFFF00"/>
              </a:solidFill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27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1" grpId="0"/>
      <p:bldP spid="13" grpId="0" animBg="1"/>
      <p:bldP spid="14" grpId="0"/>
      <p:bldP spid="3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009112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Розгадай ребус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5567" y="4975152"/>
            <a:ext cx="13681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Слон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36" y="1485578"/>
            <a:ext cx="7323708" cy="343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891507" y="5149075"/>
            <a:ext cx="144016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83720" y="4965934"/>
            <a:ext cx="4993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1618" y="4965934"/>
            <a:ext cx="20333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сірники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811618" y="5378176"/>
            <a:ext cx="657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443959" y="5198156"/>
            <a:ext cx="144016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44918" y="4965934"/>
            <a:ext cx="269538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= Словник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829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3959" y="1402139"/>
            <a:ext cx="5732534" cy="255454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Сьогодні на уроці ми згадаємо які бувають словники.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</a:rPr>
              <a:t> Також пригадаємо як перевіряти написання слів за орфографічним словником.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23099" y="1402139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701992" y="2027906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5649748" y="1330785"/>
            <a:ext cx="2168537" cy="132954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37939" r="77271" b="48833"/>
          <a:stretch/>
        </p:blipFill>
        <p:spPr>
          <a:xfrm>
            <a:off x="6044927" y="3783189"/>
            <a:ext cx="845610" cy="90732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48140" r="79029" b="37820"/>
          <a:stretch/>
        </p:blipFill>
        <p:spPr>
          <a:xfrm>
            <a:off x="1771551" y="3376337"/>
            <a:ext cx="736499" cy="963111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t="29911" r="53293" b="54256"/>
          <a:stretch/>
        </p:blipFill>
        <p:spPr>
          <a:xfrm>
            <a:off x="3801592" y="3228595"/>
            <a:ext cx="856692" cy="1086101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t="30459" r="35395" b="49375"/>
          <a:stretch/>
        </p:blipFill>
        <p:spPr>
          <a:xfrm>
            <a:off x="7227740" y="3279729"/>
            <a:ext cx="736499" cy="1383326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8" t="19931" r="57596" b="65339"/>
          <a:stretch/>
        </p:blipFill>
        <p:spPr>
          <a:xfrm>
            <a:off x="1442276" y="3652626"/>
            <a:ext cx="887696" cy="101042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48140" r="79029" b="37820"/>
          <a:stretch/>
        </p:blipFill>
        <p:spPr>
          <a:xfrm>
            <a:off x="2575413" y="3377981"/>
            <a:ext cx="736499" cy="96311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6" t="62966" r="13668" b="16868"/>
          <a:stretch/>
        </p:blipFill>
        <p:spPr>
          <a:xfrm>
            <a:off x="2931588" y="3278655"/>
            <a:ext cx="736499" cy="138332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6" t="62966" r="13668" b="16868"/>
          <a:stretch/>
        </p:blipFill>
        <p:spPr>
          <a:xfrm>
            <a:off x="3693334" y="3278655"/>
            <a:ext cx="736499" cy="138332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t="29911" r="53293" b="54256"/>
          <a:stretch/>
        </p:blipFill>
        <p:spPr>
          <a:xfrm>
            <a:off x="4731283" y="3231121"/>
            <a:ext cx="856692" cy="108610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3" t="67473" r="56643" b="21799"/>
          <a:stretch/>
        </p:blipFill>
        <p:spPr>
          <a:xfrm>
            <a:off x="5162713" y="3581338"/>
            <a:ext cx="538649" cy="73588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3" t="67473" r="56643" b="21799"/>
          <a:stretch/>
        </p:blipFill>
        <p:spPr>
          <a:xfrm>
            <a:off x="5840854" y="3591420"/>
            <a:ext cx="538649" cy="73588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37939" r="77271" b="48833"/>
          <a:stretch/>
        </p:blipFill>
        <p:spPr>
          <a:xfrm>
            <a:off x="6934944" y="3783189"/>
            <a:ext cx="845610" cy="90732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127348" y="3423063"/>
            <a:ext cx="2009505" cy="953093"/>
            <a:chOff x="8324940" y="5295842"/>
            <a:chExt cx="2010814" cy="952872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1" t="36339" r="39028" b="57089"/>
            <a:stretch/>
          </p:blipFill>
          <p:spPr>
            <a:xfrm>
              <a:off x="9941391" y="5544760"/>
              <a:ext cx="394363" cy="450700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81" t="69086" r="19517" b="24659"/>
            <a:stretch/>
          </p:blipFill>
          <p:spPr>
            <a:xfrm>
              <a:off x="8892647" y="5599074"/>
              <a:ext cx="325025" cy="429031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53" t="32284" r="56329" b="57479"/>
            <a:stretch/>
          </p:blipFill>
          <p:spPr>
            <a:xfrm>
              <a:off x="9128831" y="5295842"/>
              <a:ext cx="481036" cy="702051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1" t="52860" r="81249" b="41390"/>
            <a:stretch/>
          </p:blipFill>
          <p:spPr>
            <a:xfrm>
              <a:off x="8567483" y="5588311"/>
              <a:ext cx="472368" cy="394362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2" t="19931" r="63838" b="72900"/>
            <a:stretch/>
          </p:blipFill>
          <p:spPr>
            <a:xfrm>
              <a:off x="8324940" y="5553802"/>
              <a:ext cx="342359" cy="49163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23" t="67473" r="57519" b="21799"/>
            <a:stretch/>
          </p:blipFill>
          <p:spPr>
            <a:xfrm>
              <a:off x="9369350" y="5490971"/>
              <a:ext cx="424698" cy="73571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9" t="37894" r="83140" b="53278"/>
            <a:stretch/>
          </p:blipFill>
          <p:spPr>
            <a:xfrm>
              <a:off x="9652366" y="5643313"/>
              <a:ext cx="398696" cy="605401"/>
            </a:xfrm>
            <a:prstGeom prst="rect">
              <a:avLst/>
            </a:prstGeom>
          </p:spPr>
        </p:pic>
      </p:grpSp>
      <p:sp>
        <p:nvSpPr>
          <p:cNvPr id="58" name="Прямоугольник 57"/>
          <p:cNvSpPr/>
          <p:nvPr/>
        </p:nvSpPr>
        <p:spPr>
          <a:xfrm>
            <a:off x="2093697" y="5229994"/>
            <a:ext cx="7711578" cy="536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букви і слово. Що воно позначає?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1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802" y="1212263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46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Орфографічний словник 1-4 клас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474">
            <a:off x="3349838" y="1928113"/>
            <a:ext cx="3120961" cy="41370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Ілюстрований словник молодшого школяра Тлумачний словник 1-4 класи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15565"/>
          <a:stretch/>
        </p:blipFill>
        <p:spPr bwMode="auto">
          <a:xfrm rot="21306425">
            <a:off x="359771" y="1945376"/>
            <a:ext cx="3154077" cy="41771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9434" y="549474"/>
            <a:ext cx="10064561" cy="742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обкладинки </a:t>
            </a:r>
            <a:r>
              <a:rPr lang="uk-UA" sz="4000" b="1" dirty="0" smtClean="0">
                <a:solidFill>
                  <a:schemeClr val="bg1"/>
                </a:solidFill>
              </a:rPr>
              <a:t>словників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9434" y="1386803"/>
            <a:ext cx="10064561" cy="53082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Прочитай і порівняй їх назви. </a:t>
            </a:r>
            <a:r>
              <a:rPr lang="uk-UA" sz="2800" b="1" dirty="0" smtClean="0">
                <a:solidFill>
                  <a:srgbClr val="002060"/>
                </a:solidFill>
              </a:rPr>
              <a:t>Чим </a:t>
            </a:r>
            <a:r>
              <a:rPr lang="uk-UA" sz="2800" b="1" dirty="0">
                <a:solidFill>
                  <a:srgbClr val="002060"/>
                </a:solidFill>
              </a:rPr>
              <a:t>вони відрізняються?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8055" y="1917626"/>
            <a:ext cx="54006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Проведи дослідження!</a:t>
            </a:r>
            <a:endParaRPr lang="ru-RU" sz="2800" b="1" dirty="0">
              <a:solidFill>
                <a:srgbClr val="FFFF00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1</a:t>
            </a:r>
            <a:r>
              <a:rPr lang="uk-UA" sz="2800" b="1" dirty="0">
                <a:solidFill>
                  <a:schemeClr val="bg1"/>
                </a:solidFill>
              </a:rPr>
              <a:t>. Поміркуй, від яких слів утворились назви цих словників.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2. Чи знаєш, що означають ці слова? Перевір свої міркування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8054" y="5241613"/>
            <a:ext cx="536776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ОРФОГРАФІЯ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– написання слів відповідно до правил</a:t>
            </a:r>
            <a:r>
              <a:rPr lang="ru-RU" sz="3200" b="1" dirty="0"/>
              <a:t>. </a:t>
            </a:r>
            <a:endParaRPr lang="uk-UA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8055" y="4164395"/>
            <a:ext cx="539204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ТЛУМАЧИТИ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– пояснювати 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30421906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557" y="521888"/>
            <a:ext cx="10206361" cy="822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</a:t>
            </a:r>
            <a:r>
              <a:rPr lang="uk-UA" sz="4000" b="1" dirty="0">
                <a:solidFill>
                  <a:schemeClr val="bg1"/>
                </a:solidFill>
              </a:rPr>
              <a:t>фрагменти сторінок цих </a:t>
            </a:r>
            <a:r>
              <a:rPr lang="uk-UA" sz="4000" b="1" dirty="0" smtClean="0">
                <a:solidFill>
                  <a:schemeClr val="bg1"/>
                </a:solidFill>
              </a:rPr>
              <a:t>словників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1911" y="2044557"/>
            <a:ext cx="2088232" cy="107721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абаж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/>
              <a:t>р, -а</a:t>
            </a:r>
          </a:p>
          <a:p>
            <a:r>
              <a:rPr lang="uk-UA" sz="3200" b="1" dirty="0"/>
              <a:t>аб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uk-UA" sz="3200" b="1" dirty="0"/>
              <a:t>тка, -ці</a:t>
            </a:r>
          </a:p>
        </p:txBody>
      </p:sp>
      <p:sp>
        <p:nvSpPr>
          <p:cNvPr id="2" name="Стрелка влево 1"/>
          <p:cNvSpPr/>
          <p:nvPr/>
        </p:nvSpPr>
        <p:spPr>
          <a:xfrm>
            <a:off x="3499743" y="2523426"/>
            <a:ext cx="1512168" cy="337990"/>
          </a:xfrm>
          <a:prstGeom prst="lef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9754349">
            <a:off x="6427132" y="3072236"/>
            <a:ext cx="2404748" cy="31866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91631" y="1459565"/>
            <a:ext cx="8550177" cy="4580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Визнач</a:t>
            </a:r>
            <a:r>
              <a:rPr lang="uk-UA" sz="2400" b="1" dirty="0">
                <a:solidFill>
                  <a:srgbClr val="002060"/>
                </a:solidFill>
              </a:rPr>
              <a:t>, з якого словника кожна сторінка. Доведи свою думку. </a:t>
            </a:r>
          </a:p>
        </p:txBody>
      </p:sp>
      <p:pic>
        <p:nvPicPr>
          <p:cNvPr id="30" name="Picture 4" descr="Орфографічний словник 1-4 клас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957981"/>
            <a:ext cx="2808312" cy="372262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Ілюстрований словник молодшого школяра Тлумачний словник 1-4 класи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15565"/>
          <a:stretch/>
        </p:blipFill>
        <p:spPr bwMode="auto">
          <a:xfrm>
            <a:off x="8714224" y="2025787"/>
            <a:ext cx="2800836" cy="37093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99743" y="3665662"/>
            <a:ext cx="511256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АБАЖ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/>
              <a:t>Р – ковпак на лампу.</a:t>
            </a:r>
          </a:p>
          <a:p>
            <a:r>
              <a:rPr lang="uk-UA" sz="3200" b="1" dirty="0"/>
              <a:t>АБ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uk-UA" sz="3200" b="1" dirty="0"/>
              <a:t>ТКА – сукупність літер, розміщених в усталеному порядку.</a:t>
            </a:r>
          </a:p>
        </p:txBody>
      </p:sp>
    </p:spTree>
    <p:extLst>
      <p:ext uri="{BB962C8B-B14F-4D97-AF65-F5344CB8AC3E}">
        <p14:creationId xmlns:p14="http://schemas.microsoft.com/office/powerpoint/2010/main" val="17224409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549</Words>
  <Application>Microsoft Office PowerPoint</Application>
  <PresentationFormat>Произвольный</PresentationFormat>
  <Paragraphs>109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Шукаю слова в словнику  за алфавітом</vt:lpstr>
      <vt:lpstr>Вибери свій настрій</vt:lpstr>
      <vt:lpstr>Презентация PowerPoint</vt:lpstr>
      <vt:lpstr>Закінчи речення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  <vt:lpstr>Мій настрій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112</cp:revision>
  <dcterms:created xsi:type="dcterms:W3CDTF">2025-08-27T14:01:18Z</dcterms:created>
  <dcterms:modified xsi:type="dcterms:W3CDTF">2025-09-21T17:09:11Z</dcterms:modified>
</cp:coreProperties>
</file>