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40" r:id="rId3"/>
    <p:sldId id="259" r:id="rId4"/>
    <p:sldId id="262" r:id="rId5"/>
    <p:sldId id="365" r:id="rId6"/>
    <p:sldId id="342" r:id="rId7"/>
    <p:sldId id="349" r:id="rId8"/>
    <p:sldId id="352" r:id="rId9"/>
    <p:sldId id="353" r:id="rId10"/>
    <p:sldId id="355" r:id="rId11"/>
    <p:sldId id="357" r:id="rId12"/>
    <p:sldId id="360" r:id="rId13"/>
    <p:sldId id="361" r:id="rId14"/>
    <p:sldId id="362" r:id="rId15"/>
    <p:sldId id="364" r:id="rId16"/>
    <p:sldId id="306" r:id="rId17"/>
    <p:sldId id="341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35447" y="981522"/>
            <a:ext cx="10225136" cy="144016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Повторення і закріплення </a:t>
            </a:r>
            <a:r>
              <a:rPr lang="uk-UA" sz="4400" b="1" dirty="0" smtClean="0">
                <a:solidFill>
                  <a:srgbClr val="0070C0"/>
                </a:solidFill>
              </a:rPr>
              <a:t>знань за розділом «</a:t>
            </a:r>
            <a:r>
              <a:rPr lang="uk-UA" sz="4400" b="1" dirty="0">
                <a:solidFill>
                  <a:srgbClr val="0070C0"/>
                </a:solidFill>
              </a:rPr>
              <a:t>Пригадую знання </a:t>
            </a:r>
            <a:r>
              <a:rPr lang="uk-UA" sz="4400" b="1" dirty="0" smtClean="0">
                <a:solidFill>
                  <a:srgbClr val="0070C0"/>
                </a:solidFill>
              </a:rPr>
              <a:t>про </a:t>
            </a:r>
            <a:r>
              <a:rPr lang="uk-UA" sz="4400" b="1" dirty="0">
                <a:solidFill>
                  <a:srgbClr val="0070C0"/>
                </a:solidFill>
              </a:rPr>
              <a:t>звуки і </a:t>
            </a:r>
            <a:r>
              <a:rPr lang="uk-UA" sz="4400" b="1" dirty="0" smtClean="0">
                <a:solidFill>
                  <a:srgbClr val="0070C0"/>
                </a:solidFill>
              </a:rPr>
              <a:t>букви»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1268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022233" y="2224456"/>
            <a:ext cx="2430938" cy="2643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471" y="554350"/>
            <a:ext cx="9937104" cy="649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Зміни </a:t>
            </a:r>
            <a:r>
              <a:rPr lang="uk-UA" sz="4000" b="1" dirty="0">
                <a:solidFill>
                  <a:schemeClr val="bg1"/>
                </a:solidFill>
              </a:rPr>
              <a:t>подані слова за </a:t>
            </a:r>
            <a:r>
              <a:rPr lang="uk-UA" sz="4000" b="1" dirty="0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52149" y="1341562"/>
            <a:ext cx="2926872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4.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12111" y="2997746"/>
            <a:ext cx="1512167" cy="473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обід,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2111" y="3576696"/>
            <a:ext cx="1512167" cy="473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вуж,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95634" y="2006511"/>
            <a:ext cx="5600853" cy="703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Зразок: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i="1" dirty="0">
                <a:solidFill>
                  <a:schemeClr val="bg1"/>
                </a:solidFill>
              </a:rPr>
              <a:t>береги – берег.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18006" y="2862990"/>
            <a:ext cx="2235666" cy="3063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Обіди –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вужі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вози –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пироги –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голуби –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5634" y="1229387"/>
            <a:ext cx="5600853" cy="6495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</a:t>
            </a:r>
            <a:r>
              <a:rPr lang="uk-UA" sz="2800" b="1" dirty="0" smtClean="0">
                <a:solidFill>
                  <a:srgbClr val="0070C0"/>
                </a:solidFill>
              </a:rPr>
              <a:t>три останні пари слів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75904" y="4073387"/>
            <a:ext cx="1512167" cy="473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віз,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5904" y="4652337"/>
            <a:ext cx="1512167" cy="473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пиріг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95202" y="5229994"/>
            <a:ext cx="1512167" cy="473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голуб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977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76188" y="2542164"/>
            <a:ext cx="2734469" cy="3837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63" y="494646"/>
            <a:ext cx="10297144" cy="10629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Спиши </a:t>
            </a:r>
            <a:r>
              <a:rPr lang="uk-UA" sz="3600" b="1" dirty="0">
                <a:solidFill>
                  <a:schemeClr val="bg1"/>
                </a:solidFill>
              </a:rPr>
              <a:t>слова, поділяючи їх на склади для переносу.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44946" y="1663589"/>
            <a:ext cx="2842829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5.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4374" y="1665428"/>
            <a:ext cx="734223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Лев, кав’ярня, ґудзик, бажання, майбутній, подія,  сильний</a:t>
            </a:r>
            <a:r>
              <a:rPr lang="ru-RU" sz="40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8662" y="3141762"/>
            <a:ext cx="731794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Лев, кав</a:t>
            </a:r>
            <a:r>
              <a:rPr lang="uk-UA" sz="4000" b="1" dirty="0" smtClean="0"/>
              <a:t>’-яр-ня</a:t>
            </a:r>
            <a:r>
              <a:rPr lang="uk-UA" sz="4000" b="1" dirty="0"/>
              <a:t>, </a:t>
            </a:r>
            <a:r>
              <a:rPr lang="uk-UA" sz="4000" b="1" dirty="0" smtClean="0"/>
              <a:t>ґу-</a:t>
            </a:r>
            <a:r>
              <a:rPr lang="uk-UA" sz="4000" b="1" dirty="0" err="1" smtClean="0"/>
              <a:t>дзик</a:t>
            </a:r>
            <a:r>
              <a:rPr lang="uk-UA" sz="4000" b="1" dirty="0"/>
              <a:t>, </a:t>
            </a:r>
            <a:r>
              <a:rPr lang="uk-UA" sz="4000" b="1" dirty="0" smtClean="0"/>
              <a:t>ба-</a:t>
            </a:r>
            <a:r>
              <a:rPr lang="uk-UA" sz="4000" b="1" dirty="0" err="1" smtClean="0"/>
              <a:t>жа</a:t>
            </a:r>
            <a:r>
              <a:rPr lang="uk-UA" sz="4000" b="1" dirty="0" smtClean="0"/>
              <a:t>-</a:t>
            </a:r>
            <a:r>
              <a:rPr lang="uk-UA" sz="4000" b="1" dirty="0" err="1" smtClean="0"/>
              <a:t>ння</a:t>
            </a:r>
            <a:r>
              <a:rPr lang="uk-UA" sz="4000" b="1" dirty="0"/>
              <a:t>, </a:t>
            </a:r>
            <a:r>
              <a:rPr lang="uk-UA" sz="4000" b="1" dirty="0" smtClean="0"/>
              <a:t>май-бут-ній</a:t>
            </a:r>
            <a:r>
              <a:rPr lang="uk-UA" sz="4000" b="1" dirty="0"/>
              <a:t>, </a:t>
            </a:r>
            <a:r>
              <a:rPr lang="uk-UA" sz="4000" b="1" dirty="0" smtClean="0"/>
              <a:t>по-дія</a:t>
            </a:r>
            <a:r>
              <a:rPr lang="uk-UA" sz="4000" b="1" dirty="0"/>
              <a:t>,  </a:t>
            </a:r>
            <a:r>
              <a:rPr lang="uk-UA" sz="4000" b="1" dirty="0" err="1" smtClean="0"/>
              <a:t>силь</a:t>
            </a:r>
            <a:r>
              <a:rPr lang="uk-UA" sz="4000" b="1" dirty="0" smtClean="0"/>
              <a:t>-ний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88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 flipH="1">
            <a:off x="1017381" y="2503543"/>
            <a:ext cx="2410354" cy="3396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3800" y="2676979"/>
            <a:ext cx="259228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Легкий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нігті </a:t>
            </a:r>
            <a:r>
              <a:rPr lang="uk-UA" sz="3600" b="1" dirty="0"/>
              <a:t>– </a:t>
            </a:r>
          </a:p>
          <a:p>
            <a:r>
              <a:rPr lang="uk-UA" sz="3600" b="1" dirty="0"/>
              <a:t>кігті – </a:t>
            </a:r>
          </a:p>
          <a:p>
            <a:r>
              <a:rPr lang="uk-UA" sz="3600" b="1" dirty="0" smtClean="0"/>
              <a:t>боротьба </a:t>
            </a:r>
            <a:r>
              <a:rPr lang="uk-UA" sz="3600" b="1" dirty="0"/>
              <a:t>– </a:t>
            </a:r>
          </a:p>
          <a:p>
            <a:r>
              <a:rPr lang="uk-UA" sz="3600" b="1" dirty="0"/>
              <a:t>просьба –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1088" y="2676979"/>
            <a:ext cx="249527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легенький</a:t>
            </a:r>
          </a:p>
          <a:p>
            <a:r>
              <a:rPr lang="uk-UA" sz="3600" b="1" dirty="0" smtClean="0"/>
              <a:t>ніготь</a:t>
            </a:r>
            <a:endParaRPr lang="uk-UA" sz="3600" b="1" dirty="0"/>
          </a:p>
          <a:p>
            <a:r>
              <a:rPr lang="uk-UA" sz="3600" b="1" dirty="0"/>
              <a:t>кіготь</a:t>
            </a:r>
          </a:p>
          <a:p>
            <a:r>
              <a:rPr lang="uk-UA" sz="3600" b="1" dirty="0" smtClean="0"/>
              <a:t>боротися</a:t>
            </a:r>
            <a:endParaRPr lang="uk-UA" sz="3600" b="1" dirty="0"/>
          </a:p>
          <a:p>
            <a:r>
              <a:rPr lang="uk-UA" sz="3600" b="1" dirty="0"/>
              <a:t>просити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6205" y="510827"/>
            <a:ext cx="10248394" cy="6147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22259" y="1313577"/>
            <a:ext cx="2805734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6.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1791" y="1314426"/>
            <a:ext cx="5184576" cy="11891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Добери </a:t>
            </a:r>
            <a:r>
              <a:rPr lang="ru-RU" sz="2400" b="1" dirty="0">
                <a:solidFill>
                  <a:srgbClr val="0070C0"/>
                </a:solidFill>
              </a:rPr>
              <a:t>до </a:t>
            </a:r>
            <a:r>
              <a:rPr lang="ru-RU" sz="2400" b="1" dirty="0" err="1" smtClean="0">
                <a:solidFill>
                  <a:srgbClr val="0070C0"/>
                </a:solidFill>
              </a:rPr>
              <a:t>поданих</a:t>
            </a:r>
            <a:r>
              <a:rPr lang="ru-RU" sz="2400" b="1" dirty="0" smtClean="0">
                <a:solidFill>
                  <a:srgbClr val="0070C0"/>
                </a:solidFill>
              </a:rPr>
              <a:t> слів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перевірні</a:t>
            </a:r>
            <a:r>
              <a:rPr lang="ru-RU" sz="2400" b="1" dirty="0" smtClean="0">
                <a:solidFill>
                  <a:srgbClr val="0070C0"/>
                </a:solidFill>
              </a:rPr>
              <a:t>. Запиши перші </a:t>
            </a:r>
            <a:r>
              <a:rPr lang="ru-RU" sz="2400" b="1" dirty="0" err="1" smtClean="0">
                <a:solidFill>
                  <a:srgbClr val="0070C0"/>
                </a:solidFill>
              </a:rPr>
              <a:t>дві</a:t>
            </a:r>
            <a:r>
              <a:rPr lang="ru-RU" sz="2400" b="1" dirty="0" smtClean="0">
                <a:solidFill>
                  <a:srgbClr val="0070C0"/>
                </a:solidFill>
              </a:rPr>
              <a:t> пари слів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62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9823" y="4149874"/>
            <a:ext cx="223224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лист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/>
              <a:t>к – </a:t>
            </a:r>
          </a:p>
          <a:p>
            <a:r>
              <a:rPr lang="uk-UA" sz="3600" b="1" dirty="0"/>
              <a:t>гриб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/>
              <a:t> – </a:t>
            </a:r>
          </a:p>
          <a:p>
            <a:r>
              <a:rPr lang="uk-UA" sz="3600" b="1" dirty="0" smtClean="0"/>
              <a:t>книжк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/>
              <a:t> </a:t>
            </a:r>
            <a:r>
              <a:rPr lang="uk-UA" sz="3600" b="1" dirty="0"/>
              <a:t>– </a:t>
            </a:r>
          </a:p>
          <a:p>
            <a:r>
              <a:rPr lang="uk-UA" sz="3600" b="1" dirty="0"/>
              <a:t>д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/>
              <a:t>рево –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672980" y="2553108"/>
            <a:ext cx="2843108" cy="2892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5" y="477466"/>
            <a:ext cx="1029714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Назви зображені </a:t>
            </a:r>
            <a:r>
              <a:rPr lang="uk-UA" sz="3600" b="1" dirty="0">
                <a:solidFill>
                  <a:schemeClr val="bg1"/>
                </a:solidFill>
              </a:rPr>
              <a:t>на малюнках </a:t>
            </a:r>
            <a:r>
              <a:rPr lang="uk-UA" sz="3600" b="1" dirty="0" smtClean="0">
                <a:solidFill>
                  <a:schemeClr val="bg1"/>
                </a:solidFill>
              </a:rPr>
              <a:t>предмети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49745" y="1482058"/>
            <a:ext cx="2729407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7.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Пин от пользователя Modorova Svetlana на доске Грибы | Грибы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598132"/>
            <a:ext cx="1481612" cy="14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13" y="2864194"/>
            <a:ext cx="1315713" cy="11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ipart#клипарт#wood#елка#дерево | Растения, Дере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98" y="2641984"/>
            <a:ext cx="1355166" cy="13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52071" y="4128851"/>
            <a:ext cx="1896688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/>
              <a:t>стя</a:t>
            </a:r>
          </a:p>
          <a:p>
            <a:r>
              <a:rPr lang="uk-UA" sz="3600" b="1" dirty="0"/>
              <a:t>гриб</a:t>
            </a:r>
          </a:p>
          <a:p>
            <a:r>
              <a:rPr lang="uk-UA" sz="3600" b="1" dirty="0"/>
              <a:t>кн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/>
              <a:t>га</a:t>
            </a:r>
          </a:p>
          <a:p>
            <a:r>
              <a:rPr lang="uk-UA" sz="3600" b="1" dirty="0"/>
              <a:t>дер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/>
              <a:t>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242" y="1448523"/>
            <a:ext cx="7908178" cy="11548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 </a:t>
            </a:r>
            <a:r>
              <a:rPr lang="uk-UA" sz="2400" b="1" dirty="0">
                <a:solidFill>
                  <a:srgbClr val="0070C0"/>
                </a:solidFill>
              </a:rPr>
              <a:t>в словах букви, які позначають ненаголошені голосні [е], [и]. Добери до кожного слова </a:t>
            </a:r>
            <a:r>
              <a:rPr lang="uk-UA" sz="2400" b="1" dirty="0" smtClean="0">
                <a:solidFill>
                  <a:srgbClr val="0070C0"/>
                </a:solidFill>
              </a:rPr>
              <a:t>перевірне. Запиши дві останні пари.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00505" y="4725938"/>
            <a:ext cx="24168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69487" y="5283280"/>
            <a:ext cx="24168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03789" y="5806058"/>
            <a:ext cx="24168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83883" y="6375953"/>
            <a:ext cx="24168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Осенний кленовый лист - Png картинки и иконки без ф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289">
            <a:off x="4420713" y="2384273"/>
            <a:ext cx="1249530" cy="1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63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43778" y="2676210"/>
            <a:ext cx="2414987" cy="2625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63" y="380317"/>
            <a:ext cx="10225136" cy="835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речення, вставивши пропущені слова.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45385" y="1341562"/>
            <a:ext cx="2926872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8.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8765" y="2648102"/>
            <a:ext cx="833386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/>
              <a:t>Підземний </a:t>
            </a:r>
            <a:r>
              <a:rPr lang="uk-UA" sz="3200" b="1" dirty="0"/>
              <a:t>вид транспорту — </a:t>
            </a:r>
            <a:r>
              <a:rPr lang="uk-UA" sz="3200" b="1" dirty="0" smtClean="0"/>
              <a:t>______ </a:t>
            </a:r>
            <a:r>
              <a:rPr lang="uk-UA" sz="3200" b="1" dirty="0"/>
              <a:t>. </a:t>
            </a:r>
            <a:endParaRPr lang="uk-UA" sz="3200" b="1" dirty="0" smtClean="0"/>
          </a:p>
          <a:p>
            <a:pPr marL="514350" indent="-514350">
              <a:buAutoNum type="arabicPeriod"/>
            </a:pPr>
            <a:r>
              <a:rPr lang="uk-UA" sz="3200" b="1" dirty="0" smtClean="0"/>
              <a:t>Перший </a:t>
            </a:r>
            <a:r>
              <a:rPr lang="uk-UA" sz="3200" b="1" dirty="0"/>
              <a:t>день тижня — </a:t>
            </a:r>
            <a:r>
              <a:rPr lang="uk-UA" sz="3200" b="1" dirty="0" smtClean="0"/>
              <a:t>__________. 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Світлофор </a:t>
            </a:r>
            <a:r>
              <a:rPr lang="uk-UA" sz="3200" b="1" dirty="0"/>
              <a:t>допомагає </a:t>
            </a:r>
            <a:r>
              <a:rPr lang="uk-UA" sz="3200" b="1" dirty="0" smtClean="0"/>
              <a:t>переходити _______. 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Навчальний </a:t>
            </a:r>
            <a:r>
              <a:rPr lang="uk-UA" sz="3200" b="1" dirty="0"/>
              <a:t>рік </a:t>
            </a:r>
            <a:r>
              <a:rPr lang="uk-UA" sz="3200" b="1" dirty="0" smtClean="0"/>
              <a:t>розпочинається </a:t>
            </a:r>
            <a:r>
              <a:rPr lang="uk-UA" sz="3200" b="1" dirty="0"/>
              <a:t>першого </a:t>
            </a:r>
            <a:r>
              <a:rPr lang="uk-UA" sz="3200" b="1" dirty="0" smtClean="0"/>
              <a:t>________</a:t>
            </a:r>
            <a:r>
              <a:rPr lang="ru-RU" sz="3200" b="1" dirty="0" smtClean="0"/>
              <a:t>. </a:t>
            </a:r>
            <a:endParaRPr lang="uk-UA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53762" y="1341562"/>
            <a:ext cx="7150838" cy="8351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Перевір </a:t>
            </a:r>
            <a:r>
              <a:rPr lang="uk-UA" sz="2400" b="1" dirty="0">
                <a:solidFill>
                  <a:srgbClr val="0070C0"/>
                </a:solidFill>
              </a:rPr>
              <a:t>за орфографічним словником написання вставлених слів</a:t>
            </a:r>
            <a:r>
              <a:rPr lang="uk-UA" sz="2400" b="1" dirty="0" smtClean="0">
                <a:solidFill>
                  <a:srgbClr val="0070C0"/>
                </a:solidFill>
              </a:rPr>
              <a:t>. Запиши з пам’яті друге 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55599" y="2592437"/>
            <a:ext cx="1284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метро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92231" y="304076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понеділок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64440" y="3573810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дорогу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5767" y="4509914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вересня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240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907455" y="1740757"/>
            <a:ext cx="2905583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9.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905" y="1740757"/>
            <a:ext cx="69450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Напиши </a:t>
            </a:r>
            <a:r>
              <a:rPr lang="uk-UA" sz="3200" b="1" dirty="0">
                <a:solidFill>
                  <a:srgbClr val="0070C0"/>
                </a:solidFill>
              </a:rPr>
              <a:t>про це текст </a:t>
            </a:r>
            <a:r>
              <a:rPr lang="uk-UA" sz="3200" b="1" dirty="0" smtClean="0">
                <a:solidFill>
                  <a:srgbClr val="0070C0"/>
                </a:solidFill>
              </a:rPr>
              <a:t>(</a:t>
            </a:r>
            <a:r>
              <a:rPr lang="uk-UA" sz="3200" b="1" dirty="0">
                <a:solidFill>
                  <a:srgbClr val="0070C0"/>
                </a:solidFill>
              </a:rPr>
              <a:t>3–4 речення).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7455" y="515398"/>
            <a:ext cx="10513168" cy="10421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Пригадай, з яким настроєм ти зустрів/зустріла  перше вересня цього навчального року.</a:t>
            </a:r>
          </a:p>
        </p:txBody>
      </p:sp>
      <p:pic>
        <p:nvPicPr>
          <p:cNvPr id="1026" name="Picture 2" descr="1 ВЕРЕСНЯ - ДЕНЬ ЗНАНЬ (СВЯТО ПЕРШОГО ДЗВОНИКА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536" b="2057"/>
          <a:stretch/>
        </p:blipFill>
        <p:spPr bwMode="auto">
          <a:xfrm>
            <a:off x="4507855" y="2409127"/>
            <a:ext cx="525600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46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704" y="1485578"/>
            <a:ext cx="6383471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Яке </a:t>
            </a:r>
            <a:r>
              <a:rPr lang="ru-RU" sz="2800" b="1" dirty="0">
                <a:solidFill>
                  <a:srgbClr val="0070C0"/>
                </a:solidFill>
              </a:rPr>
              <a:t>завдання було </a:t>
            </a:r>
            <a:r>
              <a:rPr lang="ru-RU" sz="2800" b="1" dirty="0" smtClean="0">
                <a:solidFill>
                  <a:srgbClr val="0070C0"/>
                </a:solidFill>
              </a:rPr>
              <a:t>найцікавішим для тебе?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Яке завдання було </a:t>
            </a:r>
            <a:r>
              <a:rPr lang="ru-RU" sz="2800" b="1" dirty="0" err="1" smtClean="0">
                <a:solidFill>
                  <a:srgbClr val="0070C0"/>
                </a:solidFill>
              </a:rPr>
              <a:t>найважчим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для тебе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5348" y="658355"/>
            <a:ext cx="4266664" cy="8292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Мій настрій</a:t>
            </a:r>
            <a:endParaRPr lang="ru-RU" altLang="ru-RU" sz="4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23" y="374660"/>
            <a:ext cx="4767650" cy="59942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300" y="1876783"/>
            <a:ext cx="4205704" cy="13981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1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97" y="1710268"/>
            <a:ext cx="2865665" cy="334133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660866" y="532377"/>
            <a:ext cx="4668110" cy="63756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Вибери свій настрій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96" y="1357589"/>
            <a:ext cx="3866727" cy="48444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393" y="1710268"/>
            <a:ext cx="5200003" cy="30476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629" y="606470"/>
            <a:ext cx="5567473" cy="740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2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1 Звуки алфавіт склади\№013-Шукаю слова в словнику за алфавітом\2025-09-18_21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0" y="1324769"/>
            <a:ext cx="9288253" cy="24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52" y="3451509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3251" y="4005858"/>
            <a:ext cx="6909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Примітний хлопець, здивує, розкрити, приховані.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9983" y="1402139"/>
            <a:ext cx="5300486" cy="206210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2060"/>
                </a:solidFill>
              </a:rPr>
              <a:t>повторимо </a:t>
            </a:r>
            <a:r>
              <a:rPr lang="uk-UA" sz="3200" b="1" dirty="0">
                <a:solidFill>
                  <a:srgbClr val="002060"/>
                </a:solidFill>
              </a:rPr>
              <a:t>свої </a:t>
            </a:r>
            <a:r>
              <a:rPr lang="uk-UA" sz="3200" b="1" dirty="0" smtClean="0">
                <a:solidFill>
                  <a:srgbClr val="002060"/>
                </a:solidFill>
              </a:rPr>
              <a:t>знання і вміння з </a:t>
            </a:r>
            <a:r>
              <a:rPr lang="uk-UA" sz="3200" b="1" dirty="0">
                <a:solidFill>
                  <a:srgbClr val="002060"/>
                </a:solidFill>
              </a:rPr>
              <a:t>теми «Пригадую знання про звуки і букви</a:t>
            </a:r>
            <a:r>
              <a:rPr lang="uk-UA" sz="3200" b="1" dirty="0" smtClean="0">
                <a:solidFill>
                  <a:srgbClr val="002060"/>
                </a:solidFill>
              </a:rPr>
              <a:t>».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67495" y="1393291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183" y="3376704"/>
            <a:ext cx="4253429" cy="3037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81" y="477466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Закінчи речення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63440" y="1341562"/>
            <a:ext cx="1044116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Звук ми __________________, а букви ________________.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0362" y="2043318"/>
            <a:ext cx="5765938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В українській абетці ___ букви 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2375" y="2746507"/>
            <a:ext cx="10750196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Звуки </a:t>
            </a:r>
            <a:r>
              <a:rPr lang="uk-UA" sz="3200" b="1" dirty="0">
                <a:solidFill>
                  <a:schemeClr val="bg1"/>
                </a:solidFill>
              </a:rPr>
              <a:t>за способом </a:t>
            </a:r>
            <a:r>
              <a:rPr lang="uk-UA" sz="3200" b="1" dirty="0" smtClean="0">
                <a:solidFill>
                  <a:schemeClr val="bg1"/>
                </a:solidFill>
              </a:rPr>
              <a:t>вимови ділять на __________________.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0169" y="1276587"/>
            <a:ext cx="391387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вимовляємо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чуємо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07855" y="2031096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33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72151" y="2697492"/>
            <a:ext cx="4062307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rgbClr val="FFFF00"/>
                </a:solidFill>
              </a:rPr>
              <a:t>олосні </a:t>
            </a:r>
            <a:r>
              <a:rPr lang="uk-UA" sz="3200" b="1" dirty="0">
                <a:solidFill>
                  <a:srgbClr val="FFFF00"/>
                </a:solidFill>
              </a:rPr>
              <a:t>і приголосні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019" y="3429794"/>
            <a:ext cx="10874552" cy="121122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</a:rPr>
              <a:t>Голосні звуки творяться за </a:t>
            </a:r>
            <a:r>
              <a:rPr lang="uk-UA" sz="3200" b="1" dirty="0" smtClean="0">
                <a:solidFill>
                  <a:schemeClr val="bg1"/>
                </a:solidFill>
              </a:rPr>
              <a:t>допомогою ______, </a:t>
            </a:r>
            <a:r>
              <a:rPr lang="uk-UA" sz="3200" b="1" dirty="0">
                <a:solidFill>
                  <a:schemeClr val="bg1"/>
                </a:solidFill>
              </a:rPr>
              <a:t>а приголосні за допомогою </a:t>
            </a:r>
            <a:r>
              <a:rPr lang="uk-UA" sz="3200" b="1" dirty="0" smtClean="0">
                <a:solidFill>
                  <a:schemeClr val="bg1"/>
                </a:solidFill>
              </a:rPr>
              <a:t>_____________ або ___________.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32191" y="1276587"/>
            <a:ext cx="345638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читаємо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бачимо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5954" y="3469647"/>
            <a:ext cx="145840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голосу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3959" y="3984242"/>
            <a:ext cx="266029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голосу і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4546" y="3968498"/>
            <a:ext cx="235804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тільки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4137" y="4691886"/>
            <a:ext cx="10848434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Голосних звуків  в українській мові __. Назви їх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044359" y="4657835"/>
            <a:ext cx="2355517" cy="734499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600" b="1" dirty="0" smtClean="0">
                <a:solidFill>
                  <a:srgbClr val="FFFF00"/>
                </a:solidFill>
                <a:ea typeface="Times New Roman" pitchFamily="18" charset="0"/>
              </a:rPr>
              <a:t>а у о е и 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45200" y="4691886"/>
            <a:ext cx="59470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6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2313" y="5372470"/>
            <a:ext cx="8454096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Для позначення цих звуків є __ букв. Назви їх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016409" y="5365149"/>
            <a:ext cx="2764254" cy="134743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а я у ю </a:t>
            </a: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о е </a:t>
            </a: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є и і ї </a:t>
            </a:r>
            <a:endParaRPr lang="uk-UA" sz="36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659674" y="5346061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10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9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3" grpId="0" animBg="1"/>
      <p:bldP spid="14" grpId="0"/>
      <p:bldP spid="3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701992" y="2027906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649748" y="1330785"/>
            <a:ext cx="2168537" cy="1329545"/>
          </a:xfrm>
          <a:prstGeom prst="rect">
            <a:avLst/>
          </a:prstGeom>
        </p:spPr>
      </p:pic>
      <p:pic>
        <p:nvPicPr>
          <p:cNvPr id="61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02" y="1212263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4110" r="53897" b="72001"/>
          <a:stretch/>
        </p:blipFill>
        <p:spPr>
          <a:xfrm>
            <a:off x="4597409" y="3267943"/>
            <a:ext cx="1866900" cy="9525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47775" r="40352" b="36105"/>
          <a:stretch/>
        </p:blipFill>
        <p:spPr>
          <a:xfrm>
            <a:off x="6701543" y="3339608"/>
            <a:ext cx="2524836" cy="1105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80000" r="46465" b="3611"/>
          <a:stretch/>
        </p:blipFill>
        <p:spPr>
          <a:xfrm>
            <a:off x="2067860" y="3343218"/>
            <a:ext cx="2234335" cy="112395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19622" y="4581921"/>
            <a:ext cx="6962425" cy="544659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слова. Поясни їх написання.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3647" y="5278981"/>
            <a:ext cx="6962425" cy="527077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 яких словах звуків більше, ніж букв?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03399" y="2542164"/>
            <a:ext cx="2734469" cy="3837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5" y="508510"/>
            <a:ext cx="10438682" cy="10290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Визнач</a:t>
            </a:r>
            <a:r>
              <a:rPr lang="uk-UA" sz="3600" b="1" dirty="0">
                <a:solidFill>
                  <a:schemeClr val="bg1"/>
                </a:solidFill>
              </a:rPr>
              <a:t>, якій звуковій схемі відповідають подані слова.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07455" y="1672117"/>
            <a:ext cx="2534436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1.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7762" y="2467848"/>
            <a:ext cx="75583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Площа</a:t>
            </a:r>
            <a:r>
              <a:rPr lang="uk-UA" sz="3600" b="1" dirty="0"/>
              <a:t>, джміль, книжка, </a:t>
            </a:r>
            <a:r>
              <a:rPr lang="uk-UA" sz="3600" b="1" dirty="0" smtClean="0"/>
              <a:t>п’ять</a:t>
            </a:r>
            <a:r>
              <a:rPr lang="uk-UA" sz="36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313" y="3357786"/>
            <a:ext cx="6693208" cy="5568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06728" y="1682400"/>
            <a:ext cx="7702378" cy="658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Запиши </a:t>
            </a:r>
            <a:r>
              <a:rPr lang="uk-UA" sz="3200" b="1" dirty="0">
                <a:solidFill>
                  <a:srgbClr val="002060"/>
                </a:solidFill>
              </a:rPr>
              <a:t>їх </a:t>
            </a:r>
            <a:r>
              <a:rPr lang="uk-UA" sz="3200" b="1" dirty="0" smtClean="0">
                <a:solidFill>
                  <a:srgbClr val="002060"/>
                </a:solidFill>
              </a:rPr>
              <a:t>під відповідною схемою.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808" y="4098191"/>
            <a:ext cx="2413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Джміль</a:t>
            </a:r>
            <a:r>
              <a:rPr lang="uk-UA" sz="3600" b="1" dirty="0"/>
              <a:t>, </a:t>
            </a:r>
            <a:endParaRPr lang="uk-UA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892232" y="4052024"/>
            <a:ext cx="21602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Площа</a:t>
            </a:r>
            <a:r>
              <a:rPr lang="uk-UA" sz="3600" b="1" dirty="0"/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5809" y="4806077"/>
            <a:ext cx="2413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п’ять</a:t>
            </a:r>
            <a:r>
              <a:rPr lang="uk-UA" sz="36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2232" y="4710099"/>
            <a:ext cx="21602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книжка.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260541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 flipH="1">
            <a:off x="835173" y="2637706"/>
            <a:ext cx="2487623" cy="3505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447" y="484373"/>
            <a:ext cx="10441160" cy="10580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Допоможи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Щебетунчикові </a:t>
            </a:r>
            <a:r>
              <a:rPr lang="uk-UA" sz="3600" b="1" dirty="0">
                <a:solidFill>
                  <a:schemeClr val="bg1"/>
                </a:solidFill>
              </a:rPr>
              <a:t>скласти меню своїх улюблених </a:t>
            </a:r>
            <a:r>
              <a:rPr lang="uk-UA" sz="3600" b="1" dirty="0" smtClean="0">
                <a:solidFill>
                  <a:schemeClr val="bg1"/>
                </a:solidFill>
              </a:rPr>
              <a:t>напоїв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835447" y="1780266"/>
            <a:ext cx="2517702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2.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8174" y="3093561"/>
            <a:ext cx="60609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Чай, вода, компот, сік, фреш, молоко, какао.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9783" y="4441667"/>
            <a:ext cx="1465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Вода,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7507" y="1681692"/>
            <a:ext cx="7862285" cy="13160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Запиши </a:t>
            </a:r>
            <a:r>
              <a:rPr lang="uk-UA" sz="2800" b="1" dirty="0">
                <a:solidFill>
                  <a:srgbClr val="002060"/>
                </a:solidFill>
              </a:rPr>
              <a:t>назви напоїв в алфавітному порядку. Підкресли букви, які позначають м’які приголосні звуки.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6742" y="5126387"/>
            <a:ext cx="10682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сік</a:t>
            </a:r>
            <a:r>
              <a:rPr lang="uk-UA" sz="3600" b="1" dirty="0"/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5608" y="4450610"/>
            <a:ext cx="15585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какао</a:t>
            </a:r>
            <a:r>
              <a:rPr lang="uk-UA" sz="3600" b="1" dirty="0"/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4120" y="4450852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компот</a:t>
            </a:r>
            <a:r>
              <a:rPr lang="uk-UA" sz="3600" b="1" dirty="0"/>
              <a:t>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6970" y="4441668"/>
            <a:ext cx="19435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молоко</a:t>
            </a:r>
            <a:r>
              <a:rPr lang="uk-UA" sz="3600" b="1" dirty="0"/>
              <a:t>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239" y="5131636"/>
            <a:ext cx="11521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чай</a:t>
            </a:r>
            <a:r>
              <a:rPr lang="uk-UA" sz="3600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4040" y="5126387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фреш</a:t>
            </a:r>
            <a:r>
              <a:rPr lang="uk-UA" sz="3600" b="1" dirty="0"/>
              <a:t>,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083919" y="5662042"/>
            <a:ext cx="2416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23205" y="5671107"/>
            <a:ext cx="2416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998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5"/>
            <a:ext cx="10513168" cy="1154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Утвори </a:t>
            </a:r>
            <a:r>
              <a:rPr lang="uk-UA" sz="3600" b="1" dirty="0">
                <a:solidFill>
                  <a:schemeClr val="bg1"/>
                </a:solidFill>
              </a:rPr>
              <a:t>слова з подовженими приголосними звуками </a:t>
            </a:r>
            <a:r>
              <a:rPr lang="uk-UA" sz="3600" b="1" dirty="0" smtClean="0">
                <a:solidFill>
                  <a:schemeClr val="bg1"/>
                </a:solidFill>
              </a:rPr>
              <a:t>за </a:t>
            </a:r>
            <a:r>
              <a:rPr lang="uk-UA" sz="3600" b="1" dirty="0">
                <a:solidFill>
                  <a:schemeClr val="bg1"/>
                </a:solidFill>
              </a:rPr>
              <a:t>зразком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835447" y="1729122"/>
            <a:ext cx="2592288" cy="66837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Завдання 3.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35847" y="2338428"/>
            <a:ext cx="6134862" cy="6755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Зразок: </a:t>
            </a:r>
            <a:r>
              <a:rPr lang="uk-UA" sz="3600" i="1" dirty="0">
                <a:solidFill>
                  <a:schemeClr val="bg1"/>
                </a:solidFill>
              </a:rPr>
              <a:t>вітати – вітання. 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2671" y="3144914"/>
            <a:ext cx="1828489" cy="6755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житт</a:t>
            </a:r>
            <a:r>
              <a:rPr lang="uk-UA" sz="4000" b="1" dirty="0" smtClean="0">
                <a:solidFill>
                  <a:srgbClr val="FFFF00"/>
                </a:solidFill>
              </a:rPr>
              <a:t>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2671" y="5094614"/>
            <a:ext cx="2547712" cy="6755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год</a:t>
            </a:r>
            <a:r>
              <a:rPr lang="uk-UA" sz="4000" b="1" dirty="0" smtClean="0">
                <a:solidFill>
                  <a:srgbClr val="FFFF00"/>
                </a:solidFill>
              </a:rPr>
              <a:t>и</a:t>
            </a:r>
            <a:r>
              <a:rPr lang="uk-UA" sz="4000" b="1" dirty="0" smtClean="0">
                <a:solidFill>
                  <a:schemeClr val="bg1"/>
                </a:solidFill>
              </a:rPr>
              <a:t>нник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2671" y="3780917"/>
            <a:ext cx="1828489" cy="6755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знанн</a:t>
            </a:r>
            <a:r>
              <a:rPr lang="uk-UA" sz="4000" b="1" dirty="0" smtClean="0">
                <a:solidFill>
                  <a:srgbClr val="FFFF00"/>
                </a:solidFill>
              </a:rPr>
              <a:t>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2671" y="4456482"/>
            <a:ext cx="2187672" cy="6755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</a:t>
            </a:r>
            <a:r>
              <a:rPr lang="uk-UA" sz="4000" b="1" dirty="0" smtClean="0">
                <a:solidFill>
                  <a:srgbClr val="FFFF00"/>
                </a:solidFill>
              </a:rPr>
              <a:t>а</a:t>
            </a:r>
            <a:r>
              <a:rPr lang="uk-UA" sz="4000" b="1" dirty="0" smtClean="0">
                <a:solidFill>
                  <a:schemeClr val="bg1"/>
                </a:solidFill>
              </a:rPr>
              <a:t>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1051471" y="2676211"/>
            <a:ext cx="3005198" cy="30578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87775" y="1729122"/>
            <a:ext cx="7488832" cy="478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Постав  </a:t>
            </a:r>
            <a:r>
              <a:rPr lang="uk-UA" sz="3200" b="1" dirty="0">
                <a:solidFill>
                  <a:srgbClr val="002060"/>
                </a:solidFill>
              </a:rPr>
              <a:t>наголос  в  утворених  словах.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9863" y="3178914"/>
            <a:ext cx="2132808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/>
              <a:t>жити –</a:t>
            </a:r>
          </a:p>
          <a:p>
            <a:r>
              <a:rPr lang="uk-UA" sz="4000" b="1" dirty="0"/>
              <a:t>знати – </a:t>
            </a:r>
          </a:p>
          <a:p>
            <a:r>
              <a:rPr lang="uk-UA" sz="4000" b="1" dirty="0"/>
              <a:t>читати –</a:t>
            </a:r>
          </a:p>
          <a:p>
            <a:r>
              <a:rPr lang="uk-UA" sz="4000" b="1" dirty="0"/>
              <a:t>година –</a:t>
            </a:r>
          </a:p>
        </p:txBody>
      </p:sp>
    </p:spTree>
    <p:extLst>
      <p:ext uri="{BB962C8B-B14F-4D97-AF65-F5344CB8AC3E}">
        <p14:creationId xmlns:p14="http://schemas.microsoft.com/office/powerpoint/2010/main" val="5845407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588</Words>
  <Application>Microsoft Office PowerPoint</Application>
  <PresentationFormat>Произвольный</PresentationFormat>
  <Paragraphs>135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Повторення і закріплення знань за розділом «Пригадую знання про звуки і букви»</vt:lpstr>
      <vt:lpstr>Вибери свій настрій</vt:lpstr>
      <vt:lpstr>Презентация PowerPoint</vt:lpstr>
      <vt:lpstr>Презентация PowerPoint</vt:lpstr>
      <vt:lpstr>Закінчи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 </vt:lpstr>
      <vt:lpstr>Мій настрій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123</cp:revision>
  <dcterms:created xsi:type="dcterms:W3CDTF">2025-08-27T14:01:18Z</dcterms:created>
  <dcterms:modified xsi:type="dcterms:W3CDTF">2025-09-22T19:39:55Z</dcterms:modified>
</cp:coreProperties>
</file>