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82" r:id="rId2"/>
    <p:sldId id="361" r:id="rId3"/>
    <p:sldId id="333" r:id="rId4"/>
    <p:sldId id="332" r:id="rId5"/>
    <p:sldId id="330" r:id="rId6"/>
    <p:sldId id="305" r:id="rId7"/>
    <p:sldId id="324" r:id="rId8"/>
    <p:sldId id="342" r:id="rId9"/>
    <p:sldId id="343" r:id="rId10"/>
    <p:sldId id="344" r:id="rId11"/>
    <p:sldId id="345" r:id="rId12"/>
    <p:sldId id="346" r:id="rId13"/>
    <p:sldId id="347" r:id="rId14"/>
    <p:sldId id="349" r:id="rId15"/>
    <p:sldId id="350" r:id="rId16"/>
    <p:sldId id="352" r:id="rId17"/>
    <p:sldId id="353" r:id="rId18"/>
    <p:sldId id="354" r:id="rId19"/>
    <p:sldId id="356" r:id="rId20"/>
    <p:sldId id="360" r:id="rId21"/>
    <p:sldId id="300" r:id="rId22"/>
    <p:sldId id="362" r:id="rId23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5.wdp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betka.ukrlife.org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44915" y="929705"/>
            <a:ext cx="9505056" cy="1940957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Наша мова розвивається: чому з’являються нові слова? Л. </a:t>
            </a:r>
            <a:r>
              <a:rPr lang="uk-UA" sz="3600" b="1" dirty="0" err="1">
                <a:solidFill>
                  <a:schemeClr val="accent6">
                    <a:lumMod val="75000"/>
                  </a:schemeClr>
                </a:solidFill>
              </a:rPr>
              <a:t>Відута</a:t>
            </a:r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 «Незрозумілі слова». </a:t>
            </a:r>
            <a:endParaRPr lang="uk-UA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. Качан «Звертайся до словника» 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016049" y="3809648"/>
            <a:ext cx="3833922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 клас</a:t>
            </a:r>
          </a:p>
          <a:p>
            <a:pPr algn="ctr"/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Розділ 2.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Без слова немає мови, а без мови - книги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15</a:t>
            </a:r>
          </a:p>
        </p:txBody>
      </p:sp>
      <p:pic>
        <p:nvPicPr>
          <p:cNvPr id="1026" name="Picture 2" descr="D:\Картинки до тестів\!!! Учні\_free_2024-11-11-20-20-50_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543" y="3218612"/>
            <a:ext cx="2736304" cy="273630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708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Мама Играет Ребенком Дома Образовательные Игрушки Детские Игры Дизайнер Кубов — стоковый векто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6" t="15713" r="10688" b="8430"/>
          <a:stretch/>
        </p:blipFill>
        <p:spPr bwMode="auto">
          <a:xfrm>
            <a:off x="314362" y="1363279"/>
            <a:ext cx="2609317" cy="203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23679" y="1363279"/>
            <a:ext cx="9001000" cy="48320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Це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означає, що людина, яка </a:t>
            </a:r>
            <a:r>
              <a:rPr lang="uk-UA" sz="2800" b="1" dirty="0" err="1" smtClean="0">
                <a:solidFill>
                  <a:schemeClr val="accent6">
                    <a:lumMod val="75000"/>
                  </a:schemeClr>
                </a:solidFill>
              </a:rPr>
              <a:t>спроєктувала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будинок, тобто архітектор, зламав стереотипи і створив будинок, не схожий на інші. </a:t>
            </a:r>
            <a:endParaRPr lang="uk-UA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     —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Улянко, то наш тато сказав комусь будувати  будинок  із  хвилястими  стінами?  —  допитувався  Тарасик. </a:t>
            </a:r>
            <a:endParaRPr lang="uk-UA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Ні, та якби наш тато насправді побудував такий будинок, то він би зламав стереотипи. Але чи побудує хтось колись у Києві такий зовсім не звичний будинок, де все було б не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так, як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очікуєш? — мрійливо визирнула у вікно Улянка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5447" y="494644"/>
            <a:ext cx="10812298" cy="6626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Любов </a:t>
            </a:r>
            <a:r>
              <a:rPr lang="uk-UA" sz="3200" b="1" dirty="0" err="1" smtClean="0">
                <a:solidFill>
                  <a:schemeClr val="bg1"/>
                </a:solidFill>
              </a:rPr>
              <a:t>Відута</a:t>
            </a:r>
            <a:r>
              <a:rPr lang="uk-UA" sz="3200" b="1" dirty="0" smtClean="0">
                <a:solidFill>
                  <a:schemeClr val="bg1"/>
                </a:solidFill>
              </a:rPr>
              <a:t> «Незрозумілі слова»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349" y="3501802"/>
            <a:ext cx="2626365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Як ти вважаєш, чи зрозумів Тарасик значення слова «стереотип»? 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18313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Мама Играет Детьми Дома Образовательные Игрушки Дети Играют Дизайнер Кубов — стоковый векто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" t="10905" r="3222" b="6402"/>
          <a:stretch/>
        </p:blipFill>
        <p:spPr bwMode="auto">
          <a:xfrm>
            <a:off x="193795" y="1367021"/>
            <a:ext cx="3272664" cy="225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71751" y="1261998"/>
            <a:ext cx="8169940" cy="48320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Уявляєш, ми б дивились у вікно, а навпроти був би будинок, схожий на... крокодила! </a:t>
            </a:r>
          </a:p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     — На лелеку! — фантазував Тарасик. </a:t>
            </a:r>
          </a:p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     — На бегемота! Ластівку! Дерево! Повітряну кулю! — вигукували сміючись Тарасик і Улянка.</a:t>
            </a: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     До кімнати зазирнув тато й попросив Улянку погуляти з братиком, бо йому терміново потрібно їхати на роботу. Вони вийшли на подвір’я. У пісочниці Тарасик вирив глибоченьку ямку, аби побудувати казковий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будинок. Він набирав пісок у відерце і </a:t>
            </a:r>
            <a:r>
              <a:rPr lang="uk-UA" sz="2800" b="1" dirty="0" err="1">
                <a:solidFill>
                  <a:schemeClr val="accent6">
                    <a:lumMod val="75000"/>
                  </a:schemeClr>
                </a:solidFill>
              </a:rPr>
              <a:t>переносив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його на інший край пісочниці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5447" y="494644"/>
            <a:ext cx="10812298" cy="558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Любов </a:t>
            </a:r>
            <a:r>
              <a:rPr lang="uk-UA" sz="3200" b="1" dirty="0" err="1" smtClean="0">
                <a:solidFill>
                  <a:schemeClr val="bg1"/>
                </a:solidFill>
              </a:rPr>
              <a:t>Відута</a:t>
            </a:r>
            <a:r>
              <a:rPr lang="uk-UA" sz="3200" b="1" dirty="0" smtClean="0">
                <a:solidFill>
                  <a:schemeClr val="bg1"/>
                </a:solidFill>
              </a:rPr>
              <a:t> «Незрозумілі слова»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38" y="3678044"/>
            <a:ext cx="3096378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На твою думку, брат із сестрою були дружними? 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5639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Счастливые милые дети играют вместе в брик-блок — стоковый векто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8" r="53652" b="5150"/>
          <a:stretch/>
        </p:blipFill>
        <p:spPr bwMode="auto">
          <a:xfrm>
            <a:off x="313473" y="1269554"/>
            <a:ext cx="2754719" cy="217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99728" y="1080350"/>
            <a:ext cx="8680935" cy="5262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Там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крім нього, була не знайома йому дівчинка. Тарасик бачив, як вона ліпила маленькі пасочки, викладала їх рівними рядочками і чомусь вперто не помічала хлопчика. Тоді він набрав повне відерце піску і... </a:t>
            </a:r>
            <a:endParaRPr lang="uk-UA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uk-UA" sz="2800" b="1" dirty="0">
                <a:solidFill>
                  <a:srgbClr val="295FFF"/>
                </a:solidFill>
              </a:rPr>
              <a:t>—</a:t>
            </a:r>
            <a:r>
              <a:rPr lang="uk-UA" sz="2800" b="1" dirty="0" err="1" smtClean="0">
                <a:solidFill>
                  <a:srgbClr val="295FFF"/>
                </a:solidFill>
              </a:rPr>
              <a:t>Тарасе,щожтиробиш</a:t>
            </a:r>
            <a:r>
              <a:rPr lang="uk-UA" sz="2800" b="1" dirty="0" smtClean="0">
                <a:solidFill>
                  <a:srgbClr val="295FFF"/>
                </a:solidFill>
              </a:rPr>
              <a:t>?—вигукнуласестрамалогобеш-кетника,якийледьневисипавпісокнаголовудівчинки</a:t>
            </a:r>
            <a:r>
              <a:rPr lang="uk-UA" sz="2800" b="1" dirty="0">
                <a:solidFill>
                  <a:srgbClr val="295FFF"/>
                </a:solidFill>
              </a:rPr>
              <a:t>. </a:t>
            </a:r>
          </a:p>
          <a:p>
            <a:pPr algn="just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     Малий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засоромлено стояв і вислуховував повчання, що так робити не можна. </a:t>
            </a:r>
            <a:endParaRPr lang="uk-UA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Я хотів з нею познайомитися, — тихенько прошепотів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Тарасик. — Але ж так не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знайомляться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—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здивовано пояснювала Улянка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0266" y="5321992"/>
            <a:ext cx="6695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     </a:t>
            </a:r>
            <a:endParaRPr lang="uk-UA" sz="2400" b="1" dirty="0" smtClean="0">
              <a:solidFill>
                <a:srgbClr val="295F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5447" y="333450"/>
            <a:ext cx="10812298" cy="6626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Любов </a:t>
            </a:r>
            <a:r>
              <a:rPr lang="uk-UA" sz="3200" b="1" dirty="0" err="1" smtClean="0">
                <a:solidFill>
                  <a:schemeClr val="bg1"/>
                </a:solidFill>
              </a:rPr>
              <a:t>Відута</a:t>
            </a:r>
            <a:r>
              <a:rPr lang="uk-UA" sz="3200" b="1" dirty="0" smtClean="0">
                <a:solidFill>
                  <a:schemeClr val="bg1"/>
                </a:solidFill>
              </a:rPr>
              <a:t> «Незрозумілі слова»</a:t>
            </a: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38" y="3678044"/>
            <a:ext cx="281779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Яким способом хлопчик хотів познайомитися з незнайомкою? 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167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Счастливые милые дети играют вместе в брик-блок — стоковый векто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7" t="9422" r="4610" b="7667"/>
          <a:stretch/>
        </p:blipFill>
        <p:spPr bwMode="auto">
          <a:xfrm>
            <a:off x="1541863" y="3141762"/>
            <a:ext cx="2461936" cy="241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26647" y="1053530"/>
            <a:ext cx="7632848" cy="5262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А треба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міняти, ні, ламати </a:t>
            </a:r>
            <a:r>
              <a:rPr lang="uk-UA" sz="2800" b="1" dirty="0" err="1" smtClean="0">
                <a:solidFill>
                  <a:schemeClr val="accent6">
                    <a:lumMod val="75000"/>
                  </a:schemeClr>
                </a:solidFill>
              </a:rPr>
              <a:t>сте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-ре-о-типи, — по складах вимовив складне слово Тарасик.</a:t>
            </a:r>
          </a:p>
          <a:p>
            <a:pPr algn="just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      — Он воно що! Стереотипи! — розсміялась сестра. — Напевно, я не так тобі пояснила. Розумієш, їх треба ламати так, щоб не нашкодити, щоб про тебе і про те, що ти зробив, залишилось хороше враження. </a:t>
            </a:r>
          </a:p>
          <a:p>
            <a:pPr algn="just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      — Зрозуміло, — прошепотів Тарасик і вийшов з пісочниці. — А ти ще прийдеш? — запитала його незнайома дівчинка. </a:t>
            </a:r>
          </a:p>
          <a:p>
            <a:pPr algn="just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     Тарасик ствердно кивнув головою і усміхнувся.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0" name="Picture 2" descr="Счастливые милые дети играют вместе в брик-блок — стоковый векто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8" r="53652" b="5150"/>
          <a:stretch/>
        </p:blipFill>
        <p:spPr bwMode="auto">
          <a:xfrm>
            <a:off x="475407" y="1269554"/>
            <a:ext cx="2456505" cy="194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35447" y="333450"/>
            <a:ext cx="10812298" cy="6626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Любов </a:t>
            </a:r>
            <a:r>
              <a:rPr lang="uk-UA" sz="3200" b="1" dirty="0" err="1" smtClean="0">
                <a:solidFill>
                  <a:schemeClr val="bg1"/>
                </a:solidFill>
              </a:rPr>
              <a:t>Відута</a:t>
            </a:r>
            <a:r>
              <a:rPr lang="uk-UA" sz="3200" b="1" dirty="0" smtClean="0">
                <a:solidFill>
                  <a:schemeClr val="bg1"/>
                </a:solidFill>
              </a:rPr>
              <a:t> «Незрозумілі слова»</a:t>
            </a: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4161" y="6013502"/>
            <a:ext cx="573358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 сподобалось оповідання? Чим?  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00880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3415" y="520894"/>
            <a:ext cx="10181532" cy="10366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Бесіда </a:t>
            </a:r>
            <a:r>
              <a:rPr lang="uk-UA" sz="3200" b="1" dirty="0">
                <a:solidFill>
                  <a:schemeClr val="bg1"/>
                </a:solidFill>
              </a:rPr>
              <a:t>за змістом тексту з елементами вибіркового читання.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3415" y="1701602"/>
            <a:ext cx="9724283" cy="31092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2800" b="1" dirty="0">
                <a:solidFill>
                  <a:schemeClr val="bg1"/>
                </a:solidFill>
              </a:rPr>
              <a:t>оповідання. Хто його дійові особи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Яким </a:t>
            </a:r>
            <a:r>
              <a:rPr lang="uk-UA" sz="2800" b="1" dirty="0">
                <a:solidFill>
                  <a:schemeClr val="bg1"/>
                </a:solidFill>
              </a:rPr>
              <a:t>ти уявляєш Тарасика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Який </a:t>
            </a:r>
            <a:r>
              <a:rPr lang="uk-UA" sz="2800" b="1" dirty="0">
                <a:solidFill>
                  <a:schemeClr val="bg1"/>
                </a:solidFill>
              </a:rPr>
              <a:t>вислів не зрозумів хлопчик? Чи відомий він тобі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Як </a:t>
            </a:r>
            <a:r>
              <a:rPr lang="uk-UA" sz="2800" b="1" dirty="0">
                <a:solidFill>
                  <a:schemeClr val="bg1"/>
                </a:solidFill>
              </a:rPr>
              <a:t>би ти пояснив/пояснила значення цього слова своїм  однокласникам  й  однокласницям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Значення </a:t>
            </a:r>
            <a:r>
              <a:rPr lang="uk-UA" sz="2800" b="1" dirty="0">
                <a:solidFill>
                  <a:schemeClr val="bg1"/>
                </a:solidFill>
              </a:rPr>
              <a:t>яких інших слів ти прагнув/прагнула з’ясувати? До яких джерел звертався/зверталася?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8" descr="Мальчик Играет Образовательные Игрушки Детские Игры Дизайнер Кубов Конструктор Развития — стоковый векто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55" r="9380"/>
          <a:stretch/>
        </p:blipFill>
        <p:spPr bwMode="auto">
          <a:xfrm>
            <a:off x="9260383" y="4293890"/>
            <a:ext cx="2227565" cy="234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64451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7307" y="519236"/>
            <a:ext cx="10245284" cy="7069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Цікаво знати!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9 листопада – День української писемності та мови — ЧДТ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86" y="1341563"/>
            <a:ext cx="3584603" cy="184172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7935" y="1413570"/>
            <a:ext cx="5904656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bg1"/>
                </a:solidFill>
              </a:rPr>
              <a:t>      </a:t>
            </a:r>
            <a:r>
              <a:rPr lang="uk-UA" sz="3200" b="1" dirty="0" smtClean="0">
                <a:solidFill>
                  <a:schemeClr val="bg1"/>
                </a:solidFill>
              </a:rPr>
              <a:t>9 </a:t>
            </a:r>
            <a:r>
              <a:rPr lang="uk-UA" sz="3200" b="1" dirty="0">
                <a:solidFill>
                  <a:schemeClr val="bg1"/>
                </a:solidFill>
              </a:rPr>
              <a:t>листопада відзначаємо День української </a:t>
            </a:r>
            <a:r>
              <a:rPr lang="uk-UA" sz="3200" b="1" dirty="0" smtClean="0">
                <a:solidFill>
                  <a:schemeClr val="bg1"/>
                </a:solidFill>
              </a:rPr>
              <a:t>писемності </a:t>
            </a:r>
            <a:r>
              <a:rPr lang="uk-UA" sz="3200" b="1" dirty="0">
                <a:solidFill>
                  <a:schemeClr val="bg1"/>
                </a:solidFill>
              </a:rPr>
              <a:t>та мови. Усі охочі — дорослі й діти — у цей  день  пишуть  </a:t>
            </a:r>
            <a:r>
              <a:rPr lang="uk-UA" sz="3200" b="1" dirty="0" err="1">
                <a:solidFill>
                  <a:schemeClr val="bg1"/>
                </a:solidFill>
              </a:rPr>
              <a:t>радіодиктант</a:t>
            </a:r>
            <a:r>
              <a:rPr lang="uk-UA" sz="3200" b="1" dirty="0">
                <a:solidFill>
                  <a:schemeClr val="bg1"/>
                </a:solidFill>
              </a:rPr>
              <a:t>  національної єдності.  Чи  хотілося  б  тобі  писати  такий  диктант?</a:t>
            </a:r>
          </a:p>
        </p:txBody>
      </p:sp>
      <p:pic>
        <p:nvPicPr>
          <p:cNvPr id="7" name="Picture 4" descr="XVII Всеукраїнський радіодиктант Національної єдності відбудеться у День  української писемності та мови 9 листопа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43" y="3357786"/>
            <a:ext cx="4008530" cy="300905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3947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9" y="494644"/>
            <a:ext cx="9865096" cy="6526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Згадаємо письменника - Анатолій Качан.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23479" y="1367229"/>
            <a:ext cx="6480720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FF00"/>
                </a:solidFill>
              </a:rPr>
              <a:t>Анатолій Леонтійович Качан </a:t>
            </a:r>
            <a:r>
              <a:rPr lang="uk-UA" sz="4000" b="1" dirty="0" smtClean="0">
                <a:solidFill>
                  <a:schemeClr val="bg1"/>
                </a:solidFill>
              </a:rPr>
              <a:t>– український дитячий письменник, культурний діяч.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Картинки по запросу анатолій качан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239" y="1341562"/>
            <a:ext cx="3138241" cy="404143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86711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Ілюстрований словник молодшого школяра Тлумачний словник 1-4 класи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4" r="15565"/>
          <a:stretch/>
        </p:blipFill>
        <p:spPr bwMode="auto">
          <a:xfrm rot="21283046">
            <a:off x="935322" y="1209890"/>
            <a:ext cx="2897955" cy="383797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Видавництво П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1150">
            <a:off x="9047471" y="3140502"/>
            <a:ext cx="2624050" cy="347837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31936" y="348308"/>
            <a:ext cx="10017637" cy="6772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Вірш Анатолія Качана «Звертайся до словника»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Орфографічний словник 1-4 класи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5792">
            <a:off x="3264986" y="2938047"/>
            <a:ext cx="2744829" cy="363847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7815" y="1066776"/>
            <a:ext cx="7113616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Я </a:t>
            </a:r>
            <a:r>
              <a:rPr lang="uk-UA" sz="3200" b="1" dirty="0" smtClean="0">
                <a:solidFill>
                  <a:schemeClr val="bg1"/>
                </a:solidFill>
              </a:rPr>
              <a:t>часто гортаю цю книжку чудову — словник української рідної мови. Завжди цей словник </a:t>
            </a:r>
            <a:r>
              <a:rPr lang="uk-UA" sz="3200" b="1" dirty="0" smtClean="0">
                <a:solidFill>
                  <a:srgbClr val="FFFF00"/>
                </a:solidFill>
              </a:rPr>
              <a:t>під рукою у мене</a:t>
            </a:r>
            <a:r>
              <a:rPr lang="uk-UA" sz="3200" b="1" dirty="0" smtClean="0">
                <a:solidFill>
                  <a:schemeClr val="bg1"/>
                </a:solidFill>
              </a:rPr>
              <a:t>, тому я </a:t>
            </a:r>
            <a:r>
              <a:rPr lang="uk-UA" sz="3200" b="1" dirty="0" smtClean="0">
                <a:solidFill>
                  <a:srgbClr val="FFFF00"/>
                </a:solidFill>
              </a:rPr>
              <a:t>за словом не лізу в кишеню</a:t>
            </a:r>
            <a:r>
              <a:rPr lang="uk-UA" sz="3200" b="1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" name="Picture 8" descr="Гоур Р. Великий ілюстрований словни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774" y="3164391"/>
            <a:ext cx="2498552" cy="341936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6364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519280"/>
            <a:ext cx="10153128" cy="6676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Перевір, чи так ти розумієш вислови.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5447" y="1402406"/>
            <a:ext cx="367602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Бути під рукою –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96962" y="1402406"/>
            <a:ext cx="414587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uk-UA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ути близько, поряд.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2" name="Picture 4" descr="мастер на все руки векторные изображения, графика и иллюстрации - 123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54" y="3285778"/>
            <a:ext cx="2262157" cy="242027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24554" y="2061642"/>
            <a:ext cx="367240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словом не лізу в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ишеню –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96962" y="2061642"/>
            <a:ext cx="4062969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r>
              <a:rPr lang="uk-UA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видко знаходжу потрібні слова.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663" y="3285778"/>
            <a:ext cx="2408712" cy="241083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3" name="Picture 6" descr="Фразеологічний словник для учнів початкових класів купить в Украине, цены и  отзывы | интернет-магазин Natali (Натали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335" y="1157976"/>
            <a:ext cx="2552611" cy="36451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083919" y="4293890"/>
            <a:ext cx="5207011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      </a:t>
            </a:r>
            <a:r>
              <a:rPr lang="uk-UA" sz="28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Фразеологічний словник – </a:t>
            </a:r>
            <a:r>
              <a:rPr lang="uk-UA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містить вислови української мови. До кожного вислову подано пояснення – невеличкий текст  та малюнок.</a:t>
            </a:r>
            <a:endParaRPr lang="uk-UA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0772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3148" y="499259"/>
            <a:ext cx="10199443" cy="7539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Будьте дослідниками!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42196" y="2156325"/>
            <a:ext cx="6355021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З’ясуйте</a:t>
            </a:r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, чим </a:t>
            </a:r>
            <a:r>
              <a:rPr lang="uk-UA" sz="32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тлумачний словник </a:t>
            </a:r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відрізняється від </a:t>
            </a:r>
            <a:r>
              <a:rPr lang="uk-UA" sz="32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тематичного</a:t>
            </a:r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endParaRPr lang="uk-UA" sz="3200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75807" y="1344273"/>
            <a:ext cx="7056785" cy="75397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Чи вмієте ви працювати зі словниками?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Дослідіть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, які є словники для молодших школярів. 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3879" y="3387131"/>
            <a:ext cx="6355021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Про </a:t>
            </a:r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що можна дізнатися з </a:t>
            </a:r>
            <a:r>
              <a:rPr lang="uk-UA" sz="32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фразеологічного словника</a:t>
            </a:r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? </a:t>
            </a:r>
            <a:endParaRPr lang="uk-UA" sz="3200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42195" y="4717828"/>
            <a:ext cx="6355021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Чи </a:t>
            </a:r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вмієте ви користуватися </a:t>
            </a:r>
            <a:r>
              <a:rPr lang="uk-UA" sz="32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інтернет-словниками?</a:t>
            </a:r>
            <a:endParaRPr lang="uk-UA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3" name="Picture 2" descr="Уклад. А. А. Ємець, В. О. Ємець Фразеологічний словник. Початкова школ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4131">
            <a:off x="514827" y="1480176"/>
            <a:ext cx="2453534" cy="350673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Тематичний словник школя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35" y="2931588"/>
            <a:ext cx="2579588" cy="352254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089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D:\Картинки до тестів\Учні\Дівча з олівце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48" y="2331769"/>
            <a:ext cx="3560830" cy="3158538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4349" y="511749"/>
            <a:ext cx="10116681" cy="6137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71891ECB-C37E-4FC8-A2F4-E8DB089E46AF}"/>
              </a:ext>
            </a:extLst>
          </p:cNvPr>
          <p:cNvSpPr/>
          <p:nvPr/>
        </p:nvSpPr>
        <p:spPr>
          <a:xfrm>
            <a:off x="5100702" y="2331769"/>
            <a:ext cx="5696980" cy="255448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От і все</a:t>
            </a:r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, дзвенить </a:t>
            </a:r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дзвінок, </a:t>
            </a:r>
            <a:endParaRPr lang="uk-UA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гості йде до нас урок.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Спішіть-поспішайте, </a:t>
            </a:r>
            <a:endParaRPr lang="uk-UA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На </a:t>
            </a:r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місця сідайте.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1627535" y="1269553"/>
            <a:ext cx="8928992" cy="57606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Вибери емоційну валізу, з якою починаєш урок. Чому? </a:t>
            </a:r>
          </a:p>
        </p:txBody>
      </p:sp>
      <p:pic>
        <p:nvPicPr>
          <p:cNvPr id="2055" name="Picture 7" descr="D:\Картинки до тестів\Емоції валізи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5950"/>
          <a:stretch/>
        </p:blipFill>
        <p:spPr bwMode="auto">
          <a:xfrm>
            <a:off x="5173402" y="2085783"/>
            <a:ext cx="5383125" cy="386428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0838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94644"/>
            <a:ext cx="10369152" cy="14949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Пропонуємо вам завітати на сайт </a:t>
            </a:r>
            <a:r>
              <a:rPr lang="uk-UA" sz="3200" b="1" dirty="0" smtClean="0">
                <a:solidFill>
                  <a:srgbClr val="FFFF00"/>
                </a:solidFill>
              </a:rPr>
              <a:t>«Весела абетка», </a:t>
            </a:r>
            <a:r>
              <a:rPr lang="uk-UA" sz="3200" b="1" dirty="0" smtClean="0">
                <a:solidFill>
                  <a:schemeClr val="bg1"/>
                </a:solidFill>
              </a:rPr>
              <a:t>де зібрано багато цікавих матеріалів для шанувальників і шанувальниць української мови</a:t>
            </a:r>
            <a:r>
              <a:rPr lang="ru-RU" sz="3200" b="1" dirty="0" smtClean="0">
                <a:solidFill>
                  <a:schemeClr val="bg1"/>
                </a:solidFill>
              </a:rPr>
              <a:t>.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414" y="2205658"/>
            <a:ext cx="10029653" cy="262486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219823" y="4148535"/>
            <a:ext cx="2840458" cy="415498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http://</a:t>
            </a:r>
            <a:r>
              <a:rPr lang="ru-RU" dirty="0" smtClean="0">
                <a:hlinkClick r:id="rId3"/>
              </a:rPr>
              <a:t>abetka.ukrlife.org</a:t>
            </a:r>
            <a:endParaRPr lang="ru-RU" dirty="0" smtClean="0"/>
          </a:p>
        </p:txBody>
      </p:sp>
      <p:pic>
        <p:nvPicPr>
          <p:cNvPr id="1028" name="Picture 4" descr="Customer Vide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942" y="3640683"/>
            <a:ext cx="693964" cy="69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5518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621482"/>
            <a:ext cx="9688456" cy="7275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Підсумки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9863" y="1557583"/>
            <a:ext cx="6304080" cy="20621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/>
              <a:t>— Які враження </a:t>
            </a:r>
            <a:r>
              <a:rPr lang="ru-RU" sz="3200" dirty="0" err="1"/>
              <a:t>залишили</a:t>
            </a:r>
            <a:r>
              <a:rPr lang="ru-RU" sz="3200" dirty="0"/>
              <a:t> </a:t>
            </a:r>
            <a:r>
              <a:rPr lang="ru-RU" sz="3200" dirty="0" err="1"/>
              <a:t>незрозумілі</a:t>
            </a:r>
            <a:r>
              <a:rPr lang="ru-RU" sz="3200" dirty="0"/>
              <a:t> слова? </a:t>
            </a:r>
            <a:endParaRPr lang="ru-RU" sz="3200" dirty="0" smtClean="0"/>
          </a:p>
          <a:p>
            <a:r>
              <a:rPr lang="ru-RU" sz="3200" dirty="0" smtClean="0"/>
              <a:t>— </a:t>
            </a:r>
            <a:r>
              <a:rPr lang="ru-RU" sz="3200" dirty="0"/>
              <a:t>Чи будете </a:t>
            </a:r>
            <a:r>
              <a:rPr lang="ru-RU" sz="3200" dirty="0" err="1"/>
              <a:t>використовувати</a:t>
            </a:r>
            <a:r>
              <a:rPr lang="ru-RU" sz="3200" dirty="0"/>
              <a:t> їх у </a:t>
            </a:r>
            <a:r>
              <a:rPr lang="ru-RU" sz="3200" dirty="0" err="1"/>
              <a:t>мовленні</a:t>
            </a:r>
            <a:r>
              <a:rPr lang="ru-RU" sz="3200" dirty="0"/>
              <a:t>?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756" y="1543658"/>
            <a:ext cx="3255767" cy="401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35559" y="3744485"/>
            <a:ext cx="6248384" cy="1815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Прочитай батькам оповідання «Незрозумілі слова»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на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с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25-27. </a:t>
            </a:r>
          </a:p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Дай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характеристику головним героям твору. </a:t>
            </a:r>
          </a:p>
        </p:txBody>
      </p:sp>
    </p:spTree>
    <p:extLst>
      <p:ext uri="{BB962C8B-B14F-4D97-AF65-F5344CB8AC3E}">
        <p14:creationId xmlns:p14="http://schemas.microsoft.com/office/powerpoint/2010/main" val="3090398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4349" y="511749"/>
            <a:ext cx="10116681" cy="6857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1699208" y="1341562"/>
            <a:ext cx="8928992" cy="57606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Оціни свою роботу на уроці емоційними валізами</a:t>
            </a:r>
            <a:endParaRPr lang="uk-UA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1451993" y="2452794"/>
            <a:ext cx="1899906" cy="101761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Все було легко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8530901" y="2555289"/>
            <a:ext cx="2070666" cy="8126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Було важко </a:t>
            </a:r>
            <a:endParaRPr lang="ru-RU" sz="2800" b="1" dirty="0"/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8429608" y="3981851"/>
            <a:ext cx="2273251" cy="13100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>
                <a:solidFill>
                  <a:schemeClr val="bg1"/>
                </a:solidFill>
              </a:rPr>
              <a:t>Цікаво, про що дізнаюсь далі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1538588" y="3981851"/>
            <a:ext cx="1813311" cy="12876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Урок мене здивував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5" name="Picture 7" descr="D:\Картинки до тестів\Емоції валіз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740" y="2168326"/>
            <a:ext cx="4830918" cy="326158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24131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1431" y="496980"/>
            <a:ext cx="10957931" cy="6285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Перевірка домашнього завдання </a:t>
            </a:r>
            <a:r>
              <a:rPr lang="uk-UA" sz="3200" b="1" dirty="0" err="1" smtClean="0">
                <a:solidFill>
                  <a:schemeClr val="bg1"/>
                </a:solidFill>
              </a:rPr>
              <a:t>Нузет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 err="1" smtClean="0">
                <a:solidFill>
                  <a:schemeClr val="bg1"/>
                </a:solidFill>
              </a:rPr>
              <a:t>Умеров</a:t>
            </a:r>
            <a:r>
              <a:rPr lang="uk-UA" sz="3200" b="1" dirty="0" smtClean="0">
                <a:solidFill>
                  <a:schemeClr val="bg1"/>
                </a:solidFill>
              </a:rPr>
              <a:t> «Диктант»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07676" y="1263997"/>
            <a:ext cx="5441687" cy="52629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i="1" dirty="0" smtClean="0"/>
              <a:t>майдан</a:t>
            </a:r>
            <a:r>
              <a:rPr lang="uk-UA" sz="2800" b="1" i="1" dirty="0"/>
              <a:t>, </a:t>
            </a:r>
            <a:r>
              <a:rPr lang="uk-UA" sz="2800" b="1" i="1" dirty="0" smtClean="0"/>
              <a:t>базар</a:t>
            </a:r>
            <a:r>
              <a:rPr lang="uk-UA" sz="2800" b="1" i="1" dirty="0"/>
              <a:t>, газ, </a:t>
            </a:r>
            <a:r>
              <a:rPr lang="uk-UA" sz="2800" b="1" i="1" dirty="0" smtClean="0"/>
              <a:t>кава</a:t>
            </a:r>
            <a:r>
              <a:rPr lang="uk-UA" sz="2800" b="1" i="1" dirty="0"/>
              <a:t>, </a:t>
            </a:r>
            <a:r>
              <a:rPr lang="uk-UA" sz="2800" b="1" i="1" dirty="0" smtClean="0"/>
              <a:t>нене</a:t>
            </a:r>
            <a:r>
              <a:rPr lang="uk-UA" sz="2800" b="1" i="1" dirty="0"/>
              <a:t>, </a:t>
            </a:r>
            <a:r>
              <a:rPr lang="uk-UA" sz="2800" b="1" i="1" dirty="0" smtClean="0"/>
              <a:t>кавун</a:t>
            </a:r>
            <a:r>
              <a:rPr lang="uk-UA" sz="2800" b="1" i="1" dirty="0"/>
              <a:t>, </a:t>
            </a:r>
            <a:r>
              <a:rPr lang="uk-UA" sz="2800" b="1" i="1" dirty="0" smtClean="0"/>
              <a:t>баштан</a:t>
            </a:r>
            <a:r>
              <a:rPr lang="uk-UA" sz="2800" b="1" i="1" dirty="0"/>
              <a:t>, </a:t>
            </a:r>
            <a:r>
              <a:rPr lang="uk-UA" sz="2800" b="1" i="1" dirty="0" smtClean="0"/>
              <a:t>тют</a:t>
            </a:r>
            <a:r>
              <a:rPr lang="uk-UA" sz="2800" b="1" i="1" dirty="0"/>
              <a:t>ю</a:t>
            </a:r>
            <a:r>
              <a:rPr lang="uk-UA" sz="2800" b="1" i="1" dirty="0" smtClean="0"/>
              <a:t>н</a:t>
            </a:r>
            <a:r>
              <a:rPr lang="uk-UA" sz="2800" b="1" i="1" dirty="0"/>
              <a:t>, </a:t>
            </a:r>
            <a:r>
              <a:rPr lang="uk-UA" sz="2800" b="1" i="1" dirty="0" smtClean="0"/>
              <a:t>сірник</a:t>
            </a:r>
            <a:r>
              <a:rPr lang="uk-UA" sz="2800" b="1" i="1" dirty="0"/>
              <a:t>, </a:t>
            </a:r>
            <a:r>
              <a:rPr lang="uk-UA" sz="2800" b="1" i="1" dirty="0" err="1" smtClean="0"/>
              <a:t>кушак</a:t>
            </a:r>
            <a:r>
              <a:rPr lang="uk-UA" sz="2800" b="1" i="1" dirty="0"/>
              <a:t>, </a:t>
            </a:r>
            <a:r>
              <a:rPr lang="uk-UA" sz="2800" b="1" i="1" dirty="0" smtClean="0"/>
              <a:t>джерела</a:t>
            </a:r>
            <a:r>
              <a:rPr lang="uk-UA" sz="2800" b="1" i="1" dirty="0"/>
              <a:t>, </a:t>
            </a:r>
            <a:r>
              <a:rPr lang="uk-UA" sz="2800" b="1" i="1" dirty="0" smtClean="0"/>
              <a:t>килим </a:t>
            </a:r>
            <a:r>
              <a:rPr lang="uk-UA" sz="2800" b="1" dirty="0"/>
              <a:t>тощо... Звідкіль їх </a:t>
            </a:r>
            <a:r>
              <a:rPr lang="uk-UA" sz="2800" b="1" dirty="0" smtClean="0"/>
              <a:t>корені </a:t>
            </a:r>
            <a:r>
              <a:rPr lang="uk-UA" sz="2800" b="1" dirty="0"/>
              <a:t>ідуть? </a:t>
            </a:r>
            <a:r>
              <a:rPr lang="uk-UA" sz="2800" b="1" dirty="0" smtClean="0"/>
              <a:t>Бахчисарай</a:t>
            </a:r>
            <a:r>
              <a:rPr lang="uk-UA" sz="2800" b="1" dirty="0"/>
              <a:t>? Чи Львівська площа? Звучання те </a:t>
            </a:r>
            <a:r>
              <a:rPr lang="uk-UA" sz="2800" b="1" dirty="0" smtClean="0"/>
              <a:t>саме</a:t>
            </a:r>
            <a:r>
              <a:rPr lang="en-US" sz="2800" b="1" dirty="0" smtClean="0"/>
              <a:t> </a:t>
            </a:r>
            <a:r>
              <a:rPr lang="uk-UA" sz="2800" b="1" dirty="0"/>
              <a:t>і суть. </a:t>
            </a:r>
            <a:endParaRPr lang="uk-UA" sz="2800" b="1" dirty="0" smtClean="0"/>
          </a:p>
          <a:p>
            <a:r>
              <a:rPr lang="uk-UA" sz="2800" b="1" dirty="0" smtClean="0"/>
              <a:t>А </a:t>
            </a:r>
            <a:r>
              <a:rPr lang="uk-UA" sz="2800" b="1" dirty="0"/>
              <a:t>може, серед українців </a:t>
            </a:r>
            <a:endParaRPr lang="uk-UA" sz="2800" b="1" dirty="0" smtClean="0"/>
          </a:p>
          <a:p>
            <a:r>
              <a:rPr lang="uk-UA" sz="2800" b="1" dirty="0" smtClean="0"/>
              <a:t>(</a:t>
            </a:r>
            <a:r>
              <a:rPr lang="uk-UA" sz="2800" b="1" dirty="0"/>
              <a:t>у бабці попитаю я) </a:t>
            </a:r>
            <a:endParaRPr lang="uk-UA" sz="2800" b="1" dirty="0" smtClean="0"/>
          </a:p>
          <a:p>
            <a:r>
              <a:rPr lang="uk-UA" sz="2800" b="1" dirty="0" smtClean="0"/>
              <a:t>в </a:t>
            </a:r>
            <a:r>
              <a:rPr lang="uk-UA" sz="2800" b="1" dirty="0"/>
              <a:t>якомусь </a:t>
            </a:r>
            <a:r>
              <a:rPr lang="uk-UA" sz="2800" b="1" dirty="0" smtClean="0"/>
              <a:t>дальньому колінці</a:t>
            </a:r>
            <a:r>
              <a:rPr lang="uk-UA" sz="2800" b="1" dirty="0"/>
              <a:t>* в моїм роду була рідня? </a:t>
            </a:r>
          </a:p>
          <a:p>
            <a:r>
              <a:rPr lang="uk-UA" sz="2800" i="1" dirty="0" smtClean="0"/>
              <a:t>Переклад із кримськотатарської</a:t>
            </a:r>
          </a:p>
          <a:p>
            <a:pPr algn="r"/>
            <a:r>
              <a:rPr lang="uk-UA" sz="2800" i="1" dirty="0" smtClean="0"/>
              <a:t> Ольги </a:t>
            </a:r>
            <a:r>
              <a:rPr lang="uk-UA" sz="2800" i="1" dirty="0" err="1" smtClean="0"/>
              <a:t>Тимохіної</a:t>
            </a:r>
            <a:endParaRPr lang="uk-UA" sz="2800" i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07455" y="1259341"/>
            <a:ext cx="5154262" cy="52629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Диктант</a:t>
            </a:r>
            <a:r>
              <a:rPr lang="uk-UA" sz="2800" b="1" dirty="0"/>
              <a:t>. Лунає в класі мова співуча, наче джерело. </a:t>
            </a:r>
            <a:r>
              <a:rPr lang="uk-UA" sz="2800" b="1" dirty="0" smtClean="0"/>
              <a:t>Вслух</a:t>
            </a:r>
            <a:r>
              <a:rPr lang="uk-UA" sz="2800" b="1" dirty="0"/>
              <a:t>а</a:t>
            </a:r>
            <a:r>
              <a:rPr lang="uk-UA" sz="2800" b="1" dirty="0" smtClean="0"/>
              <a:t>юсь </a:t>
            </a:r>
            <a:r>
              <a:rPr lang="uk-UA" sz="2800" b="1" dirty="0"/>
              <a:t>я у кожне слово, </a:t>
            </a:r>
            <a:endParaRPr lang="uk-UA" sz="2800" b="1" dirty="0" smtClean="0"/>
          </a:p>
          <a:p>
            <a:r>
              <a:rPr lang="uk-UA" sz="2800" b="1" dirty="0" smtClean="0"/>
              <a:t>щоб </a:t>
            </a:r>
            <a:r>
              <a:rPr lang="uk-UA" sz="2800" b="1" dirty="0"/>
              <a:t>не зробити помилок. </a:t>
            </a:r>
            <a:endParaRPr lang="uk-UA" sz="2800" b="1" dirty="0" smtClean="0"/>
          </a:p>
          <a:p>
            <a:r>
              <a:rPr lang="uk-UA" sz="2800" b="1" dirty="0" smtClean="0"/>
              <a:t>Пишу</a:t>
            </a:r>
            <a:r>
              <a:rPr lang="uk-UA" sz="2800" b="1" dirty="0"/>
              <a:t>. За вчителем слідкую</a:t>
            </a:r>
            <a:r>
              <a:rPr lang="uk-UA" sz="2800" b="1" dirty="0" smtClean="0"/>
              <a:t>.</a:t>
            </a:r>
          </a:p>
          <a:p>
            <a:r>
              <a:rPr lang="uk-UA" sz="2800" b="1" dirty="0" smtClean="0"/>
              <a:t> </a:t>
            </a:r>
            <a:r>
              <a:rPr lang="uk-UA" sz="2800" b="1" dirty="0"/>
              <a:t>І раптом... Що це? От, дива! </a:t>
            </a:r>
            <a:endParaRPr lang="uk-UA" sz="2800" b="1" dirty="0" smtClean="0"/>
          </a:p>
          <a:p>
            <a:r>
              <a:rPr lang="uk-UA" sz="2800" b="1" dirty="0" smtClean="0"/>
              <a:t>Я </a:t>
            </a:r>
            <a:r>
              <a:rPr lang="uk-UA" sz="2800" b="1" dirty="0"/>
              <a:t>з уст його знайомі чую, </a:t>
            </a:r>
            <a:endParaRPr lang="uk-UA" sz="2800" b="1" dirty="0" smtClean="0"/>
          </a:p>
          <a:p>
            <a:r>
              <a:rPr lang="uk-UA" sz="2800" b="1" dirty="0" smtClean="0"/>
              <a:t>з </a:t>
            </a:r>
            <a:r>
              <a:rPr lang="uk-UA" sz="2800" b="1" dirty="0"/>
              <a:t>дитинства </a:t>
            </a:r>
            <a:r>
              <a:rPr lang="uk-UA" sz="2800" b="1" dirty="0" err="1"/>
              <a:t>звичнії</a:t>
            </a:r>
            <a:r>
              <a:rPr lang="uk-UA" sz="2800" b="1" dirty="0"/>
              <a:t> слова. </a:t>
            </a:r>
            <a:endParaRPr lang="uk-UA" sz="2800" b="1" dirty="0" smtClean="0"/>
          </a:p>
          <a:p>
            <a:r>
              <a:rPr lang="uk-UA" sz="2800" b="1" dirty="0" smtClean="0"/>
              <a:t>Щораз </a:t>
            </a:r>
            <a:r>
              <a:rPr lang="uk-UA" sz="2800" b="1" dirty="0"/>
              <a:t>звучить татарське слово. Хіба це українська мова</a:t>
            </a:r>
            <a:r>
              <a:rPr lang="uk-UA" sz="2800" b="1" dirty="0" smtClean="0"/>
              <a:t>?</a:t>
            </a:r>
          </a:p>
          <a:p>
            <a:r>
              <a:rPr lang="uk-UA" sz="2800" b="1" dirty="0"/>
              <a:t>Пливуть, пливуть слова до мене, ті, до яких я змалку звик: </a:t>
            </a:r>
          </a:p>
        </p:txBody>
      </p:sp>
    </p:spTree>
    <p:extLst>
      <p:ext uri="{BB962C8B-B14F-4D97-AF65-F5344CB8AC3E}">
        <p14:creationId xmlns:p14="http://schemas.microsoft.com/office/powerpoint/2010/main" val="34579898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6" y="477466"/>
            <a:ext cx="9577065" cy="6817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«Що зайве»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1004" y="2367045"/>
            <a:ext cx="7131587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err="1" smtClean="0"/>
              <a:t>Стіл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стіни</a:t>
            </a:r>
            <a:r>
              <a:rPr lang="ru-RU" sz="3200" b="1" dirty="0"/>
              <a:t>, </a:t>
            </a:r>
            <a:r>
              <a:rPr lang="ru-RU" sz="3200" b="1" dirty="0" err="1"/>
              <a:t>підлога</a:t>
            </a:r>
            <a:r>
              <a:rPr lang="ru-RU" sz="3200" b="1" dirty="0"/>
              <a:t>, </a:t>
            </a:r>
            <a:r>
              <a:rPr lang="ru-RU" sz="3200" b="1" dirty="0" smtClean="0"/>
              <a:t>стеля, </a:t>
            </a:r>
            <a:r>
              <a:rPr lang="ru-RU" sz="3200" b="1" dirty="0" err="1" smtClean="0"/>
              <a:t>вікно</a:t>
            </a:r>
            <a:r>
              <a:rPr lang="ru-RU" sz="3200" b="1" dirty="0" smtClean="0"/>
              <a:t>.</a:t>
            </a:r>
            <a:endParaRPr lang="uk-UA" sz="3200" b="1" dirty="0" smtClean="0">
              <a:solidFill>
                <a:srgbClr val="FFFF00"/>
              </a:solidFill>
            </a:endParaRPr>
          </a:p>
          <a:p>
            <a:r>
              <a:rPr lang="uk-UA" sz="3200" b="1" dirty="0" smtClean="0">
                <a:solidFill>
                  <a:schemeClr val="bg1"/>
                </a:solidFill>
              </a:rPr>
              <a:t>Думати, мислити, міркувати, стрибати.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Маленька, дрібна, велика, мізерна.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Сонце, квітка,  вода, повітря, ґрунт.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23478" y="1269554"/>
            <a:ext cx="9577065" cy="57606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У кожній групі слів знайди зайве слово.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Picture 2" descr="D:\Картинки до тестів\Учні\Мрійниц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3" y="1982955"/>
            <a:ext cx="3131110" cy="332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009242" y="2697493"/>
            <a:ext cx="72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9332391" y="3213770"/>
            <a:ext cx="15121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7388175" y="3650162"/>
            <a:ext cx="1345749" cy="62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371951" y="4149874"/>
            <a:ext cx="1080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68830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79463" y="583041"/>
            <a:ext cx="10104812" cy="8117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1559946"/>
            <a:ext cx="3736021" cy="373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9903" y="1569308"/>
            <a:ext cx="6264696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    </a:t>
            </a:r>
            <a:r>
              <a:rPr lang="uk-UA" sz="2800" b="1" dirty="0">
                <a:solidFill>
                  <a:schemeClr val="bg1"/>
                </a:solidFill>
              </a:rPr>
              <a:t>Українська мова весь час розвивається. У наш словник входять нові слова, вислови. Будьте уважними до використання невідомих вам слів. Дізнавайтесь про їх значення. Про це </a:t>
            </a:r>
            <a:r>
              <a:rPr lang="uk-UA" sz="2800" b="1" dirty="0" smtClean="0">
                <a:solidFill>
                  <a:schemeClr val="bg1"/>
                </a:solidFill>
              </a:rPr>
              <a:t>прочитаємо в оповіданні </a:t>
            </a:r>
            <a:r>
              <a:rPr lang="uk-UA" sz="2800" b="1" dirty="0">
                <a:solidFill>
                  <a:schemeClr val="bg1"/>
                </a:solidFill>
              </a:rPr>
              <a:t>Любові </a:t>
            </a:r>
            <a:r>
              <a:rPr lang="uk-UA" sz="2800" b="1" dirty="0" err="1">
                <a:solidFill>
                  <a:schemeClr val="bg1"/>
                </a:solidFill>
              </a:rPr>
              <a:t>Від</a:t>
            </a:r>
            <a:r>
              <a:rPr lang="uk-UA" sz="2800" b="1" dirty="0" err="1">
                <a:solidFill>
                  <a:srgbClr val="FFFF00"/>
                </a:solidFill>
              </a:rPr>
              <a:t>у</a:t>
            </a:r>
            <a:r>
              <a:rPr lang="uk-UA" sz="2800" b="1" dirty="0" err="1">
                <a:solidFill>
                  <a:schemeClr val="bg1"/>
                </a:solidFill>
              </a:rPr>
              <a:t>ти</a:t>
            </a:r>
            <a:r>
              <a:rPr lang="uk-UA" sz="2800" b="1" dirty="0">
                <a:solidFill>
                  <a:schemeClr val="bg1"/>
                </a:solidFill>
              </a:rPr>
              <a:t> «Незрозумілі слова».</a:t>
            </a:r>
          </a:p>
        </p:txBody>
      </p:sp>
    </p:spTree>
    <p:extLst>
      <p:ext uri="{BB962C8B-B14F-4D97-AF65-F5344CB8AC3E}">
        <p14:creationId xmlns:p14="http://schemas.microsoft.com/office/powerpoint/2010/main" val="32388373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79463" y="405458"/>
            <a:ext cx="10102483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Познайомтесь з письменницею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79463" y="1219754"/>
            <a:ext cx="6079988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Любов Йосифівна </a:t>
            </a:r>
            <a:r>
              <a:rPr lang="uk-UA" sz="3200" b="1" dirty="0" err="1">
                <a:solidFill>
                  <a:schemeClr val="accent6">
                    <a:lumMod val="75000"/>
                  </a:schemeClr>
                </a:solidFill>
              </a:rPr>
              <a:t>Від</a:t>
            </a:r>
            <a:r>
              <a:rPr lang="uk-UA" sz="3200" b="1" dirty="0" err="1">
                <a:solidFill>
                  <a:srgbClr val="0070C0"/>
                </a:solidFill>
              </a:rPr>
              <a:t>у</a:t>
            </a:r>
            <a:r>
              <a:rPr lang="uk-UA" sz="3200" b="1" dirty="0" err="1">
                <a:solidFill>
                  <a:schemeClr val="accent6">
                    <a:lumMod val="75000"/>
                  </a:schemeClr>
                </a:solidFill>
              </a:rPr>
              <a:t>та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 – </a:t>
            </a:r>
          </a:p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сучасна українська письменниця, поетеса і прозаїк.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 descr="Любов Відута. Абетка письменника від А до Я » Події » Інтерв'ю » Буквоїд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086" y="1301507"/>
            <a:ext cx="4392525" cy="439252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Любов Відута : Усміхнулось сонечко : Анотація, уривок з книг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404" y="2776164"/>
            <a:ext cx="2057797" cy="2827507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</p:pic>
      <p:pic>
        <p:nvPicPr>
          <p:cNvPr id="9" name="Picture 10" descr="Любов Відута : Ким я буду? Ким я стану? : Анотація, уривок з книг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"/>
          <a:stretch/>
        </p:blipFill>
        <p:spPr bwMode="auto">
          <a:xfrm>
            <a:off x="2203598" y="2776165"/>
            <a:ext cx="2078805" cy="2869944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</p:pic>
      <p:pic>
        <p:nvPicPr>
          <p:cNvPr id="10" name="Picture 12" descr="Купити книгу Корабель світлих мрій (Любов Відута) - 978-966-914-170-5 |  Інтернет-магазин Yakaboo.u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9" b="2813"/>
          <a:stretch/>
        </p:blipFill>
        <p:spPr bwMode="auto">
          <a:xfrm rot="21042305">
            <a:off x="545592" y="3726795"/>
            <a:ext cx="1820019" cy="251267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</p:pic>
      <p:pic>
        <p:nvPicPr>
          <p:cNvPr id="7" name="Picture 6" descr="Любов Відута : Працьовита бджілка : Анотація, уривок з книг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725">
            <a:off x="6050303" y="3676780"/>
            <a:ext cx="2018297" cy="2773232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7965778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852927" y="1183224"/>
            <a:ext cx="3679263" cy="410445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стереот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пи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підслух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вував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незрозум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лі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заусміх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лась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півк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лом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хвилепод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бними</a:t>
            </a:r>
          </a:p>
          <a:p>
            <a:pPr algn="ctr" eaLnBrk="0" hangingPunct="0">
              <a:defRPr/>
            </a:pPr>
            <a:r>
              <a:rPr lang="uk-UA" sz="3600" b="1" dirty="0" err="1">
                <a:solidFill>
                  <a:schemeClr val="bg1"/>
                </a:solidFill>
              </a:rPr>
              <a:t>спроєктув</a:t>
            </a:r>
            <a:r>
              <a:rPr lang="uk-UA" sz="3600" b="1" dirty="0" err="1">
                <a:solidFill>
                  <a:srgbClr val="FFFF00"/>
                </a:solidFill>
              </a:rPr>
              <a:t>а</a:t>
            </a:r>
            <a:r>
              <a:rPr lang="uk-UA" sz="3600" b="1" dirty="0" err="1">
                <a:solidFill>
                  <a:schemeClr val="bg1"/>
                </a:solidFill>
              </a:rPr>
              <a:t>ла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754462" y="1197547"/>
            <a:ext cx="3384374" cy="410445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засор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млено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зазирн</a:t>
            </a:r>
            <a:r>
              <a:rPr lang="uk-UA" sz="3600" b="1" dirty="0">
                <a:solidFill>
                  <a:srgbClr val="FFFF00"/>
                </a:solidFill>
              </a:rPr>
              <a:t>у</a:t>
            </a:r>
            <a:r>
              <a:rPr lang="uk-UA" sz="3600" b="1" dirty="0">
                <a:solidFill>
                  <a:schemeClr val="bg1"/>
                </a:solidFill>
              </a:rPr>
              <a:t>в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глибоч</a:t>
            </a:r>
            <a:r>
              <a:rPr lang="uk-UA" sz="3600" b="1" dirty="0">
                <a:solidFill>
                  <a:srgbClr val="FFFF00"/>
                </a:solidFill>
              </a:rPr>
              <a:t>е</a:t>
            </a:r>
            <a:r>
              <a:rPr lang="uk-UA" sz="3600" b="1" dirty="0">
                <a:solidFill>
                  <a:schemeClr val="bg1"/>
                </a:solidFill>
              </a:rPr>
              <a:t>ньку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вислух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вував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знай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мляться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нашк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дити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вр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ження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032351" y="494644"/>
            <a:ext cx="10100239" cy="6195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слова</a:t>
            </a:r>
            <a:r>
              <a:rPr lang="uk-UA" sz="4000" b="1" dirty="0">
                <a:solidFill>
                  <a:schemeClr val="bg1"/>
                </a:solidFill>
              </a:rPr>
              <a:t>. </a:t>
            </a:r>
            <a:r>
              <a:rPr lang="uk-UA" sz="4000" b="1" dirty="0" smtClean="0">
                <a:solidFill>
                  <a:schemeClr val="bg1"/>
                </a:solidFill>
              </a:rPr>
              <a:t>Правильно став </a:t>
            </a:r>
            <a:r>
              <a:rPr lang="uk-UA" sz="4000" b="1" dirty="0">
                <a:solidFill>
                  <a:schemeClr val="bg1"/>
                </a:solidFill>
              </a:rPr>
              <a:t>наголос</a:t>
            </a:r>
          </a:p>
        </p:txBody>
      </p:sp>
      <p:pic>
        <p:nvPicPr>
          <p:cNvPr id="8" name="Picture 3" descr="C:\Documents and Settings\zhenya\Рабочий стол\Картинки в 3 класс\04\девочка думает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0" t="8695" r="8925" b="-392"/>
          <a:stretch/>
        </p:blipFill>
        <p:spPr bwMode="auto">
          <a:xfrm>
            <a:off x="907455" y="1341562"/>
            <a:ext cx="2808312" cy="3492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9583" y="5446018"/>
            <a:ext cx="817076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Стереот</a:t>
            </a:r>
            <a:r>
              <a:rPr lang="uk-UA" sz="3200" b="1" dirty="0" smtClean="0">
                <a:solidFill>
                  <a:srgbClr val="FFFF00"/>
                </a:solidFill>
              </a:rPr>
              <a:t>и</a:t>
            </a:r>
            <a:r>
              <a:rPr lang="uk-UA" sz="3200" b="1" dirty="0" smtClean="0">
                <a:solidFill>
                  <a:schemeClr val="bg1"/>
                </a:solidFill>
              </a:rPr>
              <a:t>п – </a:t>
            </a:r>
            <a:r>
              <a:rPr lang="ru-RU" sz="3200" dirty="0" smtClean="0"/>
              <a:t>це </a:t>
            </a:r>
            <a:r>
              <a:rPr lang="ru-RU" sz="3200" dirty="0" err="1"/>
              <a:t>усталений</a:t>
            </a:r>
            <a:r>
              <a:rPr lang="ru-RU" sz="3200" dirty="0"/>
              <a:t> шаблон </a:t>
            </a:r>
            <a:r>
              <a:rPr lang="ru-RU" sz="3200" dirty="0" smtClean="0"/>
              <a:t>мислення</a:t>
            </a:r>
            <a:r>
              <a:rPr lang="ru-RU" sz="3200" dirty="0"/>
              <a:t>.</a:t>
            </a:r>
            <a:r>
              <a:rPr lang="uk-UA" sz="3200" b="1" dirty="0" smtClean="0">
                <a:solidFill>
                  <a:schemeClr val="bg1"/>
                </a:solidFill>
              </a:rPr>
              <a:t> 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458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Человек с мобильным телефоном и человек пишет на бумаге&#10;. — стоковый векто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81" b="3950"/>
          <a:stretch/>
        </p:blipFill>
        <p:spPr bwMode="auto">
          <a:xfrm>
            <a:off x="403400" y="981522"/>
            <a:ext cx="1512168" cy="303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Мальчик Играет Образовательные Игрушки Детские Игры Дизайнер Кубов Конструктор Развития — стоковый векто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55" r="9380"/>
          <a:stretch/>
        </p:blipFill>
        <p:spPr bwMode="auto">
          <a:xfrm>
            <a:off x="1732417" y="989538"/>
            <a:ext cx="198335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5447" y="333450"/>
            <a:ext cx="10812298" cy="558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Любов </a:t>
            </a:r>
            <a:r>
              <a:rPr lang="uk-UA" sz="3200" b="1" dirty="0" err="1" smtClean="0">
                <a:solidFill>
                  <a:schemeClr val="bg1"/>
                </a:solidFill>
              </a:rPr>
              <a:t>Відута</a:t>
            </a:r>
            <a:r>
              <a:rPr lang="uk-UA" sz="3200" b="1" dirty="0" smtClean="0">
                <a:solidFill>
                  <a:schemeClr val="bg1"/>
                </a:solidFill>
              </a:rPr>
              <a:t> «Незрозумілі слова»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15767" y="892336"/>
            <a:ext cx="8136904" cy="56938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Тато розмовляв по телефону, а Тарасик збирав з конструктора будинок. </a:t>
            </a:r>
          </a:p>
          <a:p>
            <a:pPr algn="just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    — Треба ламати стереотипи, — почув хлопчик татові слова. </a:t>
            </a:r>
          </a:p>
          <a:p>
            <a:pPr algn="just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    Звісно, Тарасик не підслуховував. Просто тато так голосно говорив, що було чутно, навіть якщо прикрити вуха долонями. І чому батьки часто говорять такі незрозумілі слова? З усієї розмови хлопчика чомусь зацікавили саме вони. Він задумався, відклав конструктор і пішов у сусідню кімнату, де слухала музику старша сестра Улянка. </a:t>
            </a:r>
          </a:p>
          <a:p>
            <a:pPr algn="just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      —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Почитати тобі казочку чи оповідання? —запитально глянула вона на братика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305" y="4015182"/>
            <a:ext cx="3490462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На які слова звернув увагу Тарасик?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Чому саме вони зацікавили малюка, на твою думку?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49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Мама Играет Детьми Дома Образовательные Игрушки Дети Играют Дизайнер Кубов — стоковый векто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" r="4024" b="9850"/>
          <a:stretch/>
        </p:blipFill>
        <p:spPr bwMode="auto">
          <a:xfrm>
            <a:off x="331391" y="1269554"/>
            <a:ext cx="2599555" cy="211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30945" y="1053530"/>
            <a:ext cx="9004831" cy="56938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— Почитай, — погодився Тарасик, — а то тато по телефону якісь старі типи ламає. </a:t>
            </a:r>
          </a:p>
          <a:p>
            <a:pPr algn="just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     — Що-що? — не зрозуміла сестра. — Може, ламає стереотипи? </a:t>
            </a:r>
            <a:endParaRPr lang="uk-UA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Еге, їх ламає, — серйозно відповів малий, трохи насупившись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uk-UA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     —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Ходи сюди, — заусміхалась Улянка, водночас допомагаючи Тарасику сісти поруч. — То ти хочеш знати, що означають ці слова? Що ж, це просто. Поглянь на мою кімнату. У ній чотири стіни, підлога, стеля. Це те, до чого ми всі звикли, це стереотип. Але бувають кімнати, стіни яких побудовані півколом і в яких округла стеля, навіть із хвилеподібними стінами бувають.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5447" y="333450"/>
            <a:ext cx="10812298" cy="6626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Любов </a:t>
            </a:r>
            <a:r>
              <a:rPr lang="uk-UA" sz="3200" b="1" dirty="0" err="1" smtClean="0">
                <a:solidFill>
                  <a:schemeClr val="bg1"/>
                </a:solidFill>
              </a:rPr>
              <a:t>Відута</a:t>
            </a:r>
            <a:r>
              <a:rPr lang="uk-UA" sz="3200" b="1" dirty="0" smtClean="0">
                <a:solidFill>
                  <a:schemeClr val="bg1"/>
                </a:solidFill>
              </a:rPr>
              <a:t> «Незрозумілі слова»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349" y="3501802"/>
            <a:ext cx="2626365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Знайди пояснення сестри, що таке стереотип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0893159" y="5378578"/>
            <a:ext cx="94720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037240" y="5783657"/>
            <a:ext cx="64087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24748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1055</TotalTime>
  <Words>1423</Words>
  <Application>Microsoft Office PowerPoint</Application>
  <PresentationFormat>Произвольный</PresentationFormat>
  <Paragraphs>160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76</cp:revision>
  <dcterms:created xsi:type="dcterms:W3CDTF">2025-08-27T14:01:18Z</dcterms:created>
  <dcterms:modified xsi:type="dcterms:W3CDTF">2025-09-29T18:29:48Z</dcterms:modified>
</cp:coreProperties>
</file>