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350" r:id="rId3"/>
    <p:sldId id="285" r:id="rId4"/>
    <p:sldId id="286" r:id="rId5"/>
    <p:sldId id="362" r:id="rId6"/>
    <p:sldId id="367" r:id="rId7"/>
    <p:sldId id="368" r:id="rId8"/>
    <p:sldId id="342" r:id="rId9"/>
    <p:sldId id="369" r:id="rId10"/>
    <p:sldId id="347" r:id="rId11"/>
    <p:sldId id="361" r:id="rId12"/>
    <p:sldId id="370" r:id="rId13"/>
    <p:sldId id="312" r:id="rId14"/>
    <p:sldId id="313" r:id="rId15"/>
    <p:sldId id="351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38C6E3-08D9-4C11-84D4-752D5C5C2103}">
          <p14:sldIdLst>
            <p14:sldId id="282"/>
            <p14:sldId id="350"/>
            <p14:sldId id="285"/>
            <p14:sldId id="286"/>
            <p14:sldId id="362"/>
            <p14:sldId id="367"/>
            <p14:sldId id="368"/>
            <p14:sldId id="342"/>
            <p14:sldId id="369"/>
            <p14:sldId id="347"/>
            <p14:sldId id="361"/>
            <p14:sldId id="370"/>
            <p14:sldId id="312"/>
            <p14:sldId id="313"/>
            <p14:sldId id="3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буквених виразів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Математичний диктант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Розв’язання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Знаходження діленого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3827" custLinFactX="117187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6723" custLinFactX="253658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6025" custLinFactX="-5638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8968" custLinFactX="-400000" custLinFactNeighborX="-40030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729872" y="904284"/>
          <a:ext cx="4273486" cy="2464917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Знаходження діленого</a:t>
          </a:r>
          <a:endParaRPr lang="ru-RU" sz="3200" b="1" kern="1200" dirty="0"/>
        </a:p>
      </dsp:txBody>
      <dsp:txXfrm rot="5400000">
        <a:off x="2634156" y="854697"/>
        <a:ext cx="2464917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38348" y="775929"/>
          <a:ext cx="4273486" cy="272162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Розв’язання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14278" y="854696"/>
        <a:ext cx="272162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443557" y="782876"/>
          <a:ext cx="4273486" cy="2707732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буквених виразів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26434" y="854696"/>
        <a:ext cx="2707732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53115" y="853115"/>
          <a:ext cx="4273486" cy="2567255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Математичний диктант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567255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7495" y="1125538"/>
            <a:ext cx="9505055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Знаходження невідомого </a:t>
            </a:r>
            <a:r>
              <a:rPr lang="uk-UA" sz="4000" b="1" dirty="0" smtClean="0">
                <a:solidFill>
                  <a:srgbClr val="7030A0"/>
                </a:solidFill>
              </a:rPr>
              <a:t>діленого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9126" y="372029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15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97" y="2758764"/>
            <a:ext cx="2900974" cy="290097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41803" y="117734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59979" y="-656236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201619" y="1533592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01063" y="-65142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81477" y="-631259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36197" y="-677096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40640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491884" y="1516332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972344" y="5145319"/>
            <a:ext cx="2814995" cy="116666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-63512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79132" y="-58491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46343" y="1534104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04956" y="-457712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466" r="17470" b="10762"/>
          <a:stretch/>
        </p:blipFill>
        <p:spPr>
          <a:xfrm>
            <a:off x="2728275" y="1242228"/>
            <a:ext cx="2016000" cy="1116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746766" y="-49572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90499" y="-647348"/>
            <a:ext cx="420547" cy="534723"/>
          </a:xfrm>
          <a:prstGeom prst="rect">
            <a:avLst/>
          </a:prstGeom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946604" y="1113454"/>
            <a:ext cx="5899597" cy="31767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Для</a:t>
            </a:r>
            <a:r>
              <a:rPr lang="ru-RU" sz="3200" dirty="0"/>
              <a:t> </a:t>
            </a:r>
            <a:r>
              <a:rPr lang="ru-RU" sz="3200" dirty="0" err="1"/>
              <a:t>приготування</a:t>
            </a:r>
            <a:r>
              <a:rPr lang="ru-RU" sz="3200" dirty="0"/>
              <a:t> </a:t>
            </a:r>
            <a:r>
              <a:rPr lang="ru-RU" sz="3200" dirty="0" err="1">
                <a:solidFill>
                  <a:srgbClr val="FFFF00"/>
                </a:solidFill>
              </a:rPr>
              <a:t>однієї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порції</a:t>
            </a:r>
            <a:r>
              <a:rPr lang="ru-RU" sz="3200" dirty="0"/>
              <a:t> фруктового салату потрібно </a:t>
            </a:r>
            <a:r>
              <a:rPr lang="ru-RU" sz="3200" dirty="0">
                <a:solidFill>
                  <a:srgbClr val="FFFF00"/>
                </a:solidFill>
              </a:rPr>
              <a:t>2 персики</a:t>
            </a:r>
            <a:r>
              <a:rPr lang="ru-RU" sz="3200" dirty="0"/>
              <a:t>. Після </a:t>
            </a:r>
            <a:r>
              <a:rPr lang="ru-RU" sz="3200" dirty="0" err="1">
                <a:solidFill>
                  <a:srgbClr val="FFFF00"/>
                </a:solidFill>
              </a:rPr>
              <a:t>приготування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FF00"/>
                </a:solidFill>
              </a:rPr>
              <a:t>6</a:t>
            </a:r>
            <a:r>
              <a:rPr lang="ru-RU" sz="3200" dirty="0"/>
              <a:t> таких </a:t>
            </a:r>
            <a:r>
              <a:rPr lang="ru-RU" sz="3200" dirty="0" err="1">
                <a:solidFill>
                  <a:srgbClr val="FFFF00"/>
                </a:solidFill>
              </a:rPr>
              <a:t>порцій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залишилося</a:t>
            </a:r>
            <a:r>
              <a:rPr lang="ru-RU" sz="3200" dirty="0"/>
              <a:t> ще </a:t>
            </a:r>
            <a:r>
              <a:rPr lang="ru-RU" sz="3200" dirty="0">
                <a:solidFill>
                  <a:srgbClr val="FFFF00"/>
                </a:solidFill>
              </a:rPr>
              <a:t>3 персики</a:t>
            </a:r>
            <a:r>
              <a:rPr lang="ru-RU" sz="3200" dirty="0"/>
              <a:t>. </a:t>
            </a:r>
            <a:r>
              <a:rPr lang="ru-RU" sz="3200" dirty="0" err="1"/>
              <a:t>Скільки</a:t>
            </a:r>
            <a:r>
              <a:rPr lang="ru-RU" sz="3200" dirty="0"/>
              <a:t> </a:t>
            </a:r>
            <a:r>
              <a:rPr lang="ru-RU" sz="3200" dirty="0" err="1"/>
              <a:t>персиків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FF00"/>
                </a:solidFill>
              </a:rPr>
              <a:t>було </a:t>
            </a:r>
            <a:r>
              <a:rPr lang="ru-RU" sz="3200" dirty="0" err="1">
                <a:solidFill>
                  <a:srgbClr val="FFFF00"/>
                </a:solidFill>
              </a:rPr>
              <a:t>спочатку</a:t>
            </a:r>
            <a:r>
              <a:rPr lang="ru-RU" sz="3200" dirty="0"/>
              <a:t>?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Ст.22 №126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050613" y="2245041"/>
            <a:ext cx="4378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Було  </a:t>
            </a:r>
            <a:r>
              <a:rPr lang="uk-UA" sz="3600" dirty="0">
                <a:solidFill>
                  <a:srgbClr val="002060"/>
                </a:solidFill>
              </a:rPr>
              <a:t>– </a:t>
            </a:r>
            <a:endParaRPr lang="uk-UA" sz="1000" dirty="0" smtClean="0">
              <a:solidFill>
                <a:srgbClr val="002060"/>
              </a:solidFill>
            </a:endParaRPr>
          </a:p>
          <a:p>
            <a:r>
              <a:rPr lang="uk-UA" sz="3600" dirty="0" err="1" smtClean="0">
                <a:solidFill>
                  <a:srgbClr val="002060"/>
                </a:solidFill>
              </a:rPr>
              <a:t>Викор</a:t>
            </a:r>
            <a:r>
              <a:rPr lang="uk-UA" sz="3600" dirty="0" smtClean="0">
                <a:solidFill>
                  <a:srgbClr val="002060"/>
                </a:solidFill>
              </a:rPr>
              <a:t>. – 6п. по 2п.</a:t>
            </a:r>
          </a:p>
          <a:p>
            <a:r>
              <a:rPr lang="uk-UA" sz="3600" dirty="0" smtClean="0">
                <a:solidFill>
                  <a:srgbClr val="002060"/>
                </a:solidFill>
              </a:rPr>
              <a:t>Залиш. – 3п.</a:t>
            </a:r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09584" y="2171315"/>
            <a:ext cx="80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?кг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95487" y="3997836"/>
            <a:ext cx="17124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1) 2 ∙ 6 = </a:t>
            </a:r>
            <a:endParaRPr lang="uk-UA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2851671" y="3997835"/>
            <a:ext cx="37347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12 (п.) використали.</a:t>
            </a:r>
            <a:endParaRPr lang="uk-UA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211711" y="4581922"/>
            <a:ext cx="13853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15 (п.)</a:t>
            </a:r>
            <a:endParaRPr lang="uk-UA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3707464" y="5405487"/>
            <a:ext cx="548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спочатку було 15 персиків.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92604" y="4581922"/>
            <a:ext cx="20471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2)  12 + 3 =</a:t>
            </a:r>
            <a:endParaRPr lang="uk-UA" sz="3200" b="1" dirty="0"/>
          </a:p>
        </p:txBody>
      </p:sp>
      <p:pic>
        <p:nvPicPr>
          <p:cNvPr id="1026" name="Picture 2" descr="Більше 61 600 стокових ілюстрацій, векторної графіки та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5974" r="7988" b="8014"/>
          <a:stretch/>
        </p:blipFill>
        <p:spPr bwMode="auto">
          <a:xfrm>
            <a:off x="9216000" y="4392000"/>
            <a:ext cx="2340000" cy="1980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2944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66" grpId="0" animBg="1"/>
      <p:bldP spid="70" grpId="0" animBg="1"/>
      <p:bldP spid="75" grpId="0" animBg="1"/>
      <p:bldP spid="46" grpId="0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88436" y="1154301"/>
            <a:ext cx="10272620" cy="5484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499690" y="1498765"/>
            <a:ext cx="17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50 - с </a:t>
            </a:r>
            <a:r>
              <a:rPr lang="en-US" sz="3600" b="1" dirty="0" smtClean="0"/>
              <a:t>·</a:t>
            </a:r>
            <a:r>
              <a:rPr lang="uk-UA" sz="3600" dirty="0">
                <a:latin typeface="Monotype Corsiva" panose="03010101010201010101" pitchFamily="66" charset="0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16815" y="2193401"/>
            <a:ext cx="25435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50 </a:t>
            </a:r>
            <a:r>
              <a:rPr lang="en-US" sz="3600" dirty="0" smtClean="0"/>
              <a:t>-</a:t>
            </a:r>
            <a:r>
              <a:rPr lang="uk-UA" sz="3600" dirty="0" smtClean="0"/>
              <a:t> </a:t>
            </a:r>
            <a:r>
              <a:rPr lang="en-US" sz="3600" dirty="0" smtClean="0"/>
              <a:t>5</a:t>
            </a:r>
            <a:r>
              <a:rPr lang="en-US" sz="3600" b="1" dirty="0" smtClean="0"/>
              <a:t> </a:t>
            </a:r>
            <a:r>
              <a:rPr lang="en-US" sz="3600" b="1" dirty="0"/>
              <a:t>·</a:t>
            </a:r>
            <a:r>
              <a:rPr lang="en-US" sz="3600" dirty="0" smtClean="0"/>
              <a:t> </a:t>
            </a:r>
            <a:r>
              <a:rPr lang="uk-UA" sz="3600" dirty="0" smtClean="0"/>
              <a:t>3</a:t>
            </a:r>
            <a:r>
              <a:rPr lang="en-US" sz="3600" dirty="0" smtClean="0"/>
              <a:t> </a:t>
            </a:r>
            <a:r>
              <a:rPr lang="uk-UA" sz="3600" dirty="0" smtClean="0"/>
              <a:t>=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60383" y="2193400"/>
            <a:ext cx="7569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35</a:t>
            </a:r>
            <a:endParaRPr lang="ru-RU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455967" y="2893738"/>
            <a:ext cx="52841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якщо </a:t>
            </a:r>
            <a:r>
              <a:rPr lang="uk-UA" sz="3600" dirty="0" smtClean="0"/>
              <a:t>с = </a:t>
            </a:r>
            <a:r>
              <a:rPr lang="en-US" sz="3600" dirty="0" smtClean="0"/>
              <a:t>9</a:t>
            </a:r>
            <a:r>
              <a:rPr lang="uk-UA" sz="3600" dirty="0" smtClean="0"/>
              <a:t>, </a:t>
            </a:r>
            <a:r>
              <a:rPr lang="uk-UA" sz="3600" dirty="0"/>
              <a:t>то </a:t>
            </a:r>
            <a:r>
              <a:rPr lang="uk-UA" sz="3600" dirty="0" smtClean="0"/>
              <a:t>50</a:t>
            </a:r>
            <a:r>
              <a:rPr lang="en-US" sz="3600" dirty="0" smtClean="0"/>
              <a:t> -</a:t>
            </a:r>
            <a:r>
              <a:rPr lang="uk-UA" sz="3600" dirty="0" smtClean="0"/>
              <a:t> с</a:t>
            </a:r>
            <a:r>
              <a:rPr lang="en-US" sz="3600" b="1" dirty="0" smtClean="0"/>
              <a:t> ·</a:t>
            </a:r>
            <a:r>
              <a:rPr lang="uk-UA" sz="3600" b="1" dirty="0" smtClean="0"/>
              <a:t> </a:t>
            </a:r>
            <a:r>
              <a:rPr lang="uk-UA" sz="3600" dirty="0" smtClean="0"/>
              <a:t>3 =</a:t>
            </a:r>
            <a:endParaRPr lang="uk-UA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9528" y="2874571"/>
            <a:ext cx="252085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50 </a:t>
            </a:r>
            <a:r>
              <a:rPr lang="en-US" sz="3600" dirty="0" smtClean="0"/>
              <a:t>-</a:t>
            </a:r>
            <a:r>
              <a:rPr lang="uk-UA" sz="3600" dirty="0" smtClean="0"/>
              <a:t> </a:t>
            </a:r>
            <a:r>
              <a:rPr lang="en-US" sz="3600" dirty="0" smtClean="0"/>
              <a:t>9 </a:t>
            </a:r>
            <a:r>
              <a:rPr lang="en-US" sz="3600" b="1" dirty="0" smtClean="0"/>
              <a:t>·</a:t>
            </a:r>
            <a:r>
              <a:rPr lang="uk-UA" sz="3600" b="1" dirty="0" smtClean="0"/>
              <a:t> </a:t>
            </a:r>
            <a:r>
              <a:rPr lang="uk-UA" sz="3600" dirty="0" smtClean="0"/>
              <a:t>3 </a:t>
            </a:r>
            <a:r>
              <a:rPr lang="en-US" sz="3600" dirty="0" smtClean="0"/>
              <a:t>=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60383" y="2856769"/>
            <a:ext cx="7569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 smtClean="0"/>
              <a:t>23</a:t>
            </a:r>
            <a:endParaRPr lang="ru-RU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455967" y="3573338"/>
            <a:ext cx="52841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якщо </a:t>
            </a:r>
            <a:r>
              <a:rPr lang="uk-UA" sz="3600" dirty="0" smtClean="0"/>
              <a:t>с = 8,</a:t>
            </a:r>
            <a:r>
              <a:rPr lang="en-US" sz="3600" dirty="0" smtClean="0"/>
              <a:t> </a:t>
            </a:r>
            <a:r>
              <a:rPr lang="uk-UA" sz="3600" dirty="0" smtClean="0"/>
              <a:t> </a:t>
            </a:r>
            <a:r>
              <a:rPr lang="uk-UA" sz="3600" dirty="0"/>
              <a:t>то </a:t>
            </a:r>
            <a:r>
              <a:rPr lang="uk-UA" sz="3600" dirty="0" smtClean="0"/>
              <a:t>50</a:t>
            </a:r>
            <a:r>
              <a:rPr lang="en-US" sz="3600" dirty="0" smtClean="0"/>
              <a:t> -</a:t>
            </a:r>
            <a:r>
              <a:rPr lang="uk-UA" sz="3600" dirty="0" smtClean="0"/>
              <a:t> с</a:t>
            </a:r>
            <a:r>
              <a:rPr lang="en-US" sz="3600" b="1" dirty="0" smtClean="0"/>
              <a:t> ·</a:t>
            </a:r>
            <a:r>
              <a:rPr lang="uk-UA" sz="3600" b="1" dirty="0" smtClean="0"/>
              <a:t> </a:t>
            </a:r>
            <a:r>
              <a:rPr lang="uk-UA" sz="3600" dirty="0" smtClean="0"/>
              <a:t>3</a:t>
            </a:r>
            <a:r>
              <a:rPr lang="en-US" sz="3600" dirty="0" smtClean="0"/>
              <a:t> </a:t>
            </a:r>
            <a:r>
              <a:rPr lang="uk-UA" sz="3600" dirty="0"/>
              <a:t>=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40103" y="3571881"/>
            <a:ext cx="25202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50 </a:t>
            </a:r>
            <a:r>
              <a:rPr lang="en-US" sz="3600" dirty="0" smtClean="0"/>
              <a:t>-</a:t>
            </a:r>
            <a:r>
              <a:rPr lang="uk-UA" sz="3600" dirty="0" smtClean="0"/>
              <a:t> 8</a:t>
            </a:r>
            <a:r>
              <a:rPr lang="en-US" sz="3600" dirty="0" smtClean="0"/>
              <a:t> </a:t>
            </a:r>
            <a:r>
              <a:rPr lang="en-US" sz="3600" b="1" dirty="0"/>
              <a:t>·</a:t>
            </a:r>
            <a:r>
              <a:rPr lang="uk-UA" sz="3600" b="1" dirty="0"/>
              <a:t> </a:t>
            </a:r>
            <a:r>
              <a:rPr lang="uk-UA" sz="3600" dirty="0" smtClean="0"/>
              <a:t>3 </a:t>
            </a:r>
            <a:r>
              <a:rPr lang="en-US" sz="3600" dirty="0"/>
              <a:t>=</a:t>
            </a:r>
            <a:endParaRPr lang="ru-RU" sz="3600" dirty="0"/>
          </a:p>
        </p:txBody>
      </p:sp>
      <p:pic>
        <p:nvPicPr>
          <p:cNvPr id="6146" name="Picture 2" descr="C:\Users\user\Desktop\математика\Новая папка\діти  та школа для презентац\pngwing.com - 2020-05-27T004434.0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141" y="4293473"/>
            <a:ext cx="2276048" cy="239575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35447" y="494645"/>
            <a:ext cx="10578598" cy="100006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Знайди значення буквеного виразу </a:t>
            </a:r>
            <a:r>
              <a:rPr lang="uk-UA" sz="3200" dirty="0" smtClean="0"/>
              <a:t>50</a:t>
            </a:r>
            <a:r>
              <a:rPr lang="en-US" sz="3200" dirty="0" smtClean="0"/>
              <a:t> -</a:t>
            </a:r>
            <a:r>
              <a:rPr lang="uk-UA" sz="3200" dirty="0" smtClean="0"/>
              <a:t> с</a:t>
            </a:r>
            <a:r>
              <a:rPr lang="en-US" sz="3200" b="1" dirty="0" smtClean="0"/>
              <a:t> ·</a:t>
            </a:r>
            <a:r>
              <a:rPr lang="uk-UA" sz="3200" b="1" dirty="0" smtClean="0"/>
              <a:t> </a:t>
            </a:r>
            <a:r>
              <a:rPr lang="uk-UA" sz="3200" dirty="0" smtClean="0"/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якщо </a:t>
            </a:r>
            <a:r>
              <a:rPr lang="uk-UA" sz="3200" dirty="0" smtClean="0"/>
              <a:t>с</a:t>
            </a:r>
            <a:r>
              <a:rPr lang="uk-UA" sz="3200" b="1" dirty="0" smtClean="0">
                <a:solidFill>
                  <a:schemeClr val="bg1"/>
                </a:solidFill>
              </a:rPr>
              <a:t> = 5, </a:t>
            </a:r>
            <a:r>
              <a:rPr lang="uk-UA" sz="3200" dirty="0" smtClean="0"/>
              <a:t>с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= </a:t>
            </a:r>
            <a:r>
              <a:rPr lang="uk-UA" sz="3200" b="1" dirty="0" smtClean="0">
                <a:solidFill>
                  <a:schemeClr val="bg1"/>
                </a:solidFill>
              </a:rPr>
              <a:t>9, </a:t>
            </a:r>
            <a:r>
              <a:rPr lang="uk-UA" sz="3200" dirty="0" smtClean="0"/>
              <a:t>с</a:t>
            </a:r>
            <a:r>
              <a:rPr lang="uk-UA" sz="3200" b="1" dirty="0" smtClean="0">
                <a:solidFill>
                  <a:schemeClr val="bg1"/>
                </a:solidFill>
              </a:rPr>
              <a:t> = 8.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502565" y="2210438"/>
            <a:ext cx="52375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якщо</a:t>
            </a:r>
            <a:r>
              <a:rPr lang="en-US" sz="3600" dirty="0"/>
              <a:t> </a:t>
            </a:r>
            <a:r>
              <a:rPr lang="uk-UA" sz="3600" dirty="0" smtClean="0"/>
              <a:t>с = </a:t>
            </a:r>
            <a:r>
              <a:rPr lang="en-US" sz="3600" dirty="0" smtClean="0"/>
              <a:t>5</a:t>
            </a:r>
            <a:r>
              <a:rPr lang="uk-UA" sz="3600" dirty="0" smtClean="0"/>
              <a:t> , </a:t>
            </a:r>
            <a:r>
              <a:rPr lang="uk-UA" sz="3600" dirty="0"/>
              <a:t>то </a:t>
            </a:r>
            <a:r>
              <a:rPr lang="uk-UA" sz="3600" dirty="0" smtClean="0"/>
              <a:t>50 – с </a:t>
            </a:r>
            <a:r>
              <a:rPr lang="en-US" sz="3600" b="1" dirty="0" smtClean="0"/>
              <a:t>·</a:t>
            </a:r>
            <a:r>
              <a:rPr lang="uk-UA" sz="3600" b="1" dirty="0" smtClean="0"/>
              <a:t> </a:t>
            </a:r>
            <a:r>
              <a:rPr lang="uk-UA" sz="3600" dirty="0" smtClean="0"/>
              <a:t>3 </a:t>
            </a:r>
            <a:r>
              <a:rPr lang="uk-UA" sz="3600" dirty="0"/>
              <a:t>=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60383" y="3503975"/>
            <a:ext cx="7569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26</a:t>
            </a:r>
            <a:endParaRPr lang="ru-RU" sz="3600" dirty="0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Ст.22 №127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177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5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2987" y="853946"/>
            <a:ext cx="11756373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989118" y="333450"/>
            <a:ext cx="9984110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Запиши вирази й обчисли їх значення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86" y="1049012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92569" y="3303254"/>
            <a:ext cx="25440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56 + 8 ∙ 0 =</a:t>
            </a:r>
            <a:endParaRPr lang="ru-RU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108714" y="3303254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56</a:t>
            </a:r>
            <a:endParaRPr lang="ru-RU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57843" y="4021450"/>
            <a:ext cx="25787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24 : (5 – 2) =</a:t>
            </a:r>
            <a:endParaRPr lang="ru-RU" sz="3200" b="1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086508" y="4046724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8</a:t>
            </a:r>
            <a:endParaRPr lang="ru-RU" sz="3200" b="1" dirty="0"/>
          </a:p>
        </p:txBody>
      </p:sp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Ст.22 №128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438906" y="3320533"/>
            <a:ext cx="19826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3 ∙ 4 : 2 =</a:t>
            </a:r>
            <a:endParaRPr lang="ru-RU" sz="3200" b="1" dirty="0"/>
          </a:p>
        </p:txBody>
      </p:sp>
      <p:pic>
        <p:nvPicPr>
          <p:cNvPr id="3074" name="Picture 2" descr="D:\3 клас\03 МАТЕМ\1 Листопад\1 Повторення вивченого в 2 кл\№015 - Знаходження діленого\2025-09-16_19323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8" b="-1552"/>
          <a:stretch/>
        </p:blipFill>
        <p:spPr bwMode="auto">
          <a:xfrm>
            <a:off x="979529" y="1269554"/>
            <a:ext cx="6454931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396426" y="3320532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438906" y="4047098"/>
            <a:ext cx="19826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15 : 3 ∙ 2 =</a:t>
            </a:r>
            <a:endParaRPr lang="ru-RU" sz="3200" b="1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411338" y="4069155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751073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40" grpId="0" animBg="1"/>
      <p:bldP spid="25" grpId="0" animBg="1"/>
      <p:bldP spid="34" grpId="0" animBg="1"/>
      <p:bldP spid="35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499743" y="1557586"/>
            <a:ext cx="7157308" cy="1844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22 задачу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129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130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Повторити таблицю множення на 2,3,4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3 МАТЕМ\1 Листопад\1 Повторення вивченого в 2 кл\№015 - Знаходження діленого\2025-09-16_193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57" y="3534895"/>
            <a:ext cx="79549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1841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 знайти </a:t>
            </a:r>
            <a:r>
              <a:rPr lang="uk-UA" sz="3200" b="1" dirty="0" smtClean="0"/>
              <a:t>невідоме ділене?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67" y="2709714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423145" y="2709714"/>
            <a:ext cx="6080102" cy="1088273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Що одержимо при множенні або діленні числа на 1?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87" y="4077866"/>
            <a:ext cx="1391160" cy="11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423145" y="4212445"/>
            <a:ext cx="6080101" cy="11888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Що одержимо при множенні або діленні </a:t>
            </a:r>
            <a:r>
              <a:rPr lang="uk-UA" sz="3200" b="1" dirty="0" smtClean="0"/>
              <a:t>0 на число?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0271" y="508798"/>
            <a:ext cx="10053293" cy="78233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/>
              <a:t>Рефлексія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2857" y="1421793"/>
            <a:ext cx="8933262" cy="5108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Намалюй </a:t>
            </a:r>
            <a:r>
              <a:rPr lang="ru-RU" sz="2400" b="1" dirty="0">
                <a:solidFill>
                  <a:srgbClr val="7030A0"/>
                </a:solidFill>
              </a:rPr>
              <a:t>смайлик, що </a:t>
            </a:r>
            <a:r>
              <a:rPr lang="ru-RU" sz="2400" b="1" dirty="0" smtClean="0">
                <a:solidFill>
                  <a:srgbClr val="7030A0"/>
                </a:solidFill>
              </a:rPr>
              <a:t>відображає твою роботу на </a:t>
            </a:r>
            <a:r>
              <a:rPr lang="ru-RU" sz="2400" b="1" smtClean="0">
                <a:solidFill>
                  <a:srgbClr val="7030A0"/>
                </a:solidFill>
              </a:rPr>
              <a:t>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61921" y="4157353"/>
            <a:ext cx="2992337" cy="13283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Все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! Уроком </a:t>
            </a:r>
            <a:r>
              <a:rPr lang="ru-RU" sz="24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4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57931" y="4157351"/>
            <a:ext cx="3065895" cy="13283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 err="1">
                <a:solidFill>
                  <a:schemeClr val="bg1"/>
                </a:solidFill>
              </a:rPr>
              <a:t>зовсім</a:t>
            </a:r>
            <a:r>
              <a:rPr lang="ru-RU" sz="2400" b="1" dirty="0">
                <a:solidFill>
                  <a:schemeClr val="bg1"/>
                </a:solidFill>
              </a:rPr>
              <a:t> все </a:t>
            </a:r>
            <a:r>
              <a:rPr lang="ru-RU" sz="2400" b="1" dirty="0" err="1">
                <a:solidFill>
                  <a:schemeClr val="bg1"/>
                </a:solidFill>
              </a:rPr>
              <a:t>виходило</a:t>
            </a:r>
            <a:r>
              <a:rPr lang="ru-RU" sz="2400" b="1" dirty="0">
                <a:solidFill>
                  <a:schemeClr val="bg1"/>
                </a:solidFill>
              </a:rPr>
              <a:t>, але я </a:t>
            </a:r>
            <a:r>
              <a:rPr lang="ru-RU" sz="2400" b="1" dirty="0" err="1">
                <a:solidFill>
                  <a:schemeClr val="bg1"/>
                </a:solidFill>
              </a:rPr>
              <a:t>старав</a:t>
            </a:r>
            <a:r>
              <a:rPr lang="ru-RU" sz="2400" b="1" dirty="0">
                <a:solidFill>
                  <a:schemeClr val="bg1"/>
                </a:solidFill>
              </a:rPr>
              <a:t>(</a:t>
            </a:r>
            <a:r>
              <a:rPr lang="ru-RU" sz="2400" b="1" dirty="0" err="1">
                <a:solidFill>
                  <a:schemeClr val="bg1"/>
                </a:solidFill>
              </a:rPr>
              <a:t>лася</a:t>
            </a:r>
            <a:r>
              <a:rPr lang="ru-RU" sz="24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63550" y="4361710"/>
            <a:ext cx="2706291" cy="919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Мало </a:t>
            </a:r>
            <a:r>
              <a:rPr lang="ru-RU" sz="2400" b="1" dirty="0">
                <a:solidFill>
                  <a:schemeClr val="bg1"/>
                </a:solidFill>
              </a:rPr>
              <a:t>що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, не </a:t>
            </a:r>
            <a:r>
              <a:rPr lang="ru-RU" sz="2400" b="1" dirty="0" err="1">
                <a:solidFill>
                  <a:schemeClr val="bg1"/>
                </a:solidFill>
              </a:rPr>
              <a:t>розумів</a:t>
            </a:r>
            <a:r>
              <a:rPr lang="ru-RU" sz="2400" b="1" dirty="0">
                <a:solidFill>
                  <a:schemeClr val="bg1"/>
                </a:solidFill>
              </a:rPr>
              <a:t>(ла).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73" y="2176500"/>
            <a:ext cx="2268705" cy="179580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https://klike.net/uploads/posts/2022-08/165959229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7" y="2090979"/>
            <a:ext cx="2826577" cy="189411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ee-png.ru/wp-content/uploads/2021/05/free-png.ru-21-340x3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48" y="2200766"/>
            <a:ext cx="2171069" cy="178432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82096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E1540C5-607A-412F-AE67-D36B7933B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3" t="24033" r="11447" b="13168"/>
          <a:stretch/>
        </p:blipFill>
        <p:spPr>
          <a:xfrm>
            <a:off x="7863155" y="2041207"/>
            <a:ext cx="2808500" cy="219989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504280" y="2033047"/>
            <a:ext cx="5505892" cy="228200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Сядьте, діти, всі рівненько.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Усміхніться всі гарненько,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Настрій на урок візьмемо,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Й працювати розпочнемо.</a:t>
            </a:r>
          </a:p>
        </p:txBody>
      </p:sp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54" y="4283400"/>
            <a:ext cx="2152452" cy="18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9954" y="513960"/>
            <a:ext cx="9858338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295391" y="1274799"/>
            <a:ext cx="7223408" cy="6570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400" b="1" dirty="0">
                <a:solidFill>
                  <a:srgbClr val="7030A0"/>
                </a:solidFill>
              </a:rPr>
              <a:t>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смайл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>
                <a:solidFill>
                  <a:srgbClr val="7030A0"/>
                </a:solidFill>
              </a:rPr>
              <a:t>що відповідає </a:t>
            </a:r>
            <a:r>
              <a:rPr lang="ru-RU" sz="2400" b="1" dirty="0" smtClean="0">
                <a:solidFill>
                  <a:srgbClr val="7030A0"/>
                </a:solidFill>
              </a:rPr>
              <a:t> твоєму </a:t>
            </a:r>
            <a:r>
              <a:rPr lang="ru-RU" sz="2400" b="1" dirty="0" err="1" smtClean="0">
                <a:solidFill>
                  <a:srgbClr val="7030A0"/>
                </a:solidFill>
              </a:rPr>
              <a:t>очікуванню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39955" y="508363"/>
            <a:ext cx="9869216" cy="79227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«Очікування»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94185" y="3730210"/>
            <a:ext cx="2387965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Усе буде добре!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28" y="2046354"/>
            <a:ext cx="2818750" cy="173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15" y="1999050"/>
            <a:ext cx="2380289" cy="17311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5350004" y="3868202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зможу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27154" y="3730209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впораюсь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39" y="2046355"/>
            <a:ext cx="2676820" cy="1821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5062512" y="6013635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вивчу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84" y="4342598"/>
            <a:ext cx="2389986" cy="17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512432" y="6013635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виконаю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64" y="4488981"/>
            <a:ext cx="2674546" cy="14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696316" y="6009600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зрозумію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9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8" grpId="0" animBg="1"/>
      <p:bldP spid="14" grpId="0" animBg="1"/>
      <p:bldP spid="17" grpId="0" animBg="1"/>
      <p:bldP spid="19" grpId="0" animBg="1"/>
      <p:bldP spid="22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1713" y="405459"/>
            <a:ext cx="10044966" cy="7813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!!! Учні\OI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1613"/>
          <a:stretch/>
        </p:blipFill>
        <p:spPr bwMode="auto">
          <a:xfrm>
            <a:off x="619422" y="3838105"/>
            <a:ext cx="2880321" cy="26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568863" y="4164285"/>
            <a:ext cx="36004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881747" y="3746198"/>
            <a:ext cx="7157308" cy="1844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19 задачу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111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112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Повторити таблицю множення на 2,3,4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D:\3 клас\03 МАТЕМ\1 Листопад\1 Повторення вивченого в 2 кл\№014 - Правило множення на 0, правило ділення числа 0\2025-09-16_145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83" y="1272798"/>
            <a:ext cx="8294409" cy="231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621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87903420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671" y="560775"/>
            <a:ext cx="10216548" cy="85279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Усні обчислення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4771" y="1845618"/>
            <a:ext cx="144302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 · 0 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0107" y="2705904"/>
            <a:ext cx="170271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 · 73 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94396" y="1890412"/>
            <a:ext cx="291297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 + 58 · 0 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96393" y="1876112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24" y="2740821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38563" y="1876112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38563" y="2730846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394490" y="1845618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595586" y="2730846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28768" y="3632713"/>
            <a:ext cx="26084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43 · 1 – 1 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91030" y="3632713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42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математика\Новая папка\смайли\depositphotos_105907580-stock-illustration-ok-sign-emot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740" y="4989643"/>
            <a:ext cx="2187728" cy="160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Ст.21 №122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59212" y="2705904"/>
            <a:ext cx="144302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 · 5 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101889" y="1876112"/>
            <a:ext cx="170271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73 · 0 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36689" y="2700506"/>
            <a:ext cx="302839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(16 + 58) · 0 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28768" y="4492999"/>
            <a:ext cx="27687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43 · (1 – 1) 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57129" y="4492999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2184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5886" y="494644"/>
            <a:ext cx="9794697" cy="7749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Усні </a:t>
            </a:r>
            <a:r>
              <a:rPr lang="uk-UA" sz="4000" b="1" dirty="0" smtClean="0">
                <a:solidFill>
                  <a:schemeClr val="bg1"/>
                </a:solidFill>
              </a:rPr>
              <a:t>обчислення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431057"/>
              </p:ext>
            </p:extLst>
          </p:nvPr>
        </p:nvGraphicFramePr>
        <p:xfrm>
          <a:off x="1262694" y="2375450"/>
          <a:ext cx="9950317" cy="2729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0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6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72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99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80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03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03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380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908352">
                <a:tc>
                  <a:txBody>
                    <a:bodyPr/>
                    <a:lstStyle/>
                    <a:p>
                      <a:pPr algn="l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Ділене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21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32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rgbClr val="002060"/>
                          </a:solidFill>
                        </a:rPr>
                        <a:t>27</a:t>
                      </a: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20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8352">
                <a:tc>
                  <a:txBody>
                    <a:bodyPr/>
                    <a:lstStyle/>
                    <a:p>
                      <a:pPr algn="l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Дільник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218">
                <a:tc>
                  <a:txBody>
                    <a:bodyPr/>
                    <a:lstStyle/>
                    <a:p>
                      <a:pPr algn="l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Частка </a:t>
                      </a: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4" name="Picture 2" descr="C:\Users\user\Desktop\математика\Новая папка\совушки\pngwing.com - 2020-06-19T134533.9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60" y="2388747"/>
            <a:ext cx="965617" cy="9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er\Desktop\математика\Новая папка\совушки\pngwing.com - 2020-06-19T134533.9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16" y="2363429"/>
            <a:ext cx="965617" cy="9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esktop\математика\Новая папка\совушки\pngwing.com - 2020-06-19T134533.9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009" y="2307624"/>
            <a:ext cx="965617" cy="9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математика\Новая папка\совушки\pngwing.com - 2020-06-19T134533.9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765" y="2312660"/>
            <a:ext cx="965617" cy="9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атематика\Новая папка\совушки\pngwing.com - 2020-06-19T134459.1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749" y="2276071"/>
            <a:ext cx="1094636" cy="11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математика\Новая папка\совушки\pngwing.com - 2020-06-19T134459.1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51" y="2209981"/>
            <a:ext cx="1094636" cy="11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user\Desktop\математика\Новая папка\совушки\pngwing.com - 2020-06-19T134459.19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151" y="2327410"/>
            <a:ext cx="998258" cy="10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800044" y="1341562"/>
            <a:ext cx="8544366" cy="485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Назви пропущені числа у таблиці.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1847" y="1827449"/>
            <a:ext cx="45701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Як </a:t>
            </a:r>
            <a:r>
              <a:rPr lang="ru-RU" sz="2800" b="1" dirty="0" err="1">
                <a:solidFill>
                  <a:srgbClr val="002060"/>
                </a:solidFill>
              </a:rPr>
              <a:t>знайти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невідоме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ділене</a:t>
            </a:r>
            <a:r>
              <a:rPr lang="ru-RU" sz="28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94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621482"/>
            <a:ext cx="10444294" cy="66532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Віднови </a:t>
            </a:r>
            <a:r>
              <a:rPr lang="uk-UA" sz="4000" b="1" dirty="0" smtClean="0">
                <a:solidFill>
                  <a:schemeClr val="bg1"/>
                </a:solidFill>
              </a:rPr>
              <a:t>рівності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82689" y="1602943"/>
            <a:ext cx="1946702" cy="1015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21:7=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1251" y="2699973"/>
            <a:ext cx="1946702" cy="1015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18:2=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32444" y="3826727"/>
            <a:ext cx="1557425" cy="1015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5:1=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3575" y="1602942"/>
            <a:ext cx="580230" cy="1015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41125" y="2669607"/>
            <a:ext cx="580230" cy="1015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84874" y="3826726"/>
            <a:ext cx="580229" cy="1015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44981" y="4954214"/>
            <a:ext cx="1557425" cy="1015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0:4=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15492" y="4944237"/>
            <a:ext cx="580230" cy="1015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</a:p>
        </p:txBody>
      </p:sp>
      <p:pic>
        <p:nvPicPr>
          <p:cNvPr id="2050" name="Picture 2" descr="C:\Users\user\Desktop\математика\Новая папка\смайли\pngwing.com - 2020-05-28T211224.6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13" y="1770268"/>
            <a:ext cx="847513" cy="7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Desktop\математика\Новая папка\смайли\pngwing.com - 2020-05-28T211224.6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48" y="2780399"/>
            <a:ext cx="847513" cy="7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математика\Новая папка\смайли\pngwing.com - 2020-05-28T211224.6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686" y="3937520"/>
            <a:ext cx="847513" cy="7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математика\Новая папка\смайли\pngwing.com - 2020-05-28T211224.6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22" y="5075382"/>
            <a:ext cx="847513" cy="7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атематика\Новая папка\діти  та школа для презентац\pngwing.com - 2020-05-22T010140.4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96" y="1448880"/>
            <a:ext cx="3622737" cy="40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Ст.21 №124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2987" y="853946"/>
            <a:ext cx="11756373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989118" y="333450"/>
            <a:ext cx="9984110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Математичний</a:t>
            </a:r>
            <a:r>
              <a:rPr lang="ru-RU" sz="4000" b="1" dirty="0" smtClean="0">
                <a:solidFill>
                  <a:schemeClr val="bg1"/>
                </a:solidFill>
              </a:rPr>
              <a:t> диктант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5031502" y="981382"/>
            <a:ext cx="2266524" cy="11162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86" y="1049012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92569" y="2637706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3 </a:t>
            </a:r>
            <a:r>
              <a:rPr lang="uk-UA" sz="3200" b="1" dirty="0" smtClean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ru-RU" sz="3200" b="1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034921" y="2682390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2 </a:t>
            </a:r>
            <a:r>
              <a:rPr lang="uk-UA" sz="3200" b="1" dirty="0" smtClean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ru-RU" sz="3200" b="1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541817" y="2682390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4 </a:t>
            </a:r>
            <a:r>
              <a:rPr lang="uk-UA" sz="3200" b="1" dirty="0" smtClean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8</a:t>
            </a:r>
            <a:endParaRPr lang="ru-RU" sz="3200" b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106364" y="2699536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3 </a:t>
            </a:r>
            <a:r>
              <a:rPr lang="uk-UA" sz="3200" b="1" dirty="0" smtClean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ru-RU" sz="3200" b="1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62735" y="3551162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27 : 3</a:t>
            </a:r>
            <a:endParaRPr lang="ru-RU" sz="3200" b="1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005087" y="3595846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16 : 2</a:t>
            </a:r>
            <a:endParaRPr lang="ru-RU" sz="3200" b="1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511983" y="3595846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21 : 3</a:t>
            </a:r>
            <a:endParaRPr lang="ru-RU" sz="3200" b="1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076530" y="3612992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14 : 2</a:t>
            </a:r>
            <a:endParaRPr lang="ru-RU" sz="3200" b="1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625883" y="2709714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2 </a:t>
            </a:r>
            <a:r>
              <a:rPr lang="uk-UA" sz="3200" b="1" dirty="0" smtClean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596049" y="3623170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>
                <a:solidFill>
                  <a:schemeClr val="bg1"/>
                </a:solidFill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</a:rPr>
              <a:t>4 : 3</a:t>
            </a:r>
            <a:endParaRPr lang="ru-RU" sz="3200" b="1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30339" y="4618322"/>
            <a:ext cx="6700182" cy="714851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12, 18, 32, 21, 12, 9, 8, 7, 7, 8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566025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8" grpId="0" animBg="1"/>
      <p:bldP spid="38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103317" y="1226003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030314" y="300553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90661" y="-5802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14516" y="-672324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35779" y="-706333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670805" y="2999337"/>
            <a:ext cx="1165894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>
                <a:latin typeface="Monotype Corsiva" panose="03010101010201010101" pitchFamily="66" charset="0"/>
              </a:rPr>
              <a:t> </a:t>
            </a:r>
            <a:r>
              <a:rPr lang="uk-UA" sz="3600" dirty="0" err="1" smtClean="0">
                <a:latin typeface="Monotype Corsiva" panose="03010101010201010101" pitchFamily="66" charset="0"/>
              </a:rPr>
              <a:t>кв</a:t>
            </a:r>
            <a:r>
              <a:rPr lang="uk-UA" sz="3600" dirty="0" smtClean="0">
                <a:latin typeface="Monotype Corsiva" panose="03010101010201010101" pitchFamily="66" charset="0"/>
              </a:rPr>
              <a:t>.) 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234100" y="3415253"/>
            <a:ext cx="2837064" cy="116666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4044758" y="3645042"/>
            <a:ext cx="433926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21 квітку використали.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597566" y="3005539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975269" y="293019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/>
              <a:t>∙</a:t>
            </a:r>
            <a:endParaRPr lang="ru-RU" sz="3200" dirty="0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43445" y="3032584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71163" y="-721986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67" y="1219577"/>
            <a:ext cx="2703403" cy="138168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655702" y="322264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343815" y="3032584"/>
            <a:ext cx="420547" cy="534723"/>
          </a:xfrm>
          <a:prstGeom prst="rect">
            <a:avLst/>
          </a:prstGeom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727315" y="1429669"/>
            <a:ext cx="5804949" cy="20157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Усі</a:t>
            </a:r>
            <a:r>
              <a:rPr lang="ru-RU" sz="3200" dirty="0"/>
              <a:t> квітки </a:t>
            </a:r>
            <a:r>
              <a:rPr lang="ru-RU" sz="3200" dirty="0" err="1"/>
              <a:t>розділили</a:t>
            </a:r>
            <a:r>
              <a:rPr lang="ru-RU" sz="3200" dirty="0"/>
              <a:t> на </a:t>
            </a:r>
            <a:r>
              <a:rPr lang="ru-RU" sz="3200" dirty="0" err="1"/>
              <a:t>букети</a:t>
            </a:r>
            <a:r>
              <a:rPr lang="ru-RU" sz="3200" dirty="0"/>
              <a:t>, по 3 квітки в кожному, і </a:t>
            </a:r>
            <a:r>
              <a:rPr lang="ru-RU" sz="3200" dirty="0" err="1"/>
              <a:t>отримали</a:t>
            </a:r>
            <a:r>
              <a:rPr lang="ru-RU" sz="3200" dirty="0"/>
              <a:t> 7 таких </a:t>
            </a:r>
            <a:r>
              <a:rPr lang="ru-RU" sz="3200" dirty="0" err="1"/>
              <a:t>букетів</a:t>
            </a:r>
            <a:r>
              <a:rPr lang="ru-RU" sz="3200" dirty="0"/>
              <a:t>. </a:t>
            </a:r>
            <a:r>
              <a:rPr lang="ru-RU" sz="3200" dirty="0" err="1"/>
              <a:t>Скільки</a:t>
            </a:r>
            <a:r>
              <a:rPr lang="ru-RU" sz="3200" dirty="0"/>
              <a:t> квіток </a:t>
            </a:r>
            <a:r>
              <a:rPr lang="ru-RU" sz="3200" dirty="0" err="1"/>
              <a:t>використали</a:t>
            </a:r>
            <a:r>
              <a:rPr lang="ru-RU" sz="3200" dirty="0"/>
              <a:t>?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Ст.21 №125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125 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2" name="Picture 2" descr="C:\Users\user\Downloads\pngwing.com (2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887" y="3690415"/>
            <a:ext cx="3952696" cy="316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5905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600</Words>
  <Application>Microsoft Office PowerPoint</Application>
  <PresentationFormat>Произвольный</PresentationFormat>
  <Paragraphs>161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104</cp:revision>
  <dcterms:created xsi:type="dcterms:W3CDTF">2025-08-27T14:01:18Z</dcterms:created>
  <dcterms:modified xsi:type="dcterms:W3CDTF">2025-09-19T07:03:21Z</dcterms:modified>
</cp:coreProperties>
</file>