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361" r:id="rId3"/>
    <p:sldId id="333" r:id="rId4"/>
    <p:sldId id="332" r:id="rId5"/>
    <p:sldId id="330" r:id="rId6"/>
    <p:sldId id="324" r:id="rId7"/>
    <p:sldId id="373" r:id="rId8"/>
    <p:sldId id="363" r:id="rId9"/>
    <p:sldId id="365" r:id="rId10"/>
    <p:sldId id="366" r:id="rId11"/>
    <p:sldId id="368" r:id="rId12"/>
    <p:sldId id="349" r:id="rId13"/>
    <p:sldId id="372" r:id="rId14"/>
    <p:sldId id="374" r:id="rId15"/>
    <p:sldId id="375" r:id="rId16"/>
    <p:sldId id="377" r:id="rId17"/>
    <p:sldId id="378" r:id="rId18"/>
    <p:sldId id="300" r:id="rId19"/>
    <p:sldId id="362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4915" y="929705"/>
            <a:ext cx="9505056" cy="13280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Сторінки з історії книгодрукування. </a:t>
            </a:r>
            <a:endParaRPr lang="uk-UA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uk-UA" sz="3600" b="1" dirty="0" err="1" smtClean="0">
                <a:solidFill>
                  <a:schemeClr val="accent6">
                    <a:lumMod val="75000"/>
                  </a:schemeClr>
                </a:solidFill>
              </a:rPr>
              <a:t>Дацкевич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«Як з'явилася друкована книга».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16049" y="380964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16</a:t>
            </a:r>
          </a:p>
        </p:txBody>
      </p:sp>
      <p:pic>
        <p:nvPicPr>
          <p:cNvPr id="1026" name="Picture 2" descr="D:\Картинки до тестів\!!! Учні\_free_2024-11-11-20-20-50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218612"/>
            <a:ext cx="2736304" cy="2736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67695" y="1408570"/>
            <a:ext cx="8784976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Пройшло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багато років, і пергамент замінили дешевшим матеріалом — </a:t>
            </a:r>
            <a:r>
              <a:rPr lang="uk-UA" sz="3200" b="1" dirty="0">
                <a:solidFill>
                  <a:srgbClr val="295FFF"/>
                </a:solidFill>
              </a:rPr>
              <a:t>папером.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Але книги, як 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раніше, зшивали з окремих зошитів і «вдягали» у тверду або м’яку обкладинку. Так роблять і нині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uk-UA" sz="2800" b="1" dirty="0" smtClean="0"/>
              <a:t>    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Місяці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а то й роки йшли на те, щоб написати або переписати яку-небудь товсту книгу й прикрасити її малюнками. Не дивно, що рукописні книги коштували дуже дорого. Щоб уберегти такі книжки, власники нерідко приковували їх ланцюжками до полиць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7945" y="405458"/>
            <a:ext cx="10244691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Віктор  </a:t>
            </a:r>
            <a:r>
              <a:rPr lang="uk-UA" sz="3600" b="1" dirty="0" err="1" smtClean="0">
                <a:solidFill>
                  <a:schemeClr val="bg1"/>
                </a:solidFill>
              </a:rPr>
              <a:t>Дацкевич</a:t>
            </a:r>
            <a:r>
              <a:rPr lang="uk-UA" sz="3600" b="1" dirty="0" smtClean="0">
                <a:solidFill>
                  <a:schemeClr val="bg1"/>
                </a:solidFill>
              </a:rPr>
              <a:t> «Як з'явилася друкована книга (скорочено)»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29-30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707" y="4076479"/>
            <a:ext cx="2388373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Стародавня паперова книжка</a:t>
            </a:r>
            <a:endParaRPr lang="ru-RU" sz="2800" b="1" dirty="0"/>
          </a:p>
        </p:txBody>
      </p:sp>
      <p:pic>
        <p:nvPicPr>
          <p:cNvPr id="14" name="Picture 2" descr="https://upload.wikimedia.org/wikipedia/commons/thumb/2/2f/Sachsenspiegel.jpg/800px-Sachsenspieg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4820" r="4143" b="6392"/>
          <a:stretch/>
        </p:blipFill>
        <p:spPr bwMode="auto">
          <a:xfrm>
            <a:off x="763439" y="1557586"/>
            <a:ext cx="2057742" cy="24823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79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67695" y="1341562"/>
            <a:ext cx="8501325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Перша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друкована книга з’явилася в німецькому місті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Майнці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Винахідником друкарського верстата був мешканець цього міста — </a:t>
            </a:r>
            <a:r>
              <a:rPr lang="uk-UA" sz="2800" b="1" dirty="0" err="1">
                <a:solidFill>
                  <a:srgbClr val="295FFF"/>
                </a:solidFill>
              </a:rPr>
              <a:t>Йоганес</a:t>
            </a:r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 err="1">
                <a:solidFill>
                  <a:srgbClr val="295FFF"/>
                </a:solidFill>
              </a:rPr>
              <a:t>Гутенберг</a:t>
            </a:r>
            <a:r>
              <a:rPr lang="uk-UA" sz="2800" b="1" dirty="0">
                <a:solidFill>
                  <a:srgbClr val="295FFF"/>
                </a:solidFill>
              </a:rPr>
              <a:t>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допомогою друкарського верстата можна було розмножити книгу в сотнях і навіть тисячах примірників.  Люди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відразу оцінили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нов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винахід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різних містах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одна за одною стали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з’являтися майстерні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потім і фабрики — </a:t>
            </a:r>
            <a:r>
              <a:rPr lang="uk-UA" sz="2800" b="1" dirty="0">
                <a:solidFill>
                  <a:srgbClr val="295FFF"/>
                </a:solidFill>
              </a:rPr>
              <a:t>друкарні,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де виготовлялися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книги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4" descr="https://upload.wikimedia.org/wikipedia/commons/thumb/1/1c/Printing_machine_of_Johanes_Gutenbrg1.jpg/800px-Printing_machine_of_Johanes_Gutenbr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1535466"/>
            <a:ext cx="2448272" cy="36128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37945" y="405458"/>
            <a:ext cx="10244691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Віктор  </a:t>
            </a:r>
            <a:r>
              <a:rPr lang="uk-UA" sz="3600" b="1" dirty="0" err="1" smtClean="0">
                <a:solidFill>
                  <a:schemeClr val="bg1"/>
                </a:solidFill>
              </a:rPr>
              <a:t>Дацкевич</a:t>
            </a:r>
            <a:r>
              <a:rPr lang="uk-UA" sz="3600" b="1" dirty="0" smtClean="0">
                <a:solidFill>
                  <a:schemeClr val="bg1"/>
                </a:solidFill>
              </a:rPr>
              <a:t>. Як </a:t>
            </a:r>
            <a:r>
              <a:rPr lang="uk-UA" sz="3600" b="1" dirty="0" smtClean="0">
                <a:solidFill>
                  <a:schemeClr val="bg1"/>
                </a:solidFill>
              </a:rPr>
              <a:t>з'явилася друкована книга (скорочено</a:t>
            </a:r>
            <a:r>
              <a:rPr lang="uk-UA" sz="3600" b="1" dirty="0" smtClean="0">
                <a:solidFill>
                  <a:schemeClr val="bg1"/>
                </a:solidFill>
              </a:rPr>
              <a:t>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29-30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Печатные станки. Две петербургские типографии модернизировали оборудование  и нарастили мощ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4796471"/>
            <a:ext cx="2837687" cy="18934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60290" y="5790424"/>
            <a:ext cx="295232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Сучасна друкарня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572" y="5037777"/>
            <a:ext cx="251284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Друкарський верстат </a:t>
            </a:r>
            <a:r>
              <a:rPr lang="uk-UA" sz="2400" b="1" dirty="0" err="1" smtClean="0"/>
              <a:t>Йоганеса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Гутенберга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5885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520894"/>
            <a:ext cx="10181532" cy="10366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Бесіда </a:t>
            </a:r>
            <a:r>
              <a:rPr lang="uk-UA" sz="3200" b="1" dirty="0">
                <a:solidFill>
                  <a:schemeClr val="bg1"/>
                </a:solidFill>
              </a:rPr>
              <a:t>за змістом тексту з елементами вибіркового читання.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3415" y="1701602"/>
            <a:ext cx="972428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Що з прочитаного було </a:t>
            </a:r>
            <a:r>
              <a:rPr lang="ru-RU" sz="2800" dirty="0" err="1"/>
              <a:t>тобі</a:t>
            </a:r>
            <a:r>
              <a:rPr lang="ru-RU" sz="2800" dirty="0"/>
              <a:t> </a:t>
            </a:r>
            <a:r>
              <a:rPr lang="ru-RU" sz="2800" dirty="0" err="1"/>
              <a:t>незрозумілим</a:t>
            </a:r>
            <a:r>
              <a:rPr lang="ru-RU" sz="2800" dirty="0"/>
              <a:t>? Де можеш </a:t>
            </a:r>
            <a:r>
              <a:rPr lang="ru-RU" sz="2800" dirty="0" err="1"/>
              <a:t>знайти</a:t>
            </a:r>
            <a:r>
              <a:rPr lang="ru-RU" sz="2800" dirty="0"/>
              <a:t> </a:t>
            </a:r>
            <a:r>
              <a:rPr lang="ru-RU" sz="2800" dirty="0" err="1"/>
              <a:t>роз’яснення</a:t>
            </a:r>
            <a:r>
              <a:rPr lang="ru-RU" sz="2800" dirty="0"/>
              <a:t>?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 smtClean="0"/>
              <a:t>Якими</a:t>
            </a:r>
            <a:r>
              <a:rPr lang="ru-RU" sz="2800" dirty="0" smtClean="0"/>
              <a:t> </a:t>
            </a:r>
            <a:r>
              <a:rPr lang="ru-RU" sz="2800" dirty="0"/>
              <a:t>були на вигляд книжки в </a:t>
            </a:r>
            <a:r>
              <a:rPr lang="ru-RU" sz="2800" dirty="0" err="1"/>
              <a:t>давні</a:t>
            </a:r>
            <a:r>
              <a:rPr lang="ru-RU" sz="2800" dirty="0"/>
              <a:t> </a:t>
            </a:r>
            <a:r>
              <a:rPr lang="ru-RU" sz="2800" dirty="0" err="1"/>
              <a:t>часи</a:t>
            </a:r>
            <a:r>
              <a:rPr lang="ru-RU" sz="2800" dirty="0"/>
              <a:t>? Хто </a:t>
            </a:r>
            <a:r>
              <a:rPr lang="ru-RU" sz="2800" dirty="0" err="1" smtClean="0"/>
              <a:t>винайшов</a:t>
            </a:r>
            <a:r>
              <a:rPr lang="ru-RU" sz="2800" dirty="0" smtClean="0"/>
              <a:t> </a:t>
            </a:r>
            <a:r>
              <a:rPr lang="ru-RU" sz="2800" dirty="0" err="1"/>
              <a:t>друкарський</a:t>
            </a:r>
            <a:r>
              <a:rPr lang="ru-RU" sz="2800" dirty="0"/>
              <a:t> </a:t>
            </a:r>
            <a:r>
              <a:rPr lang="ru-RU" sz="2800" dirty="0" err="1"/>
              <a:t>верстат</a:t>
            </a:r>
            <a:r>
              <a:rPr lang="ru-RU" sz="2800" dirty="0"/>
              <a:t>? Чому цей </a:t>
            </a:r>
            <a:r>
              <a:rPr lang="ru-RU" sz="2800" dirty="0" err="1"/>
              <a:t>винахід</a:t>
            </a:r>
            <a:r>
              <a:rPr lang="ru-RU" sz="2800" dirty="0"/>
              <a:t> </a:t>
            </a:r>
            <a:r>
              <a:rPr lang="ru-RU" sz="2800" dirty="0" err="1"/>
              <a:t>змінив</a:t>
            </a:r>
            <a:r>
              <a:rPr lang="ru-RU" sz="2800" dirty="0"/>
              <a:t> світ</a:t>
            </a:r>
            <a:r>
              <a:rPr lang="ru-RU" sz="2800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Це </a:t>
            </a:r>
            <a:r>
              <a:rPr lang="uk-UA" sz="2800" b="1" dirty="0">
                <a:solidFill>
                  <a:schemeClr val="bg1"/>
                </a:solidFill>
              </a:rPr>
              <a:t>оповідання художнє чи науково-художнє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445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2453" y="494644"/>
            <a:ext cx="9668048" cy="1206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Поставте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одне одному запитання за змістом прочитаного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453" y="2041260"/>
            <a:ext cx="9668048" cy="3540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Які перші «книги» дійшли до нас з глибокої давнини?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 чого виготовляли книги стародавні єгиптяни?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 робили книги в Стародавньому Китаї?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Яке стародавнє місто стало батьківщиною пергаменту?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Якими були перші рукописні книги?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У якому місті з'явилася перша друкована книга?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Кого вважають винахідником друкарського верстата?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Яке значення винайдення друкування?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28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нтикварные книги продать купить оценить Ки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365464"/>
            <a:ext cx="5054476" cy="36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7" y="515634"/>
            <a:ext cx="10369152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Перечитайте  текст мовчки. Знайдіть в абзацах ключові слова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360" y="2365464"/>
            <a:ext cx="5452392" cy="3540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     </a:t>
            </a:r>
            <a:r>
              <a:rPr lang="ru-RU" sz="3200" b="1" dirty="0" smtClean="0">
                <a:solidFill>
                  <a:schemeClr val="bg1"/>
                </a:solidFill>
              </a:rPr>
              <a:t>План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1. </a:t>
            </a:r>
            <a:r>
              <a:rPr lang="uk-UA" sz="3200" b="1" dirty="0" smtClean="0">
                <a:solidFill>
                  <a:schemeClr val="bg1"/>
                </a:solidFill>
              </a:rPr>
              <a:t>Давні книги.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2. Винайдення пергаменту.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3. Перші паперові рукописні книги.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4. Винайдення друкованого верстату.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1701602"/>
            <a:ext cx="9793088" cy="6010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Підготуйтеся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стисло переказати оповідання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за планом.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01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023" y="405458"/>
            <a:ext cx="10239509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Пам'ятники книжкам у різних країнах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022" y="1166962"/>
            <a:ext cx="63571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У багатьох країнах люди виявляють повагу до книжок, створюючи їм пам’ятники. Роздивіться світлини. Якій дитячій книжці, на вашу думку, варто поставити пам’ятник?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амятники книгам в мире: philologist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79" y="1232052"/>
            <a:ext cx="3710902" cy="27815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1989" y="4015822"/>
            <a:ext cx="31552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Пам'ятник книжці в Туреччині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5040" y="5383751"/>
            <a:ext cx="34563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Пам'ятник книжкам в Америці</a:t>
            </a:r>
            <a:endParaRPr lang="ru-RU" sz="2800" b="1" dirty="0"/>
          </a:p>
        </p:txBody>
      </p:sp>
      <p:pic>
        <p:nvPicPr>
          <p:cNvPr id="12" name="Picture 2" descr="Необычные фонтаны в виде кни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1" y="2930221"/>
            <a:ext cx="3682802" cy="24535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Памятник книге в Китае | OK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7" y="2909712"/>
            <a:ext cx="3270325" cy="24549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8849" y="5383751"/>
            <a:ext cx="290704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Пам'ятник книжці в Китаї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219576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18985" y="5483961"/>
            <a:ext cx="29132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Пам'ятник книжкам в Америці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32542" y="5483962"/>
            <a:ext cx="27363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Пам'ятник книгам в Берліні</a:t>
            </a:r>
            <a:endParaRPr lang="ru-RU" sz="2400" b="1" dirty="0"/>
          </a:p>
        </p:txBody>
      </p:sp>
      <p:pic>
        <p:nvPicPr>
          <p:cNvPr id="3074" name="Picture 2" descr="https://bookmix.ru/notes/img/notes_1375427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34" y="1343140"/>
            <a:ext cx="3399921" cy="41989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ookmix.ru/notes/img/notes_1375427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76" y="1330034"/>
            <a:ext cx="3139398" cy="41895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ookmix.ru/notes/img/notes_13754276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0" y="1341562"/>
            <a:ext cx="2748685" cy="41989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8208" y="5483962"/>
            <a:ext cx="23915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Пам'ятник книзі в Португалії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9023" y="405458"/>
            <a:ext cx="10239509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Пам'ятники книжкам у різних країнах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188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1426" y="5368158"/>
            <a:ext cx="270434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Пам'ятник книжці в Великобританії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51785" y="5316937"/>
            <a:ext cx="242036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Пам'ятник книзі в Іспанії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58359" y="5316937"/>
            <a:ext cx="27008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Пам'ятник книгам в Україні (Одеса)</a:t>
            </a:r>
            <a:endParaRPr lang="ru-RU" sz="2400" b="1" dirty="0"/>
          </a:p>
        </p:txBody>
      </p:sp>
      <p:pic>
        <p:nvPicPr>
          <p:cNvPr id="4098" name="Picture 2" descr="https://bookmix.ru/notes/img/notes_1375427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5" y="1269553"/>
            <a:ext cx="2991876" cy="39926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татуя крупного плана девушки Стоковое Фото - изображение насчитывающей  статуя, девушки: 132505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11" y="1262511"/>
            <a:ext cx="2626999" cy="39439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 Одессе открылся Памятник Книголюбу (ФОТО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708" y="1213800"/>
            <a:ext cx="2774824" cy="39926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9023" y="405458"/>
            <a:ext cx="10239509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Пам'ятники книжкам у різних країнах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601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688456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863" y="1557583"/>
            <a:ext cx="630408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Яка </a:t>
            </a:r>
            <a:r>
              <a:rPr lang="ru-RU" sz="2800" dirty="0" err="1"/>
              <a:t>інформація</a:t>
            </a:r>
            <a:r>
              <a:rPr lang="ru-RU" sz="2800" dirty="0"/>
              <a:t> </a:t>
            </a:r>
            <a:r>
              <a:rPr lang="ru-RU" sz="2800" dirty="0" err="1"/>
              <a:t>виявилася</a:t>
            </a:r>
            <a:r>
              <a:rPr lang="ru-RU" sz="2800" dirty="0"/>
              <a:t> новою? </a:t>
            </a:r>
            <a:endParaRPr lang="ru-RU" sz="2800" dirty="0" smtClean="0"/>
          </a:p>
          <a:p>
            <a:r>
              <a:rPr lang="ru-RU" sz="2800" dirty="0" smtClean="0"/>
              <a:t>Що </a:t>
            </a:r>
            <a:r>
              <a:rPr lang="ru-RU" sz="2800" dirty="0" err="1"/>
              <a:t>зацікавило</a:t>
            </a:r>
            <a:r>
              <a:rPr lang="ru-RU" sz="2800" dirty="0"/>
              <a:t>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56" y="1543658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9834" y="3552012"/>
            <a:ext cx="5298037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Прочитати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винахід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людства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батькам (с. 29–31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Переглянути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ютубі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відео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Історія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виникнення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книги».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1871" y="2781722"/>
            <a:ext cx="6232072" cy="619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9"/>
            <a:ext cx="10116681" cy="685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699208" y="1341562"/>
            <a:ext cx="8928992" cy="57606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уроці емоційними валізами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451993" y="2452794"/>
            <a:ext cx="1899906" cy="10176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530901" y="2555289"/>
            <a:ext cx="2070666" cy="8126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Було важко </a:t>
            </a:r>
            <a:endParaRPr lang="ru-RU" sz="28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429608" y="3981851"/>
            <a:ext cx="2273251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1538588" y="3981851"/>
            <a:ext cx="1813311" cy="1287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Урок мене здивував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40" y="2168326"/>
            <a:ext cx="4830918" cy="32615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413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Картинки до тестів\Учні\Дівча з олівце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8" y="2331769"/>
            <a:ext cx="3560830" cy="315853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4349" y="511749"/>
            <a:ext cx="10116681" cy="613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5100702" y="2331769"/>
            <a:ext cx="5696980" cy="25544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От і все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, дзвенить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дзвінок, </a:t>
            </a:r>
            <a:endParaRPr lang="uk-UA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гості йде до нас урок.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Спішіть-поспішайте, </a:t>
            </a:r>
            <a:endParaRPr lang="uk-UA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місця сідайте.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627535" y="1269553"/>
            <a:ext cx="8928992" cy="57606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починаєш урок. Чому? </a:t>
            </a: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950"/>
          <a:stretch/>
        </p:blipFill>
        <p:spPr bwMode="auto">
          <a:xfrm>
            <a:off x="5173402" y="2085783"/>
            <a:ext cx="5383125" cy="386428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83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6980"/>
            <a:ext cx="10957931" cy="628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25-27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274" y="1341562"/>
            <a:ext cx="5870253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Дай відповіді на запитання до оповідання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Любові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Відути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«Незрозумілі слова».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7855" y="2774390"/>
            <a:ext cx="648072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Хто дійові особи оповідання?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Яким </a:t>
            </a:r>
            <a:r>
              <a:rPr lang="uk-UA" sz="2800" b="1" dirty="0">
                <a:solidFill>
                  <a:schemeClr val="bg1"/>
                </a:solidFill>
              </a:rPr>
              <a:t>ти уявляєш Тарасика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Який </a:t>
            </a:r>
            <a:r>
              <a:rPr lang="uk-UA" sz="2800" b="1" dirty="0">
                <a:solidFill>
                  <a:schemeClr val="bg1"/>
                </a:solidFill>
              </a:rPr>
              <a:t>вислів не зрозумів хлопчик?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би ти пояснив/пояснила значення цього </a:t>
            </a:r>
            <a:r>
              <a:rPr lang="uk-UA" sz="2800" b="1" dirty="0" smtClean="0">
                <a:solidFill>
                  <a:schemeClr val="bg1"/>
                </a:solidFill>
              </a:rPr>
              <a:t>слова?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Человек с мобильным телефоном и человек пишет на бумаге&#10;.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81" b="3950"/>
          <a:stretch/>
        </p:blipFill>
        <p:spPr bwMode="auto">
          <a:xfrm>
            <a:off x="691431" y="1269554"/>
            <a:ext cx="1872207" cy="37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Мальчик Играет Образовательные Игрушки Детские Игры Дизайнер Кубов Конструктор Развития — стоковый вект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9380"/>
          <a:stretch/>
        </p:blipFill>
        <p:spPr bwMode="auto">
          <a:xfrm>
            <a:off x="2267582" y="1269554"/>
            <a:ext cx="19833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898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477466"/>
            <a:ext cx="9577065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Вдгадай</a:t>
            </a:r>
            <a:r>
              <a:rPr lang="uk-UA" sz="4000" b="1" dirty="0" smtClean="0">
                <a:solidFill>
                  <a:schemeClr val="bg1"/>
                </a:solidFill>
              </a:rPr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9783" y="1465331"/>
            <a:ext cx="691276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Школяре, школяре, я твоя подруга.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Кращого ніколи не знайдеш ти друга.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Ти мене пильнуєш – я тебе навчаю,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Я тебе навчаю та ще й забавляю.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56326" y="3789834"/>
            <a:ext cx="2016225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Книга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53" y="1465331"/>
            <a:ext cx="2412598" cy="29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9152" y="4597139"/>
            <a:ext cx="3564727" cy="5760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Закінчи прислів’я: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3879" y="4587431"/>
            <a:ext cx="4644797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Книга вчить, як на світі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39212" y="4581922"/>
            <a:ext cx="144016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жить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9153" y="5325603"/>
            <a:ext cx="6028456" cy="5760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Розкажи, як ти розумієш його.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8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569308"/>
            <a:ext cx="3666808" cy="36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5124" y="1569308"/>
            <a:ext cx="6823491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Створення книги — довга, захоплива історія. З давніх-давен люди шукали різні способи збереження знань і передачі їх наступним поколінням. Багато </a:t>
            </a:r>
            <a:r>
              <a:rPr lang="uk-UA" sz="2800" b="1" dirty="0" err="1">
                <a:solidFill>
                  <a:schemeClr val="bg1"/>
                </a:solidFill>
              </a:rPr>
              <a:t>відкриттів</a:t>
            </a:r>
            <a:r>
              <a:rPr lang="uk-UA" sz="2800" b="1" dirty="0">
                <a:solidFill>
                  <a:schemeClr val="bg1"/>
                </a:solidFill>
              </a:rPr>
              <a:t> зробили наші предки, щоб залучити до читання якомога більше людей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Сьогодні будемо досліджувати текст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Віктора  </a:t>
            </a:r>
            <a:r>
              <a:rPr lang="uk-UA" sz="2800" b="1" dirty="0" err="1" smtClean="0">
                <a:solidFill>
                  <a:schemeClr val="bg1"/>
                </a:solidFill>
              </a:rPr>
              <a:t>Дацкевича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«Як з'явилася друкована книга (скорочено)». </a:t>
            </a:r>
          </a:p>
        </p:txBody>
      </p:sp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75807" y="1183224"/>
            <a:ext cx="3175208" cy="4104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личками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няних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Єг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пті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пап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русу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річков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го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очер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ту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товст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54462" y="1197547"/>
            <a:ext cx="3384374" cy="41044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стебл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розріз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вих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дила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зувала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мі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мент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вих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дило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907455" y="1341562"/>
            <a:ext cx="2808312" cy="34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2169" y="5320098"/>
            <a:ext cx="1051316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Очер</a:t>
            </a:r>
            <a:r>
              <a:rPr lang="uk-UA" sz="2800" b="1" dirty="0" smtClean="0">
                <a:solidFill>
                  <a:srgbClr val="FFFF00"/>
                </a:solidFill>
              </a:rPr>
              <a:t>е</a:t>
            </a:r>
            <a:r>
              <a:rPr lang="uk-UA" sz="2800" b="1" dirty="0" smtClean="0">
                <a:solidFill>
                  <a:schemeClr val="bg1"/>
                </a:solidFill>
              </a:rPr>
              <a:t>т </a:t>
            </a:r>
            <a:r>
              <a:rPr lang="uk-UA" sz="2800" b="1" dirty="0" smtClean="0">
                <a:solidFill>
                  <a:schemeClr val="bg1"/>
                </a:solidFill>
              </a:rPr>
              <a:t>– </a:t>
            </a:r>
            <a:r>
              <a:rPr lang="ru-RU" sz="2800" dirty="0" smtClean="0"/>
              <a:t>це б</a:t>
            </a:r>
            <a:r>
              <a:rPr lang="ru-RU" sz="2800" dirty="0" smtClean="0"/>
              <a:t>агаторічна </a:t>
            </a:r>
            <a:r>
              <a:rPr lang="ru-RU" sz="2800" dirty="0" err="1"/>
              <a:t>водяна</a:t>
            </a:r>
            <a:r>
              <a:rPr lang="ru-RU" sz="2800" dirty="0"/>
              <a:t> або </a:t>
            </a:r>
            <a:r>
              <a:rPr lang="ru-RU" sz="2800" dirty="0" err="1"/>
              <a:t>болотна</a:t>
            </a:r>
            <a:r>
              <a:rPr lang="ru-RU" sz="2800" dirty="0"/>
              <a:t> </a:t>
            </a:r>
            <a:r>
              <a:rPr lang="ru-RU" sz="2800" dirty="0" err="1"/>
              <a:t>трав'яниста</a:t>
            </a:r>
            <a:r>
              <a:rPr lang="ru-RU" sz="2800" dirty="0"/>
              <a:t> рослина </a:t>
            </a:r>
            <a:r>
              <a:rPr lang="ru-RU" sz="2800" dirty="0" smtClean="0"/>
              <a:t>з </a:t>
            </a:r>
            <a:r>
              <a:rPr lang="ru-RU" sz="2800" dirty="0" err="1"/>
              <a:t>високим</a:t>
            </a:r>
            <a:r>
              <a:rPr lang="ru-RU" sz="2800" dirty="0"/>
              <a:t> </a:t>
            </a:r>
            <a:r>
              <a:rPr lang="ru-RU" sz="2800" dirty="0" err="1"/>
              <a:t>стеблом</a:t>
            </a:r>
            <a:r>
              <a:rPr lang="ru-RU" sz="2800" dirty="0"/>
              <a:t> і </a:t>
            </a:r>
            <a:r>
              <a:rPr lang="ru-RU" sz="2800" dirty="0" err="1"/>
              <a:t>розлогою</a:t>
            </a:r>
            <a:r>
              <a:rPr lang="ru-RU" sz="2800" dirty="0"/>
              <a:t> </a:t>
            </a:r>
            <a:r>
              <a:rPr lang="ru-RU" sz="2800" dirty="0" err="1" smtClean="0"/>
              <a:t>пірамідальним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суцвіттям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" name="Picture 2" descr="Очерет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0" y="2588152"/>
            <a:ext cx="3339622" cy="26995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458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63839" y="1183224"/>
            <a:ext cx="3175208" cy="4104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тетр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r>
              <a:rPr lang="uk-UA" sz="3600" b="1" dirty="0" err="1">
                <a:solidFill>
                  <a:schemeClr val="bg1"/>
                </a:solidFill>
              </a:rPr>
              <a:t>дос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сторінк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пап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ром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місяц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рок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товст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рукоп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сні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54462" y="1197547"/>
            <a:ext cx="3384374" cy="41044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штували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ланцюжками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ць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М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r>
              <a:rPr lang="uk-UA" sz="3600" b="1" dirty="0" err="1">
                <a:solidFill>
                  <a:schemeClr val="bg1"/>
                </a:solidFill>
              </a:rPr>
              <a:t>йнці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винах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дником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верст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нахід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907454" y="1341562"/>
            <a:ext cx="3173519" cy="39461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994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Накопители, о которых вы, возможно, и не слышали.. - ЯПлакал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0" y="1465587"/>
            <a:ext cx="2592288" cy="24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7945" y="405458"/>
            <a:ext cx="10244691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Віктор  </a:t>
            </a:r>
            <a:r>
              <a:rPr lang="uk-UA" sz="3600" b="1" dirty="0" err="1" smtClean="0">
                <a:solidFill>
                  <a:schemeClr val="bg1"/>
                </a:solidFill>
              </a:rPr>
              <a:t>Дацкевич</a:t>
            </a:r>
            <a:r>
              <a:rPr lang="uk-UA" sz="3600" b="1" dirty="0" smtClean="0">
                <a:solidFill>
                  <a:schemeClr val="bg1"/>
                </a:solidFill>
              </a:rPr>
              <a:t> «Як з'явилася друкована книга (скорочено)»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399" y="1533846"/>
            <a:ext cx="7714952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З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глибокої давнини до нас дійшли «книги», які люди писали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паличками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uk-UA" sz="2800" b="1" dirty="0"/>
              <a:t> </a:t>
            </a:r>
            <a:r>
              <a:rPr lang="uk-UA" sz="2800" b="1" dirty="0" smtClean="0">
                <a:solidFill>
                  <a:srgbClr val="295FFF"/>
                </a:solidFill>
              </a:rPr>
              <a:t>гл</a:t>
            </a:r>
            <a:r>
              <a:rPr lang="uk-UA" sz="2800" b="1" dirty="0">
                <a:solidFill>
                  <a:srgbClr val="295FFF"/>
                </a:solidFill>
              </a:rPr>
              <a:t>и</a:t>
            </a:r>
            <a:r>
              <a:rPr lang="uk-UA" sz="2800" b="1" dirty="0" smtClean="0">
                <a:solidFill>
                  <a:srgbClr val="295FFF"/>
                </a:solidFill>
              </a:rPr>
              <a:t>няних </a:t>
            </a:r>
            <a:r>
              <a:rPr lang="uk-UA" sz="2800" b="1" dirty="0">
                <a:solidFill>
                  <a:srgbClr val="295FFF"/>
                </a:solidFill>
              </a:rPr>
              <a:t>плитках</a:t>
            </a:r>
            <a:r>
              <a:rPr lang="uk-UA" sz="2800" b="1" dirty="0"/>
              <a:t>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  їх потім обпалювали в печах, мов горщики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/>
              <a:t> </a:t>
            </a:r>
            <a:r>
              <a:rPr lang="uk-UA" sz="2800" b="1" dirty="0" smtClean="0"/>
              <a:t>    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Стародавньому Єгипті виготовляли книги з </a:t>
            </a:r>
            <a:r>
              <a:rPr lang="uk-UA" sz="2800" b="1" dirty="0">
                <a:solidFill>
                  <a:srgbClr val="295FFF"/>
                </a:solidFill>
              </a:rPr>
              <a:t>папірусу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— річкового очерету, який мав високе й товсте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стебло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Серцевину його розрізали на смужки, сушили й перетворювали на гладенькі листки. На них і писали. Потім листки склеювали так, що виходила книга у вигляді довгої стрічки.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621" y="3155208"/>
            <a:ext cx="2248013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Єгипетська глиняна плитка</a:t>
            </a:r>
            <a:endParaRPr lang="ru-RU" sz="28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Что такое русский папирус? — История Росс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2309" r="2941" b="4481"/>
          <a:stretch/>
        </p:blipFill>
        <p:spPr bwMode="auto">
          <a:xfrm>
            <a:off x="1148969" y="4139894"/>
            <a:ext cx="2779751" cy="19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62434" y="6053349"/>
            <a:ext cx="1800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Папірус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244867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скусство юго-восточной азии - Доку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8" y="1413570"/>
            <a:ext cx="2064771" cy="25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2157" y="1368132"/>
            <a:ext cx="8136590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Стародавньому Китаї робили книги з окремих </a:t>
            </a:r>
            <a:r>
              <a:rPr lang="uk-UA" sz="2800" b="1" dirty="0" smtClean="0">
                <a:solidFill>
                  <a:srgbClr val="295FFF"/>
                </a:solidFill>
              </a:rPr>
              <a:t>дощечок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які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нанизували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 мотузок.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Минуло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дуже багато років, перш ніж у стародавньому місті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Пергамі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люди навчилися робити із шкіри тварин особливий матеріал —</a:t>
            </a:r>
            <a:r>
              <a:rPr lang="uk-UA" sz="2800" b="1" dirty="0"/>
              <a:t> </a:t>
            </a:r>
            <a:r>
              <a:rPr lang="uk-UA" sz="2800" b="1" dirty="0" smtClean="0">
                <a:solidFill>
                  <a:srgbClr val="295FFF"/>
                </a:solidFill>
              </a:rPr>
              <a:t>пергамент</a:t>
            </a:r>
            <a:r>
              <a:rPr lang="uk-UA" sz="2800" b="1" dirty="0"/>
              <a:t>.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Шматок пергаменту згортали так, що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виходило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чотири сторінки. Кожний згорток грецькою мовою звався «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тетрадос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». Кілька таких «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тетрадос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зшивали, і таким чином з’являлася  книга, на сторінках якої можна було писати й малювати.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470" y="3347891"/>
            <a:ext cx="2765687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Китайська книга з дощечок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7945" y="405458"/>
            <a:ext cx="10244691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Віктор  </a:t>
            </a:r>
            <a:r>
              <a:rPr lang="uk-UA" sz="3600" b="1" dirty="0" err="1" smtClean="0">
                <a:solidFill>
                  <a:schemeClr val="bg1"/>
                </a:solidFill>
              </a:rPr>
              <a:t>Дацкевич</a:t>
            </a:r>
            <a:r>
              <a:rPr lang="uk-UA" sz="3600" b="1" dirty="0" smtClean="0">
                <a:solidFill>
                  <a:schemeClr val="bg1"/>
                </a:solidFill>
              </a:rPr>
              <a:t> «Як з'явилася друкована книга (скорочено)»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Книги в коже — украшение домашней библиотеки — Веб-журналист. Интернет-СМИ.  Факультет журналистики Б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67" y="4301998"/>
            <a:ext cx="2540988" cy="21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92157" y="6168334"/>
            <a:ext cx="228385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Пергамент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906971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959</Words>
  <Application>Microsoft Office PowerPoint</Application>
  <PresentationFormat>Произвольный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88</cp:revision>
  <dcterms:created xsi:type="dcterms:W3CDTF">2025-08-27T14:01:18Z</dcterms:created>
  <dcterms:modified xsi:type="dcterms:W3CDTF">2025-09-30T08:08:12Z</dcterms:modified>
</cp:coreProperties>
</file>