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376" r:id="rId3"/>
    <p:sldId id="285" r:id="rId4"/>
    <p:sldId id="378" r:id="rId5"/>
    <p:sldId id="286" r:id="rId6"/>
    <p:sldId id="342" r:id="rId7"/>
    <p:sldId id="370" r:id="rId8"/>
    <p:sldId id="373" r:id="rId9"/>
    <p:sldId id="374" r:id="rId10"/>
    <p:sldId id="375" r:id="rId11"/>
    <p:sldId id="369" r:id="rId12"/>
    <p:sldId id="347" r:id="rId13"/>
    <p:sldId id="361" r:id="rId14"/>
    <p:sldId id="312" r:id="rId15"/>
    <p:sldId id="313" r:id="rId16"/>
    <p:sldId id="377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76"/>
            <p14:sldId id="285"/>
            <p14:sldId id="378"/>
            <p14:sldId id="286"/>
            <p14:sldId id="342"/>
            <p14:sldId id="370"/>
            <p14:sldId id="373"/>
            <p14:sldId id="374"/>
            <p14:sldId id="375"/>
            <p14:sldId id="369"/>
            <p14:sldId id="347"/>
            <p14:sldId id="361"/>
            <p14:sldId id="312"/>
            <p14:sldId id="313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буквених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Ділення рівних чисел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Дії з іменованими числами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0670" custLinFactNeighborX="83328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134" custLinFactX="121975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0993" custLinFactX="117789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685" custLinFactX="-289982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590696" y="704563"/>
          <a:ext cx="4273486" cy="286435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Дії з іменованими числами</a:t>
          </a:r>
          <a:endParaRPr lang="ru-RU" sz="3200" b="1" kern="1200" dirty="0"/>
        </a:p>
      </dsp:txBody>
      <dsp:txXfrm rot="5400000">
        <a:off x="113868" y="854696"/>
        <a:ext cx="286435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4608317" y="834134"/>
          <a:ext cx="4273486" cy="260521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442452" y="854696"/>
        <a:ext cx="260521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315926" y="790822"/>
          <a:ext cx="4273486" cy="269184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буквених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06749" y="854696"/>
        <a:ext cx="269184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2031259" y="962929"/>
          <a:ext cx="4273486" cy="234762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Ділення рівних чисел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994189" y="854696"/>
        <a:ext cx="234762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7495" y="1125538"/>
            <a:ext cx="9505055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4000" b="1" dirty="0">
                <a:solidFill>
                  <a:srgbClr val="7030A0"/>
                </a:solidFill>
              </a:rPr>
              <a:t>Ділення рівних </a:t>
            </a:r>
            <a:r>
              <a:rPr lang="uk-UA" sz="4000" b="1" dirty="0" smtClean="0">
                <a:solidFill>
                  <a:srgbClr val="7030A0"/>
                </a:solidFill>
              </a:rPr>
              <a:t>чисел</a:t>
            </a:r>
            <a:r>
              <a:rPr lang="uk-UA" sz="4000" b="1" smtClean="0">
                <a:solidFill>
                  <a:srgbClr val="7030A0"/>
                </a:solidFill>
              </a:rPr>
              <a:t>.</a:t>
            </a:r>
            <a:r>
              <a:rPr lang="uk-UA" sz="4000" b="1"/>
              <a:t> </a:t>
            </a:r>
            <a:endParaRPr lang="uk-UA" sz="4000" b="1" smtClean="0"/>
          </a:p>
          <a:p>
            <a:pPr lvl="0" algn="ctr"/>
            <a:r>
              <a:rPr lang="uk-UA" sz="4000" b="1" smtClean="0">
                <a:solidFill>
                  <a:srgbClr val="7030A0"/>
                </a:solidFill>
              </a:rPr>
              <a:t>Дії </a:t>
            </a:r>
            <a:r>
              <a:rPr lang="uk-UA" sz="4000" b="1" dirty="0">
                <a:solidFill>
                  <a:srgbClr val="7030A0"/>
                </a:solidFill>
              </a:rPr>
              <a:t>з іменованими </a:t>
            </a:r>
            <a:r>
              <a:rPr lang="uk-UA" sz="4000" b="1" dirty="0" smtClean="0">
                <a:solidFill>
                  <a:srgbClr val="7030A0"/>
                </a:solidFill>
              </a:rPr>
              <a:t>числами </a:t>
            </a:r>
            <a:endParaRPr lang="uk-UA" sz="8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2758764"/>
            <a:ext cx="2900974" cy="29009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7391" y="1305107"/>
            <a:ext cx="211788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5__5:1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3305" y="2505717"/>
            <a:ext cx="28135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7+1__7:1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87370" y="3735905"/>
            <a:ext cx="281359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8+8__8:8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39801" y="2470161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83042" y="1269554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2051" name="Picture 3" descr="C:\Users\user\Downloads\pngwing.com (100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31" y="1910669"/>
            <a:ext cx="3451320" cy="4293486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23479" y="507612"/>
            <a:ext cx="9937104" cy="7619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Порівняй. </a:t>
            </a:r>
            <a:r>
              <a:rPr lang="uk-UA" sz="4000" b="1" dirty="0">
                <a:solidFill>
                  <a:schemeClr val="bg1"/>
                </a:solidFill>
              </a:rPr>
              <a:t>Встав  знаки </a:t>
            </a:r>
            <a:r>
              <a:rPr lang="uk-UA" sz="4000" b="1" dirty="0" smtClean="0">
                <a:solidFill>
                  <a:schemeClr val="bg1"/>
                </a:solidFill>
                <a:sym typeface="Symbol"/>
              </a:rPr>
              <a:t>  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48415" y="4927334"/>
            <a:ext cx="406393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10:10__20:20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58895" y="3670768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51517" y="4871375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3317" y="1226003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70805" y="-682502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90661" y="-5802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627535" y="228283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4516" y="-672324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779" y="-70633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315218" y="2288866"/>
            <a:ext cx="72954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ц)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34100" y="3415253"/>
            <a:ext cx="2837064" cy="11666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4044758" y="3719567"/>
            <a:ext cx="59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1ц кормів отримав кожний слон.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854896" y="2213763"/>
            <a:ext cx="4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3600" dirty="0" smtClean="0">
                <a:latin typeface="Monotype Corsiva" panose="03010101010201010101" pitchFamily="66" charset="0"/>
              </a:rPr>
              <a:t>: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36699" y="-66345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030314" y="-75856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∙</a:t>
            </a:r>
            <a:endParaRPr lang="ru-RU" sz="3200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01240" y="2288866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71163" y="-721986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67" y="1219577"/>
            <a:ext cx="2703403" cy="138168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25642" y="2456757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52071" y="-629982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584417" y="1291434"/>
            <a:ext cx="6114243" cy="2216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 зоопарку 5 ц </a:t>
            </a:r>
            <a:r>
              <a:rPr lang="ru-RU" sz="3200" dirty="0" err="1"/>
              <a:t>соковитих</a:t>
            </a:r>
            <a:r>
              <a:rPr lang="ru-RU" sz="3200" dirty="0"/>
              <a:t> </a:t>
            </a:r>
            <a:r>
              <a:rPr lang="ru-RU" sz="3200" dirty="0" err="1"/>
              <a:t>кормів</a:t>
            </a:r>
            <a:r>
              <a:rPr lang="ru-RU" sz="3200" dirty="0"/>
              <a:t> роздали </a:t>
            </a:r>
            <a:r>
              <a:rPr lang="ru-RU" sz="3200" dirty="0" err="1"/>
              <a:t>порівну</a:t>
            </a:r>
            <a:r>
              <a:rPr lang="ru-RU" sz="3200" dirty="0"/>
              <a:t> 5 слонам.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центнерів</a:t>
            </a:r>
            <a:r>
              <a:rPr lang="ru-RU" sz="3200" dirty="0"/>
              <a:t> </a:t>
            </a:r>
            <a:r>
              <a:rPr lang="ru-RU" sz="3200" dirty="0" err="1"/>
              <a:t>кормів</a:t>
            </a:r>
            <a:r>
              <a:rPr lang="ru-RU" sz="3200" dirty="0"/>
              <a:t> </a:t>
            </a:r>
            <a:r>
              <a:rPr lang="ru-RU" sz="3200" dirty="0" err="1" smtClean="0"/>
              <a:t>отримав</a:t>
            </a:r>
            <a:r>
              <a:rPr lang="ru-RU" sz="3200" dirty="0" smtClean="0"/>
              <a:t> </a:t>
            </a:r>
            <a:r>
              <a:rPr lang="ru-RU" sz="3200" dirty="0" err="1" smtClean="0"/>
              <a:t>кожний</a:t>
            </a:r>
            <a:r>
              <a:rPr lang="ru-RU" sz="3200" dirty="0" smtClean="0"/>
              <a:t> </a:t>
            </a:r>
            <a:r>
              <a:rPr lang="ru-RU" sz="3200" dirty="0"/>
              <a:t>слон?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Ст.23 №135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135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4" name="Picture 2" descr="C:\Users\user\Downloads\pngwing.com (2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7" y="3471646"/>
            <a:ext cx="3226633" cy="322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275607" y="2288866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01619" y="1516332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02010" y="154092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4956" y="-457712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135779" y="1113454"/>
            <a:ext cx="5538152" cy="28536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 ящику було 40 </a:t>
            </a:r>
            <a:r>
              <a:rPr lang="ru-RU" sz="3200" dirty="0" err="1"/>
              <a:t>рибин</a:t>
            </a:r>
            <a:r>
              <a:rPr lang="ru-RU" sz="3200" dirty="0"/>
              <a:t>. Кожному із семи </a:t>
            </a:r>
            <a:r>
              <a:rPr lang="ru-RU" sz="3200" dirty="0" err="1"/>
              <a:t>морських</a:t>
            </a:r>
            <a:r>
              <a:rPr lang="ru-RU" sz="3200" dirty="0"/>
              <a:t> </a:t>
            </a:r>
            <a:r>
              <a:rPr lang="ru-RU" sz="3200" dirty="0" err="1"/>
              <a:t>котиків</a:t>
            </a:r>
            <a:r>
              <a:rPr lang="ru-RU" sz="3200" dirty="0"/>
              <a:t> роздали по </a:t>
            </a:r>
            <a:r>
              <a:rPr lang="ru-RU" sz="3200" dirty="0" smtClean="0"/>
              <a:t>3рибини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рибин</a:t>
            </a:r>
            <a:r>
              <a:rPr lang="ru-RU" sz="3200" dirty="0"/>
              <a:t> </a:t>
            </a:r>
            <a:r>
              <a:rPr lang="ru-RU" sz="3200" dirty="0" err="1"/>
              <a:t>залишилось</a:t>
            </a:r>
            <a:r>
              <a:rPr lang="ru-RU" sz="3200" dirty="0"/>
              <a:t> у ящику?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2736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Було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endParaRPr lang="uk-UA" sz="1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Роздали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Залиш. – 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9895" y="2245041"/>
            <a:ext cx="109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40р.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95487" y="4364134"/>
            <a:ext cx="17124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3 ∙ 7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927283" y="4385377"/>
            <a:ext cx="30193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21 (р.) роздали.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377888" y="4988418"/>
            <a:ext cx="13853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19 (р.)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664920" y="5784210"/>
            <a:ext cx="465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19 рибин залишилось.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85701" y="4970152"/>
            <a:ext cx="22096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40 – 21 =</a:t>
            </a:r>
            <a:endParaRPr lang="uk-UA" sz="3200" b="1" dirty="0"/>
          </a:p>
        </p:txBody>
      </p:sp>
      <p:pic>
        <p:nvPicPr>
          <p:cNvPr id="41" name="Picture 2" descr="C:\Users\user\Downloads\pngwing.com (26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22" y="3250644"/>
            <a:ext cx="4203447" cy="31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user\Downloads\pngwing.com (28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06" y="4666576"/>
            <a:ext cx="1265753" cy="13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user\Downloads\pngwing.com (28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29" y="3878033"/>
            <a:ext cx="1265753" cy="13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user\Downloads\pngwing.com (28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54" y="4948332"/>
            <a:ext cx="1265753" cy="13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19792" y="2927479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7к. </a:t>
            </a:r>
            <a:r>
              <a:rPr lang="uk-UA" sz="3600" dirty="0">
                <a:solidFill>
                  <a:srgbClr val="002060"/>
                </a:solidFill>
              </a:rPr>
              <a:t>по </a:t>
            </a:r>
            <a:r>
              <a:rPr lang="uk-UA" sz="3600" dirty="0" smtClean="0">
                <a:solidFill>
                  <a:srgbClr val="002060"/>
                </a:solidFill>
              </a:rPr>
              <a:t>3р.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7982" y="3643890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?р.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34442" y="5518641"/>
            <a:ext cx="2814995" cy="11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36" y="1154301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99690" y="1498765"/>
            <a:ext cx="17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50 + с </a:t>
            </a:r>
            <a:r>
              <a:rPr lang="uk-UA" sz="3600" b="1" dirty="0" smtClean="0"/>
              <a:t>:</a:t>
            </a:r>
            <a:r>
              <a:rPr lang="uk-UA" sz="3600" dirty="0" smtClean="0">
                <a:latin typeface="Monotype Corsiva" panose="03010101010201010101" pitchFamily="66" charset="0"/>
              </a:rPr>
              <a:t>3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6815" y="2193401"/>
            <a:ext cx="25435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50 + 12 :</a:t>
            </a:r>
            <a:r>
              <a:rPr lang="en-US" sz="3600" dirty="0" smtClean="0"/>
              <a:t> </a:t>
            </a:r>
            <a:r>
              <a:rPr lang="uk-UA" sz="3600" dirty="0" smtClean="0"/>
              <a:t>3</a:t>
            </a:r>
            <a:r>
              <a:rPr lang="en-US" sz="3600" dirty="0" smtClean="0"/>
              <a:t> </a:t>
            </a:r>
            <a:r>
              <a:rPr lang="uk-UA" sz="3600" dirty="0" smtClean="0"/>
              <a:t>=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60383" y="2193400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54</a:t>
            </a:r>
            <a:endParaRPr lang="ru-RU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2893738"/>
            <a:ext cx="528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dirty="0" smtClean="0"/>
              <a:t>с = 3, </a:t>
            </a:r>
            <a:r>
              <a:rPr lang="uk-UA" sz="3600" dirty="0"/>
              <a:t>то </a:t>
            </a:r>
            <a:r>
              <a:rPr lang="uk-UA" sz="3600" dirty="0" smtClean="0"/>
              <a:t>50</a:t>
            </a:r>
            <a:r>
              <a:rPr lang="en-US" sz="3600" dirty="0" smtClean="0"/>
              <a:t> </a:t>
            </a:r>
            <a:r>
              <a:rPr lang="uk-UA" sz="3600" dirty="0" smtClean="0"/>
              <a:t>+ с</a:t>
            </a:r>
            <a:r>
              <a:rPr lang="en-US" sz="3600" b="1" dirty="0" smtClean="0"/>
              <a:t> </a:t>
            </a:r>
            <a:r>
              <a:rPr lang="uk-UA" sz="3600" b="1" dirty="0" smtClean="0"/>
              <a:t>: </a:t>
            </a:r>
            <a:r>
              <a:rPr lang="uk-UA" sz="3600" dirty="0" smtClean="0"/>
              <a:t>3 =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9528" y="2874571"/>
            <a:ext cx="25208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50 + 3 :</a:t>
            </a:r>
            <a:r>
              <a:rPr lang="uk-UA" sz="3600" b="1" dirty="0" smtClean="0"/>
              <a:t> </a:t>
            </a:r>
            <a:r>
              <a:rPr lang="uk-UA" sz="3600" dirty="0" smtClean="0"/>
              <a:t>3 </a:t>
            </a:r>
            <a:r>
              <a:rPr lang="en-US" sz="3600" dirty="0" smtClean="0"/>
              <a:t>=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60383" y="2856769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 smtClean="0"/>
              <a:t>51</a:t>
            </a:r>
            <a:endParaRPr lang="ru-RU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3573338"/>
            <a:ext cx="52841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dirty="0" smtClean="0"/>
              <a:t>с = 21,</a:t>
            </a:r>
            <a:r>
              <a:rPr lang="en-US" sz="3600" dirty="0" smtClean="0"/>
              <a:t> </a:t>
            </a:r>
            <a:r>
              <a:rPr lang="uk-UA" sz="3600" dirty="0" smtClean="0"/>
              <a:t> </a:t>
            </a:r>
            <a:r>
              <a:rPr lang="uk-UA" sz="3600" dirty="0"/>
              <a:t>то </a:t>
            </a:r>
            <a:r>
              <a:rPr lang="uk-UA" sz="3600" dirty="0" smtClean="0"/>
              <a:t>50</a:t>
            </a:r>
            <a:r>
              <a:rPr lang="en-US" sz="3600" dirty="0" smtClean="0"/>
              <a:t> </a:t>
            </a:r>
            <a:r>
              <a:rPr lang="uk-UA" sz="3600" dirty="0" smtClean="0"/>
              <a:t>+ с</a:t>
            </a:r>
            <a:r>
              <a:rPr lang="en-US" sz="3600" b="1" dirty="0" smtClean="0"/>
              <a:t> </a:t>
            </a:r>
            <a:r>
              <a:rPr lang="uk-UA" sz="3600" b="1" dirty="0" smtClean="0"/>
              <a:t>: </a:t>
            </a:r>
            <a:r>
              <a:rPr lang="uk-UA" sz="3600" dirty="0" smtClean="0"/>
              <a:t>3</a:t>
            </a:r>
            <a:r>
              <a:rPr lang="en-US" sz="3600" dirty="0" smtClean="0"/>
              <a:t> </a:t>
            </a:r>
            <a:r>
              <a:rPr lang="uk-UA" sz="3600" dirty="0"/>
              <a:t>=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40103" y="3571881"/>
            <a:ext cx="25922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50 + 21 :</a:t>
            </a:r>
            <a:r>
              <a:rPr lang="uk-UA" sz="3600" b="1" dirty="0" smtClean="0"/>
              <a:t> </a:t>
            </a:r>
            <a:r>
              <a:rPr lang="uk-UA" sz="3600" dirty="0" smtClean="0"/>
              <a:t>3 </a:t>
            </a:r>
            <a:r>
              <a:rPr lang="en-US" sz="3600" dirty="0"/>
              <a:t>=</a:t>
            </a:r>
            <a:endParaRPr lang="ru-RU" sz="3600" dirty="0"/>
          </a:p>
        </p:txBody>
      </p:sp>
      <p:pic>
        <p:nvPicPr>
          <p:cNvPr id="6146" name="Picture 2" descr="C:\Users\user\Desktop\математика\Новая папка\діти  та школа для презентац\pngwing.com - 2020-05-27T004434.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41" y="4293473"/>
            <a:ext cx="2276048" cy="239575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447" y="494645"/>
            <a:ext cx="10578598" cy="100006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Знайди значення буквеного виразу </a:t>
            </a:r>
            <a:r>
              <a:rPr lang="uk-UA" sz="3200" dirty="0" smtClean="0"/>
              <a:t>50</a:t>
            </a:r>
            <a:r>
              <a:rPr lang="en-US" sz="3200" dirty="0" smtClean="0"/>
              <a:t> </a:t>
            </a:r>
            <a:r>
              <a:rPr lang="uk-UA" sz="3200" dirty="0" smtClean="0"/>
              <a:t>+ с</a:t>
            </a:r>
            <a:r>
              <a:rPr lang="en-US" sz="3200" b="1" dirty="0" smtClean="0"/>
              <a:t> </a:t>
            </a:r>
            <a:r>
              <a:rPr lang="uk-UA" sz="3200" b="1" dirty="0" smtClean="0"/>
              <a:t>: </a:t>
            </a:r>
            <a:r>
              <a:rPr lang="uk-UA" sz="3200" dirty="0" smtClean="0"/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якщо </a:t>
            </a:r>
            <a:r>
              <a:rPr lang="uk-UA" sz="3200" dirty="0" smtClean="0"/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= 12, </a:t>
            </a:r>
            <a:r>
              <a:rPr lang="uk-UA" sz="3200" dirty="0" smtClean="0"/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= 3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dirty="0" smtClean="0"/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 = 21.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502565" y="2210438"/>
            <a:ext cx="52375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</a:t>
            </a:r>
            <a:r>
              <a:rPr lang="en-US" sz="3600" dirty="0"/>
              <a:t> </a:t>
            </a:r>
            <a:r>
              <a:rPr lang="uk-UA" sz="3600" dirty="0" smtClean="0"/>
              <a:t>с = 12 , </a:t>
            </a:r>
            <a:r>
              <a:rPr lang="uk-UA" sz="3600" dirty="0"/>
              <a:t>то </a:t>
            </a:r>
            <a:r>
              <a:rPr lang="uk-UA" sz="3600" dirty="0" smtClean="0"/>
              <a:t>50 + с </a:t>
            </a:r>
            <a:r>
              <a:rPr lang="uk-UA" sz="3600" b="1" dirty="0" smtClean="0"/>
              <a:t>: </a:t>
            </a:r>
            <a:r>
              <a:rPr lang="uk-UA" sz="3600" dirty="0" smtClean="0"/>
              <a:t>3 </a:t>
            </a:r>
            <a:r>
              <a:rPr lang="uk-UA" sz="3600" dirty="0"/>
              <a:t>=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37472" y="3573415"/>
            <a:ext cx="7569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57</a:t>
            </a:r>
            <a:endParaRPr lang="ru-RU" sz="3600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23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138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139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16 - Ділення рівних чисел\2025-09-19_221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573810"/>
            <a:ext cx="8064896" cy="12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діленні рівних чисел?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1" y="2731704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147815" y="2709714"/>
            <a:ext cx="6355431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Що одержимо при діленні іменованого числа </a:t>
            </a:r>
            <a:r>
              <a:rPr lang="uk-UA" sz="3200" b="1" dirty="0"/>
              <a:t>на </a:t>
            </a:r>
            <a:r>
              <a:rPr lang="uk-UA" sz="3200" b="1" dirty="0" smtClean="0"/>
              <a:t>іменоване?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07" y="4192888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59783" y="4212445"/>
            <a:ext cx="6643463" cy="118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одержимо при діленні іменованого числа </a:t>
            </a:r>
            <a:r>
              <a:rPr lang="uk-UA" sz="3200" b="1" dirty="0" smtClean="0"/>
              <a:t>на абстрактне?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1450" y="494643"/>
            <a:ext cx="8726382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5969" y="3187786"/>
            <a:ext cx="3053630" cy="329142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99659" y="3415811"/>
            <a:ext cx="2821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 </a:t>
            </a:r>
            <a:r>
              <a:rPr lang="ru-RU" sz="2800" b="1" dirty="0" err="1" smtClean="0"/>
              <a:t>чемно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лася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969" y="2277680"/>
            <a:ext cx="3053631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виконав</a:t>
            </a:r>
            <a:r>
              <a:rPr lang="ru-RU" sz="2800" b="1" dirty="0" smtClean="0"/>
              <a:t>/ла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9600" y="3187786"/>
            <a:ext cx="28151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відповідав</a:t>
            </a:r>
            <a:r>
              <a:rPr lang="ru-RU" sz="2800" b="1" dirty="0" smtClean="0"/>
              <a:t>/ла </a:t>
            </a: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запитання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1943" y="4528929"/>
            <a:ext cx="236965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виразно</a:t>
            </a:r>
            <a:r>
              <a:rPr lang="ru-RU" sz="2800" b="1" dirty="0" smtClean="0"/>
              <a:t> читав/ла!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1840" y="4528930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уважно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слухав</a:t>
            </a:r>
            <a:r>
              <a:rPr lang="ru-RU" sz="2800" b="1" dirty="0" smtClean="0"/>
              <a:t>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1405" y="1344224"/>
            <a:ext cx="7909232" cy="91961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Похвали себе за роботу на уроці.  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Загинай</a:t>
            </a:r>
            <a:r>
              <a:rPr lang="ru-RU" sz="2400" b="1" dirty="0" smtClean="0">
                <a:solidFill>
                  <a:srgbClr val="7030A0"/>
                </a:solidFill>
              </a:rPr>
              <a:t> пальчики й </a:t>
            </a:r>
            <a:r>
              <a:rPr lang="ru-RU" sz="2400" b="1" dirty="0" err="1" smtClean="0">
                <a:solidFill>
                  <a:srgbClr val="7030A0"/>
                </a:solidFill>
              </a:rPr>
              <a:t>промовляй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речення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4776" y="494643"/>
            <a:ext cx="10213791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574856" y="3190887"/>
            <a:ext cx="3053630" cy="329142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3939" y="3258859"/>
            <a:ext cx="31068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 тобою </a:t>
            </a:r>
            <a:r>
              <a:rPr lang="ru-RU" sz="2800" b="1" dirty="0" err="1" smtClean="0"/>
              <a:t>приємно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спілкуватися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412" y="2256955"/>
            <a:ext cx="3643530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вмієш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вирішувати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0826" y="3312563"/>
            <a:ext cx="320774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працьовита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ий</a:t>
            </a:r>
            <a:r>
              <a:rPr lang="ru-RU" sz="2800" b="1" dirty="0" smtClean="0"/>
              <a:t>, </a:t>
            </a:r>
            <a:r>
              <a:rPr lang="ru-RU" sz="2800" b="1" dirty="0"/>
              <a:t>як </a:t>
            </a:r>
            <a:r>
              <a:rPr lang="ru-RU" sz="2800" b="1" dirty="0" err="1"/>
              <a:t>бджілка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0524" y="4528929"/>
            <a:ext cx="281513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Яка </a:t>
            </a:r>
            <a:r>
              <a:rPr lang="ru-RU" sz="2800" b="1" dirty="0"/>
              <a:t>у тебе </a:t>
            </a:r>
            <a:r>
              <a:rPr lang="ru-RU" sz="2800" b="1" dirty="0" err="1" smtClean="0"/>
              <a:t>гарна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зачіска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648" y="4528929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у тебе </a:t>
            </a:r>
            <a:r>
              <a:rPr lang="ru-RU" sz="2800" b="1" dirty="0" err="1"/>
              <a:t>красиві</a:t>
            </a:r>
            <a:r>
              <a:rPr lang="ru-RU" sz="2800" b="1" dirty="0"/>
              <a:t> </a:t>
            </a:r>
            <a:r>
              <a:rPr lang="ru-RU" sz="2800" b="1" dirty="0" err="1"/>
              <a:t>очі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29" y="1341562"/>
            <a:ext cx="919588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на твоїй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– це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або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Привітай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їх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такими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81747" y="3746198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22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129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130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3 клас\03 МАТЕМ\1 Листопад\1 Повторення вивченого в 2 кл\№015 - Знаходження діленого\2025-09-16_193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2" y="1341560"/>
            <a:ext cx="10030103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Гра «Хто швидше?»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707550" y="1629594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 ∙ 4</a:t>
            </a:r>
            <a:endParaRPr lang="ru-RU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49902" y="1674278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 ∙ 9</a:t>
            </a:r>
            <a:endParaRPr lang="ru-RU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656798" y="1674278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 ∙ 8</a:t>
            </a:r>
            <a:endParaRPr lang="ru-RU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221345" y="1691424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 ∙ 7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677716" y="2543050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27 : 3</a:t>
            </a:r>
            <a:endParaRPr lang="ru-RU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20068" y="2587734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16 : 2</a:t>
            </a:r>
            <a:endParaRPr lang="ru-RU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626964" y="2587734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21 : 3</a:t>
            </a:r>
            <a:endParaRPr lang="ru-RU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91511" y="2604880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14 : 2</a:t>
            </a:r>
            <a:endParaRPr lang="ru-RU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740864" y="1701602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 ∙ 6</a:t>
            </a:r>
            <a:endParaRPr lang="ru-RU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711030" y="2615058"/>
            <a:ext cx="1519519" cy="7770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>
                <a:solidFill>
                  <a:schemeClr val="bg1"/>
                </a:solidFill>
              </a:rPr>
              <a:t>2</a:t>
            </a:r>
            <a:r>
              <a:rPr lang="uk-UA" sz="3200" b="1" dirty="0" smtClean="0">
                <a:solidFill>
                  <a:schemeClr val="bg1"/>
                </a:solidFill>
              </a:rPr>
              <a:t>4 : 3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812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45875280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Запишіть</a:t>
            </a:r>
            <a:r>
              <a:rPr lang="ru-RU" sz="4000" b="1" dirty="0" smtClean="0">
                <a:solidFill>
                  <a:schemeClr val="bg1"/>
                </a:solidFill>
              </a:rPr>
              <a:t> ряд </a:t>
            </a:r>
            <a:r>
              <a:rPr lang="ru-RU" sz="4000" b="1" dirty="0" err="1" smtClean="0">
                <a:solidFill>
                  <a:schemeClr val="bg1"/>
                </a:solidFill>
              </a:rPr>
              <a:t>іменованих</a:t>
            </a:r>
            <a:r>
              <a:rPr lang="ru-RU" sz="4000" b="1" dirty="0" smtClean="0">
                <a:solidFill>
                  <a:schemeClr val="bg1"/>
                </a:solidFill>
              </a:rPr>
              <a:t> чисел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569" y="2637706"/>
            <a:ext cx="68676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72 </a:t>
            </a:r>
            <a:r>
              <a:rPr lang="uk-UA" sz="3200" b="1" dirty="0" smtClean="0"/>
              <a:t>л, </a:t>
            </a:r>
            <a:r>
              <a:rPr lang="uk-UA" sz="3200" b="1" dirty="0"/>
              <a:t>13 </a:t>
            </a:r>
            <a:r>
              <a:rPr lang="uk-UA" sz="3200" b="1" dirty="0" smtClean="0"/>
              <a:t>кг, </a:t>
            </a:r>
            <a:r>
              <a:rPr lang="uk-UA" sz="3200" b="1" dirty="0"/>
              <a:t>55 </a:t>
            </a:r>
            <a:r>
              <a:rPr lang="uk-UA" sz="3200" b="1" dirty="0" smtClean="0"/>
              <a:t>грн, </a:t>
            </a:r>
            <a:r>
              <a:rPr lang="uk-UA" sz="3200" b="1" dirty="0"/>
              <a:t>45 </a:t>
            </a:r>
            <a:r>
              <a:rPr lang="uk-UA" sz="3200" b="1" dirty="0" smtClean="0"/>
              <a:t>см, </a:t>
            </a:r>
            <a:r>
              <a:rPr lang="uk-UA" sz="3200" b="1" dirty="0"/>
              <a:t>47 м, 60 </a:t>
            </a:r>
            <a:r>
              <a:rPr lang="uk-UA" sz="3200" b="1" dirty="0" err="1"/>
              <a:t>дм</a:t>
            </a:r>
            <a:r>
              <a:rPr lang="uk-UA" sz="3200" b="1" dirty="0"/>
              <a:t>.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1139" y="3357786"/>
            <a:ext cx="87212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Якими одиницями вимірюють вагу цукерок?</a:t>
            </a:r>
            <a:endParaRPr lang="ru-RU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1841" y="4094961"/>
            <a:ext cx="872125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Якими одиницями вимірюють довжину зошита? Стола? Стіни?</a:t>
            </a:r>
            <a:endParaRPr lang="ru-RU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620547" y="5302002"/>
            <a:ext cx="87212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Якими одиницями вимірюють об’єм чайника?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586" y="494644"/>
            <a:ext cx="9961013" cy="70290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Виконай  дії з іменованими </a:t>
            </a:r>
            <a:r>
              <a:rPr lang="uk-UA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0849" y="1461472"/>
            <a:ext cx="232545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72л-13л=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6307" y="1461472"/>
            <a:ext cx="11144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59 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14531" y="2517791"/>
            <a:ext cx="22717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55л+45л=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4287" y="2517790"/>
            <a:ext cx="12586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14531" y="3511763"/>
            <a:ext cx="2366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47м-39м=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0883" y="3511763"/>
            <a:ext cx="94448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754" y="4377321"/>
            <a:ext cx="296267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60дм-45дм=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8425" y="4373427"/>
            <a:ext cx="13933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15дм</a:t>
            </a:r>
          </a:p>
        </p:txBody>
      </p:sp>
      <p:pic>
        <p:nvPicPr>
          <p:cNvPr id="6" name="Picture 2" descr="C:\Users\user\Desktop\математика\Новая папка\діти  та школа для презентац\pngwing.com - 2020-05-22T012242.8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1867118"/>
            <a:ext cx="2314827" cy="37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0545" y="1349413"/>
            <a:ext cx="206178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9мм : 3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07140" y="1349413"/>
            <a:ext cx="13163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мм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00545" y="2404010"/>
            <a:ext cx="217719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 : 2м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7744" y="2416221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34322" y="3399704"/>
            <a:ext cx="2327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10грн : 2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62202" y="3386945"/>
            <a:ext cx="13292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грн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63786" y="4345804"/>
            <a:ext cx="28055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8грн : 2грн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69362" y="4331131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9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  <p:bldP spid="13" grpId="0" animBg="1"/>
      <p:bldP spid="15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15800" y="494642"/>
            <a:ext cx="10060131" cy="7587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4535" y="4043460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91259" y="2369186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13329" y="2542260"/>
            <a:ext cx="328478" cy="215820"/>
          </a:xfrm>
          <a:prstGeom prst="rect">
            <a:avLst/>
          </a:prstGeom>
        </p:spPr>
      </p:pic>
      <p:grpSp>
        <p:nvGrpSpPr>
          <p:cNvPr id="200" name="Группа 199"/>
          <p:cNvGrpSpPr/>
          <p:nvPr/>
        </p:nvGrpSpPr>
        <p:grpSpPr>
          <a:xfrm>
            <a:off x="812542" y="-743561"/>
            <a:ext cx="1148049" cy="576338"/>
            <a:chOff x="8073948" y="4544350"/>
            <a:chExt cx="1148797" cy="576205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8073948" y="4544350"/>
              <a:ext cx="738042" cy="576205"/>
              <a:chOff x="2831396" y="3805726"/>
              <a:chExt cx="738042" cy="576205"/>
            </a:xfrm>
          </p:grpSpPr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xmlns="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14422" y="380572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xmlns="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67729" y="4552239"/>
              <a:ext cx="455016" cy="567661"/>
            </a:xfrm>
            <a:prstGeom prst="rect">
              <a:avLst/>
            </a:prstGeom>
          </p:spPr>
        </p:pic>
      </p:grpSp>
      <p:sp>
        <p:nvSpPr>
          <p:cNvPr id="135" name="Прямоугольник 134"/>
          <p:cNvSpPr/>
          <p:nvPr/>
        </p:nvSpPr>
        <p:spPr>
          <a:xfrm>
            <a:off x="6269521" y="2345602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561042" y="383297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5382434" y="3012169"/>
            <a:ext cx="323917" cy="646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7256270" y="3050484"/>
            <a:ext cx="320550" cy="6464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7412580" y="307495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41346" y="3316405"/>
            <a:ext cx="328478" cy="215820"/>
          </a:xfrm>
          <a:prstGeom prst="rect">
            <a:avLst/>
          </a:prstGeom>
        </p:spPr>
      </p:pic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21162" y="3275749"/>
            <a:ext cx="328478" cy="215820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806032" y="2361387"/>
            <a:ext cx="463442" cy="580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4287" y="2388500"/>
            <a:ext cx="283867" cy="52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7450" y="2374352"/>
            <a:ext cx="454720" cy="567792"/>
          </a:xfrm>
          <a:prstGeom prst="rect">
            <a:avLst/>
          </a:prstGeom>
        </p:spPr>
      </p:pic>
      <p:sp>
        <p:nvSpPr>
          <p:cNvPr id="177" name="Прямоугольник 176"/>
          <p:cNvSpPr/>
          <p:nvPr/>
        </p:nvSpPr>
        <p:spPr>
          <a:xfrm>
            <a:off x="2096376" y="3135516"/>
            <a:ext cx="283867" cy="523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74440" y="3143948"/>
            <a:ext cx="420547" cy="534723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161596" y="3988255"/>
            <a:ext cx="439856" cy="288999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16998" y="3141972"/>
            <a:ext cx="420547" cy="534723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34349" y="3841535"/>
            <a:ext cx="454720" cy="590142"/>
          </a:xfrm>
          <a:prstGeom prst="rect">
            <a:avLst/>
          </a:prstGeom>
        </p:spPr>
      </p:pic>
      <p:pic>
        <p:nvPicPr>
          <p:cNvPr id="250" name="Рисунок 24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06676" y="3851770"/>
            <a:ext cx="454720" cy="567792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75521" y="3121176"/>
            <a:ext cx="454720" cy="567792"/>
          </a:xfrm>
          <a:prstGeom prst="rect">
            <a:avLst/>
          </a:prstGeom>
        </p:spPr>
      </p:pic>
      <p:pic>
        <p:nvPicPr>
          <p:cNvPr id="258" name="Рисунок 257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32078" y="3189834"/>
            <a:ext cx="393805" cy="355139"/>
          </a:xfrm>
          <a:prstGeom prst="rect">
            <a:avLst/>
          </a:prstGeom>
        </p:spPr>
      </p:pic>
      <p:pic>
        <p:nvPicPr>
          <p:cNvPr id="261" name="Рисунок 26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78709" y="3824284"/>
            <a:ext cx="454720" cy="567792"/>
          </a:xfrm>
          <a:prstGeom prst="rect">
            <a:avLst/>
          </a:prstGeom>
        </p:spPr>
      </p:pic>
      <p:pic>
        <p:nvPicPr>
          <p:cNvPr id="262" name="Рисунок 26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412580" y="2575148"/>
            <a:ext cx="328478" cy="215820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96729" y="2386948"/>
            <a:ext cx="454720" cy="567792"/>
          </a:xfrm>
          <a:prstGeom prst="rect">
            <a:avLst/>
          </a:prstGeom>
        </p:spPr>
      </p:pic>
      <p:pic>
        <p:nvPicPr>
          <p:cNvPr id="4098" name="Picture 2" descr="C:\Users\user\Desktop\математика\Новая папка\діти  та школа для презентац\kartinki-na-prozrachnom-fone-dlya-detej-25 - копия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9" y="4694750"/>
            <a:ext cx="6736430" cy="20155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13363" y="3867475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204424" y="3819337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44392" y="235416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51263" y="2330896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55870" y="2369932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57860" y="2319262"/>
            <a:ext cx="482668" cy="602690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26803" y="3109994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78991" y="3109995"/>
            <a:ext cx="454720" cy="567792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50994" y="3108902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66212" y="3121175"/>
            <a:ext cx="454720" cy="56779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53304" y="3130270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86626" y="3082215"/>
            <a:ext cx="454720" cy="577644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32945" y="3119501"/>
            <a:ext cx="454720" cy="567792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519602" y="3854599"/>
            <a:ext cx="454720" cy="567792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83699" y="3856873"/>
            <a:ext cx="454720" cy="567792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63421" y="3867693"/>
            <a:ext cx="454720" cy="56779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64768" y="3836532"/>
            <a:ext cx="454720" cy="567792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17023" y="3819337"/>
            <a:ext cx="454720" cy="567792"/>
          </a:xfrm>
          <a:prstGeom prst="rect">
            <a:avLst/>
          </a:prstGeom>
        </p:spPr>
      </p:pic>
      <p:sp>
        <p:nvSpPr>
          <p:cNvPr id="209" name="Прямоугольник 208"/>
          <p:cNvSpPr/>
          <p:nvPr/>
        </p:nvSpPr>
        <p:spPr>
          <a:xfrm>
            <a:off x="7753304" y="3827972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183786" y="3846688"/>
            <a:ext cx="454720" cy="577976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68234" y="3815528"/>
            <a:ext cx="454720" cy="585975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851171" y="3836530"/>
            <a:ext cx="454720" cy="567792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308635" y="4090499"/>
            <a:ext cx="328478" cy="215820"/>
          </a:xfrm>
          <a:prstGeom prst="rect">
            <a:avLst/>
          </a:prstGeom>
        </p:spPr>
      </p:pic>
      <p:pic>
        <p:nvPicPr>
          <p:cNvPr id="221" name="Рисунок 2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77249" y="3856873"/>
            <a:ext cx="454720" cy="567792"/>
          </a:xfrm>
          <a:prstGeom prst="rect">
            <a:avLst/>
          </a:prstGeom>
        </p:spPr>
      </p:pic>
      <p:pic>
        <p:nvPicPr>
          <p:cNvPr id="224" name="Рисунок 22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61797" y="3832977"/>
            <a:ext cx="454720" cy="567792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344249" y="3833710"/>
            <a:ext cx="454720" cy="567792"/>
          </a:xfrm>
          <a:prstGeom prst="rect">
            <a:avLst/>
          </a:prstGeom>
        </p:spPr>
      </p:pic>
      <p:sp>
        <p:nvSpPr>
          <p:cNvPr id="1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505871" y="1323081"/>
            <a:ext cx="6962363" cy="7037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Пригадай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правило ділення  рівних </a:t>
            </a:r>
            <a:r>
              <a:rPr lang="uk-UA" sz="2800" b="1" dirty="0" smtClean="0">
                <a:solidFill>
                  <a:schemeClr val="bg1"/>
                </a:solidFill>
              </a:rPr>
              <a:t>чисел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8445295" y="1333488"/>
            <a:ext cx="2021398" cy="6829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а </a:t>
            </a:r>
            <a:r>
              <a:rPr lang="uk-UA" sz="4000" b="1" dirty="0">
                <a:solidFill>
                  <a:schemeClr val="bg1"/>
                </a:solidFill>
              </a:rPr>
              <a:t>:</a:t>
            </a:r>
            <a:r>
              <a:rPr lang="uk-UA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а </a:t>
            </a:r>
            <a:r>
              <a:rPr lang="uk-UA" sz="4000" b="1" dirty="0">
                <a:solidFill>
                  <a:schemeClr val="bg1"/>
                </a:solidFill>
              </a:rPr>
              <a:t>=1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7541" y="475182"/>
            <a:ext cx="10269066" cy="7782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вирази з іменованими </a:t>
            </a:r>
            <a:r>
              <a:rPr lang="uk-UA" sz="4000" b="1" dirty="0" smtClean="0">
                <a:solidFill>
                  <a:schemeClr val="bg1"/>
                </a:solidFill>
              </a:rPr>
              <a:t>числами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672840" y="-68548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8248" y="2563178"/>
            <a:ext cx="328478" cy="21582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269508" y="3331893"/>
            <a:ext cx="328478" cy="215820"/>
          </a:xfrm>
          <a:prstGeom prst="rect">
            <a:avLst/>
          </a:prstGeom>
        </p:spPr>
      </p:pic>
      <p:sp>
        <p:nvSpPr>
          <p:cNvPr id="178" name="Прямоугольник 177"/>
          <p:cNvSpPr/>
          <p:nvPr/>
        </p:nvSpPr>
        <p:spPr>
          <a:xfrm>
            <a:off x="2516187" y="234314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908487" y="384024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412544" y="4064354"/>
            <a:ext cx="328478" cy="215820"/>
          </a:xfrm>
          <a:prstGeom prst="rect">
            <a:avLst/>
          </a:prstGeom>
        </p:spPr>
      </p:pic>
      <p:pic>
        <p:nvPicPr>
          <p:cNvPr id="235" name="Рисунок 2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54948" y="3888369"/>
            <a:ext cx="454720" cy="567792"/>
          </a:xfrm>
          <a:prstGeom prst="rect">
            <a:avLst/>
          </a:prstGeom>
        </p:spPr>
      </p:pic>
      <p:pic>
        <p:nvPicPr>
          <p:cNvPr id="257" name="Рисунок 2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62707" y="3115732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6926" y="3857367"/>
            <a:ext cx="454720" cy="56779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99786" y="3076566"/>
            <a:ext cx="454720" cy="571132"/>
          </a:xfrm>
          <a:prstGeom prst="rect">
            <a:avLst/>
          </a:prstGeom>
        </p:spPr>
      </p:pic>
      <p:sp>
        <p:nvSpPr>
          <p:cNvPr id="184" name="Прямоугольник 183"/>
          <p:cNvSpPr/>
          <p:nvPr/>
        </p:nvSpPr>
        <p:spPr>
          <a:xfrm>
            <a:off x="7400719" y="307656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21162" y="2400213"/>
            <a:ext cx="454720" cy="567792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319816" y="3121297"/>
            <a:ext cx="454720" cy="567792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99072" y="3268714"/>
            <a:ext cx="328478" cy="215820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276086" y="3122451"/>
            <a:ext cx="454720" cy="567792"/>
          </a:xfrm>
          <a:prstGeom prst="rect">
            <a:avLst/>
          </a:prstGeom>
        </p:spPr>
      </p:pic>
      <p:pic>
        <p:nvPicPr>
          <p:cNvPr id="227" name="Рисунок 2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74" y="1697849"/>
            <a:ext cx="1516856" cy="256925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43766" y="2391210"/>
            <a:ext cx="454720" cy="56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0011" y="2401425"/>
            <a:ext cx="43925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89087" y="2420725"/>
            <a:ext cx="43925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50341" y="2387193"/>
            <a:ext cx="454720" cy="567792"/>
          </a:xfrm>
          <a:prstGeom prst="rect">
            <a:avLst/>
          </a:prstGeom>
        </p:spPr>
      </p:pic>
      <p:sp>
        <p:nvSpPr>
          <p:cNvPr id="147" name="Прямоугольник 146"/>
          <p:cNvSpPr/>
          <p:nvPr/>
        </p:nvSpPr>
        <p:spPr>
          <a:xfrm>
            <a:off x="2522919" y="305944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50499" y="3107519"/>
            <a:ext cx="454720" cy="567792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2107150" y="3154964"/>
            <a:ext cx="43925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87635" y="3114593"/>
            <a:ext cx="454720" cy="56779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972627" y="3164301"/>
            <a:ext cx="43925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730589" y="3864082"/>
            <a:ext cx="454720" cy="567792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2083662" y="3910385"/>
            <a:ext cx="695571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грн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597003" y="3910385"/>
            <a:ext cx="695571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грн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7422493" y="236737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215537" y="2605269"/>
            <a:ext cx="328478" cy="215820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60817" y="2364353"/>
            <a:ext cx="454720" cy="58793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22775" y="2373460"/>
            <a:ext cx="454720" cy="567792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6597667" y="2437512"/>
            <a:ext cx="695571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грн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44015" y="2391210"/>
            <a:ext cx="454720" cy="567792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8879764" y="2389341"/>
            <a:ext cx="695571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грн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020034" y="3107519"/>
            <a:ext cx="37357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ц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89295" y="3079907"/>
            <a:ext cx="454720" cy="567792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93962" y="3124637"/>
            <a:ext cx="454720" cy="567792"/>
          </a:xfrm>
          <a:prstGeom prst="rect">
            <a:avLst/>
          </a:prstGeom>
        </p:spPr>
      </p:pic>
      <p:sp>
        <p:nvSpPr>
          <p:cNvPr id="193" name="TextBox 192"/>
          <p:cNvSpPr txBox="1"/>
          <p:nvPr/>
        </p:nvSpPr>
        <p:spPr>
          <a:xfrm>
            <a:off x="8494180" y="3110859"/>
            <a:ext cx="37357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ц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547176" y="3799602"/>
            <a:ext cx="489945" cy="611777"/>
          </a:xfrm>
          <a:prstGeom prst="rect">
            <a:avLst/>
          </a:prstGeom>
        </p:spPr>
      </p:pic>
      <p:sp>
        <p:nvSpPr>
          <p:cNvPr id="197" name="Прямоугольник 196"/>
          <p:cNvSpPr/>
          <p:nvPr/>
        </p:nvSpPr>
        <p:spPr>
          <a:xfrm>
            <a:off x="7378269" y="380407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97367" y="3848807"/>
            <a:ext cx="454720" cy="567792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78337" y="4092719"/>
            <a:ext cx="328478" cy="215820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6997584" y="3835029"/>
            <a:ext cx="37357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ц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89295" y="3824849"/>
            <a:ext cx="454720" cy="567792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71512" y="3852146"/>
            <a:ext cx="454720" cy="567792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39254" y="3857422"/>
            <a:ext cx="454720" cy="567792"/>
          </a:xfrm>
          <a:prstGeom prst="rect">
            <a:avLst/>
          </a:prstGeom>
        </p:spPr>
      </p:pic>
      <p:sp>
        <p:nvSpPr>
          <p:cNvPr id="216" name="TextBox 215"/>
          <p:cNvSpPr txBox="1"/>
          <p:nvPr/>
        </p:nvSpPr>
        <p:spPr>
          <a:xfrm>
            <a:off x="9256875" y="3864082"/>
            <a:ext cx="37357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ц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7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Ст.22 №133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75" grpId="0"/>
      <p:bldP spid="2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612</Words>
  <Application>Microsoft Office PowerPoint</Application>
  <PresentationFormat>Произвольный</PresentationFormat>
  <Paragraphs>174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113</cp:revision>
  <dcterms:created xsi:type="dcterms:W3CDTF">2025-08-27T14:01:18Z</dcterms:created>
  <dcterms:modified xsi:type="dcterms:W3CDTF">2025-09-21T07:41:19Z</dcterms:modified>
</cp:coreProperties>
</file>