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370" r:id="rId3"/>
    <p:sldId id="354" r:id="rId4"/>
    <p:sldId id="262" r:id="rId5"/>
    <p:sldId id="351" r:id="rId6"/>
    <p:sldId id="349" r:id="rId7"/>
    <p:sldId id="369" r:id="rId8"/>
    <p:sldId id="355" r:id="rId9"/>
    <p:sldId id="359" r:id="rId10"/>
    <p:sldId id="362" r:id="rId11"/>
    <p:sldId id="364" r:id="rId12"/>
    <p:sldId id="292" r:id="rId13"/>
    <p:sldId id="306" r:id="rId14"/>
    <p:sldId id="37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06840-E75A-4FD4-A469-9A86950F5234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A7D7095-EB27-4F6F-8AF0-E97F3F96CE9E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>
              <a:solidFill>
                <a:schemeClr val="bg1"/>
              </a:solidFill>
            </a:rPr>
            <a:t>Карпати</a:t>
          </a:r>
          <a:endParaRPr lang="ru-RU" sz="4000" b="1" dirty="0">
            <a:solidFill>
              <a:schemeClr val="bg1"/>
            </a:solidFill>
          </a:endParaRPr>
        </a:p>
      </dgm:t>
    </dgm:pt>
    <dgm:pt modelId="{3C48D212-451E-4345-BDBB-F3108D0C0AEF}" type="parTrans" cxnId="{4D04313F-F289-4C5E-86C3-19703B64A1F7}">
      <dgm:prSet/>
      <dgm:spPr/>
      <dgm:t>
        <a:bodyPr/>
        <a:lstStyle/>
        <a:p>
          <a:endParaRPr lang="ru-RU" b="1"/>
        </a:p>
      </dgm:t>
    </dgm:pt>
    <dgm:pt modelId="{1CFC4D57-3BA5-40E6-B5D4-D66857398CC9}" type="sibTrans" cxnId="{4D04313F-F289-4C5E-86C3-19703B64A1F7}">
      <dgm:prSet/>
      <dgm:spPr/>
      <dgm:t>
        <a:bodyPr/>
        <a:lstStyle/>
        <a:p>
          <a:endParaRPr lang="ru-RU" b="1"/>
        </a:p>
      </dgm:t>
    </dgm:pt>
    <dgm:pt modelId="{85227E80-1862-4EC9-8892-19FE7D0A7A1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/>
            <a:t>верш</a:t>
          </a:r>
          <a:r>
            <a:rPr lang="uk-UA" sz="3600" b="1" dirty="0">
              <a:solidFill>
                <a:srgbClr val="FFFF00"/>
              </a:solidFill>
            </a:rPr>
            <a:t>и</a:t>
          </a:r>
          <a:r>
            <a:rPr lang="uk-UA" sz="3600" b="1" dirty="0"/>
            <a:t>ни</a:t>
          </a:r>
          <a:endParaRPr lang="ru-RU" sz="3600" b="1" dirty="0"/>
        </a:p>
      </dgm:t>
    </dgm:pt>
    <dgm:pt modelId="{0B1AB62B-1B83-46C1-8497-B9DA2E9EB0CE}" type="parTrans" cxnId="{179839E8-334B-4EF7-A8FB-D21CAA2C5C57}">
      <dgm:prSet/>
      <dgm:spPr/>
      <dgm:t>
        <a:bodyPr/>
        <a:lstStyle/>
        <a:p>
          <a:endParaRPr lang="ru-RU" b="1"/>
        </a:p>
      </dgm:t>
    </dgm:pt>
    <dgm:pt modelId="{A76B6173-72CB-4516-80B1-7BB093BE1FC8}" type="sibTrans" cxnId="{179839E8-334B-4EF7-A8FB-D21CAA2C5C57}">
      <dgm:prSet/>
      <dgm:spPr/>
      <dgm:t>
        <a:bodyPr/>
        <a:lstStyle/>
        <a:p>
          <a:endParaRPr lang="ru-RU" b="1"/>
        </a:p>
      </dgm:t>
    </dgm:pt>
    <dgm:pt modelId="{B1D66949-001F-4D57-B448-2DCCB6F7D979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/>
            <a:t>полон</a:t>
          </a:r>
          <a:r>
            <a:rPr lang="uk-UA" sz="3600" b="1" dirty="0">
              <a:solidFill>
                <a:srgbClr val="FFFF00"/>
              </a:solidFill>
            </a:rPr>
            <a:t>и</a:t>
          </a:r>
          <a:r>
            <a:rPr lang="uk-UA" sz="3600" b="1" dirty="0"/>
            <a:t>ни</a:t>
          </a:r>
          <a:endParaRPr lang="ru-RU" sz="3600" b="1" dirty="0"/>
        </a:p>
      </dgm:t>
    </dgm:pt>
    <dgm:pt modelId="{85DA923D-19C9-46F3-A724-613D4B974346}" type="parTrans" cxnId="{3299D005-39FF-461C-8ADB-00AAE4BF963C}">
      <dgm:prSet/>
      <dgm:spPr/>
      <dgm:t>
        <a:bodyPr/>
        <a:lstStyle/>
        <a:p>
          <a:endParaRPr lang="ru-RU" b="1"/>
        </a:p>
      </dgm:t>
    </dgm:pt>
    <dgm:pt modelId="{6EBD94B7-8F28-4F8C-AA4D-85C3EE977C1A}" type="sibTrans" cxnId="{3299D005-39FF-461C-8ADB-00AAE4BF963C}">
      <dgm:prSet/>
      <dgm:spPr/>
      <dgm:t>
        <a:bodyPr/>
        <a:lstStyle/>
        <a:p>
          <a:endParaRPr lang="ru-RU" b="1"/>
        </a:p>
      </dgm:t>
    </dgm:pt>
    <dgm:pt modelId="{BA82D1E1-DA4D-4698-8EDC-7E6ADAD8CC40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/>
            <a:t>Синев</a:t>
          </a:r>
          <a:r>
            <a:rPr lang="uk-UA" sz="3600" b="1" dirty="0">
              <a:solidFill>
                <a:srgbClr val="FFFF00"/>
              </a:solidFill>
            </a:rPr>
            <a:t>и</a:t>
          </a:r>
          <a:r>
            <a:rPr lang="uk-UA" sz="3600" b="1" dirty="0"/>
            <a:t>р</a:t>
          </a:r>
          <a:endParaRPr lang="ru-RU" sz="3600" b="1" dirty="0"/>
        </a:p>
      </dgm:t>
    </dgm:pt>
    <dgm:pt modelId="{AE602A06-F1CA-4474-9A84-9996E6778B44}" type="parTrans" cxnId="{BBB547C3-4412-4D38-A88F-977671F03952}">
      <dgm:prSet/>
      <dgm:spPr/>
      <dgm:t>
        <a:bodyPr/>
        <a:lstStyle/>
        <a:p>
          <a:endParaRPr lang="ru-RU" b="1"/>
        </a:p>
      </dgm:t>
    </dgm:pt>
    <dgm:pt modelId="{4B5E0F38-E772-4108-BDAB-5AB39985CD2F}" type="sibTrans" cxnId="{BBB547C3-4412-4D38-A88F-977671F03952}">
      <dgm:prSet/>
      <dgm:spPr/>
      <dgm:t>
        <a:bodyPr/>
        <a:lstStyle/>
        <a:p>
          <a:endParaRPr lang="ru-RU" b="1"/>
        </a:p>
      </dgm:t>
    </dgm:pt>
    <dgm:pt modelId="{CFCFBFEC-2DD7-4059-A12A-511199A98D2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sz="3600" b="1" dirty="0"/>
            <a:t>Гов</a:t>
          </a:r>
          <a:r>
            <a:rPr lang="uk-UA" sz="3600" b="1" dirty="0">
              <a:solidFill>
                <a:srgbClr val="FFFF00"/>
              </a:solidFill>
            </a:rPr>
            <a:t>е</a:t>
          </a:r>
          <a:r>
            <a:rPr lang="uk-UA" sz="3600" b="1" dirty="0"/>
            <a:t>рла</a:t>
          </a:r>
          <a:endParaRPr lang="ru-RU" sz="3600" b="1" dirty="0"/>
        </a:p>
      </dgm:t>
    </dgm:pt>
    <dgm:pt modelId="{CBBEE31B-C6CA-4DC3-A9AB-FCC6AA010A7F}" type="parTrans" cxnId="{FF3D73B6-2ADC-4473-8FCB-9A40A7974A78}">
      <dgm:prSet/>
      <dgm:spPr/>
      <dgm:t>
        <a:bodyPr/>
        <a:lstStyle/>
        <a:p>
          <a:endParaRPr lang="ru-RU" b="1"/>
        </a:p>
      </dgm:t>
    </dgm:pt>
    <dgm:pt modelId="{017300AB-26F1-4552-972A-376529E98B1C}" type="sibTrans" cxnId="{FF3D73B6-2ADC-4473-8FCB-9A40A7974A78}">
      <dgm:prSet/>
      <dgm:spPr/>
      <dgm:t>
        <a:bodyPr/>
        <a:lstStyle/>
        <a:p>
          <a:endParaRPr lang="ru-RU" b="1"/>
        </a:p>
      </dgm:t>
    </dgm:pt>
    <dgm:pt modelId="{6E1BFCCD-A3EF-46D1-ABF4-773B873A4B29}" type="pres">
      <dgm:prSet presAssocID="{E6906840-E75A-4FD4-A469-9A86950F52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7DD4F-B665-41CB-8FDF-73DCE2129E43}" type="pres">
      <dgm:prSet presAssocID="{E6906840-E75A-4FD4-A469-9A86950F5234}" presName="matrix" presStyleCnt="0"/>
      <dgm:spPr/>
    </dgm:pt>
    <dgm:pt modelId="{554BD0EA-E6B0-4445-AB58-B19836B951C6}" type="pres">
      <dgm:prSet presAssocID="{E6906840-E75A-4FD4-A469-9A86950F5234}" presName="tile1" presStyleLbl="node1" presStyleIdx="0" presStyleCnt="4" custLinFactNeighborX="-15160" custLinFactNeighborY="-1424"/>
      <dgm:spPr/>
      <dgm:t>
        <a:bodyPr/>
        <a:lstStyle/>
        <a:p>
          <a:endParaRPr lang="ru-RU"/>
        </a:p>
      </dgm:t>
    </dgm:pt>
    <dgm:pt modelId="{C3D8E955-7B9F-44B6-8911-A2E522D45B59}" type="pres">
      <dgm:prSet presAssocID="{E6906840-E75A-4FD4-A469-9A86950F52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A7420-FF89-4798-82E5-CD97036B9539}" type="pres">
      <dgm:prSet presAssocID="{E6906840-E75A-4FD4-A469-9A86950F5234}" presName="tile2" presStyleLbl="node1" presStyleIdx="1" presStyleCnt="4" custScaleX="105037"/>
      <dgm:spPr/>
      <dgm:t>
        <a:bodyPr/>
        <a:lstStyle/>
        <a:p>
          <a:endParaRPr lang="ru-RU"/>
        </a:p>
      </dgm:t>
    </dgm:pt>
    <dgm:pt modelId="{A76254A5-A287-4764-AD7F-F3EB96C0C1E1}" type="pres">
      <dgm:prSet presAssocID="{E6906840-E75A-4FD4-A469-9A86950F52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7141C-23C8-4B1B-81FD-68351B1CA696}" type="pres">
      <dgm:prSet presAssocID="{E6906840-E75A-4FD4-A469-9A86950F5234}" presName="tile3" presStyleLbl="node1" presStyleIdx="2" presStyleCnt="4"/>
      <dgm:spPr/>
      <dgm:t>
        <a:bodyPr/>
        <a:lstStyle/>
        <a:p>
          <a:endParaRPr lang="ru-RU"/>
        </a:p>
      </dgm:t>
    </dgm:pt>
    <dgm:pt modelId="{6CE676F3-187C-46B6-93BE-8C5AA8CD5FF1}" type="pres">
      <dgm:prSet presAssocID="{E6906840-E75A-4FD4-A469-9A86950F52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2E58-2205-4DAF-ADB0-D6A8E81C0DB0}" type="pres">
      <dgm:prSet presAssocID="{E6906840-E75A-4FD4-A469-9A86950F5234}" presName="tile4" presStyleLbl="node1" presStyleIdx="3" presStyleCnt="4" custScaleX="107556" custScaleY="95051"/>
      <dgm:spPr/>
      <dgm:t>
        <a:bodyPr/>
        <a:lstStyle/>
        <a:p>
          <a:endParaRPr lang="ru-RU"/>
        </a:p>
      </dgm:t>
    </dgm:pt>
    <dgm:pt modelId="{3900E564-7289-4DEC-A067-CDD05CF0E418}" type="pres">
      <dgm:prSet presAssocID="{E6906840-E75A-4FD4-A469-9A86950F52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7BAD7-DB2D-4731-BA8C-61B267E7F545}" type="pres">
      <dgm:prSet presAssocID="{E6906840-E75A-4FD4-A469-9A86950F5234}" presName="centerTile" presStyleLbl="fgShp" presStyleIdx="0" presStyleCnt="1" custScaleX="162330" custLinFactNeighborX="-5636" custLinFactNeighborY="154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C0335-4E57-4AA9-96B1-EA76B3BDFA8F}" type="presOf" srcId="{85227E80-1862-4EC9-8892-19FE7D0A7A1B}" destId="{C3D8E955-7B9F-44B6-8911-A2E522D45B59}" srcOrd="1" destOrd="0" presId="urn:microsoft.com/office/officeart/2005/8/layout/matrix1"/>
    <dgm:cxn modelId="{FF3D73B6-2ADC-4473-8FCB-9A40A7974A78}" srcId="{FA7D7095-EB27-4F6F-8AF0-E97F3F96CE9E}" destId="{CFCFBFEC-2DD7-4059-A12A-511199A98D28}" srcOrd="3" destOrd="0" parTransId="{CBBEE31B-C6CA-4DC3-A9AB-FCC6AA010A7F}" sibTransId="{017300AB-26F1-4552-972A-376529E98B1C}"/>
    <dgm:cxn modelId="{FC636543-7EBE-4877-A908-2623DD7F061C}" type="presOf" srcId="{E6906840-E75A-4FD4-A469-9A86950F5234}" destId="{6E1BFCCD-A3EF-46D1-ABF4-773B873A4B29}" srcOrd="0" destOrd="0" presId="urn:microsoft.com/office/officeart/2005/8/layout/matrix1"/>
    <dgm:cxn modelId="{4D04313F-F289-4C5E-86C3-19703B64A1F7}" srcId="{E6906840-E75A-4FD4-A469-9A86950F5234}" destId="{FA7D7095-EB27-4F6F-8AF0-E97F3F96CE9E}" srcOrd="0" destOrd="0" parTransId="{3C48D212-451E-4345-BDBB-F3108D0C0AEF}" sibTransId="{1CFC4D57-3BA5-40E6-B5D4-D66857398CC9}"/>
    <dgm:cxn modelId="{3EB1B347-32C0-4C09-ABF5-E8476F3DDFDC}" type="presOf" srcId="{FA7D7095-EB27-4F6F-8AF0-E97F3F96CE9E}" destId="{5777BAD7-DB2D-4731-BA8C-61B267E7F545}" srcOrd="0" destOrd="0" presId="urn:microsoft.com/office/officeart/2005/8/layout/matrix1"/>
    <dgm:cxn modelId="{BBB547C3-4412-4D38-A88F-977671F03952}" srcId="{FA7D7095-EB27-4F6F-8AF0-E97F3F96CE9E}" destId="{BA82D1E1-DA4D-4698-8EDC-7E6ADAD8CC40}" srcOrd="2" destOrd="0" parTransId="{AE602A06-F1CA-4474-9A84-9996E6778B44}" sibTransId="{4B5E0F38-E772-4108-BDAB-5AB39985CD2F}"/>
    <dgm:cxn modelId="{B7CC72CB-E94F-497D-8CAB-883974EC122B}" type="presOf" srcId="{B1D66949-001F-4D57-B448-2DCCB6F7D979}" destId="{A76254A5-A287-4764-AD7F-F3EB96C0C1E1}" srcOrd="1" destOrd="0" presId="urn:microsoft.com/office/officeart/2005/8/layout/matrix1"/>
    <dgm:cxn modelId="{9F664823-D186-4551-A35E-91110035032C}" type="presOf" srcId="{85227E80-1862-4EC9-8892-19FE7D0A7A1B}" destId="{554BD0EA-E6B0-4445-AB58-B19836B951C6}" srcOrd="0" destOrd="0" presId="urn:microsoft.com/office/officeart/2005/8/layout/matrix1"/>
    <dgm:cxn modelId="{3299D005-39FF-461C-8ADB-00AAE4BF963C}" srcId="{FA7D7095-EB27-4F6F-8AF0-E97F3F96CE9E}" destId="{B1D66949-001F-4D57-B448-2DCCB6F7D979}" srcOrd="1" destOrd="0" parTransId="{85DA923D-19C9-46F3-A724-613D4B974346}" sibTransId="{6EBD94B7-8F28-4F8C-AA4D-85C3EE977C1A}"/>
    <dgm:cxn modelId="{DF23D7A0-3AFE-44DA-8845-4FB4C1241AB4}" type="presOf" srcId="{BA82D1E1-DA4D-4698-8EDC-7E6ADAD8CC40}" destId="{2F87141C-23C8-4B1B-81FD-68351B1CA696}" srcOrd="0" destOrd="0" presId="urn:microsoft.com/office/officeart/2005/8/layout/matrix1"/>
    <dgm:cxn modelId="{1A0C5408-A8DC-48E5-9E09-817C42271C30}" type="presOf" srcId="{B1D66949-001F-4D57-B448-2DCCB6F7D979}" destId="{7CDA7420-FF89-4798-82E5-CD97036B9539}" srcOrd="0" destOrd="0" presId="urn:microsoft.com/office/officeart/2005/8/layout/matrix1"/>
    <dgm:cxn modelId="{179839E8-334B-4EF7-A8FB-D21CAA2C5C57}" srcId="{FA7D7095-EB27-4F6F-8AF0-E97F3F96CE9E}" destId="{85227E80-1862-4EC9-8892-19FE7D0A7A1B}" srcOrd="0" destOrd="0" parTransId="{0B1AB62B-1B83-46C1-8497-B9DA2E9EB0CE}" sibTransId="{A76B6173-72CB-4516-80B1-7BB093BE1FC8}"/>
    <dgm:cxn modelId="{77FC1A97-D439-4BC9-82BF-E807B207A8E8}" type="presOf" srcId="{CFCFBFEC-2DD7-4059-A12A-511199A98D28}" destId="{85B42E58-2205-4DAF-ADB0-D6A8E81C0DB0}" srcOrd="0" destOrd="0" presId="urn:microsoft.com/office/officeart/2005/8/layout/matrix1"/>
    <dgm:cxn modelId="{DC503F87-B802-4297-9906-710D08A117FE}" type="presOf" srcId="{CFCFBFEC-2DD7-4059-A12A-511199A98D28}" destId="{3900E564-7289-4DEC-A067-CDD05CF0E418}" srcOrd="1" destOrd="0" presId="urn:microsoft.com/office/officeart/2005/8/layout/matrix1"/>
    <dgm:cxn modelId="{3798750E-991B-42FF-A8C4-BE6C4CE23F54}" type="presOf" srcId="{BA82D1E1-DA4D-4698-8EDC-7E6ADAD8CC40}" destId="{6CE676F3-187C-46B6-93BE-8C5AA8CD5FF1}" srcOrd="1" destOrd="0" presId="urn:microsoft.com/office/officeart/2005/8/layout/matrix1"/>
    <dgm:cxn modelId="{DDF6889C-EE1B-407F-ACA2-3A1BE3AA38E7}" type="presParOf" srcId="{6E1BFCCD-A3EF-46D1-ABF4-773B873A4B29}" destId="{0A17DD4F-B665-41CB-8FDF-73DCE2129E43}" srcOrd="0" destOrd="0" presId="urn:microsoft.com/office/officeart/2005/8/layout/matrix1"/>
    <dgm:cxn modelId="{011FB309-400A-48E5-AC05-CAE820C5F89B}" type="presParOf" srcId="{0A17DD4F-B665-41CB-8FDF-73DCE2129E43}" destId="{554BD0EA-E6B0-4445-AB58-B19836B951C6}" srcOrd="0" destOrd="0" presId="urn:microsoft.com/office/officeart/2005/8/layout/matrix1"/>
    <dgm:cxn modelId="{B264B66C-267D-4F0C-867A-378A9D878FF2}" type="presParOf" srcId="{0A17DD4F-B665-41CB-8FDF-73DCE2129E43}" destId="{C3D8E955-7B9F-44B6-8911-A2E522D45B59}" srcOrd="1" destOrd="0" presId="urn:microsoft.com/office/officeart/2005/8/layout/matrix1"/>
    <dgm:cxn modelId="{8607B4CF-42E9-4CC3-B840-B3DC376E0E4E}" type="presParOf" srcId="{0A17DD4F-B665-41CB-8FDF-73DCE2129E43}" destId="{7CDA7420-FF89-4798-82E5-CD97036B9539}" srcOrd="2" destOrd="0" presId="urn:microsoft.com/office/officeart/2005/8/layout/matrix1"/>
    <dgm:cxn modelId="{4B7269D6-42CF-4E88-8041-F99574756D20}" type="presParOf" srcId="{0A17DD4F-B665-41CB-8FDF-73DCE2129E43}" destId="{A76254A5-A287-4764-AD7F-F3EB96C0C1E1}" srcOrd="3" destOrd="0" presId="urn:microsoft.com/office/officeart/2005/8/layout/matrix1"/>
    <dgm:cxn modelId="{11C924F1-BF26-4CA9-9D60-605914D5A2EF}" type="presParOf" srcId="{0A17DD4F-B665-41CB-8FDF-73DCE2129E43}" destId="{2F87141C-23C8-4B1B-81FD-68351B1CA696}" srcOrd="4" destOrd="0" presId="urn:microsoft.com/office/officeart/2005/8/layout/matrix1"/>
    <dgm:cxn modelId="{D755B681-C09F-404B-A35A-E8CD3B64C23D}" type="presParOf" srcId="{0A17DD4F-B665-41CB-8FDF-73DCE2129E43}" destId="{6CE676F3-187C-46B6-93BE-8C5AA8CD5FF1}" srcOrd="5" destOrd="0" presId="urn:microsoft.com/office/officeart/2005/8/layout/matrix1"/>
    <dgm:cxn modelId="{37D3CBCD-A709-43CF-8A24-9F6B636FD71C}" type="presParOf" srcId="{0A17DD4F-B665-41CB-8FDF-73DCE2129E43}" destId="{85B42E58-2205-4DAF-ADB0-D6A8E81C0DB0}" srcOrd="6" destOrd="0" presId="urn:microsoft.com/office/officeart/2005/8/layout/matrix1"/>
    <dgm:cxn modelId="{2F07FFA2-E8A7-4940-91C3-29820F86A151}" type="presParOf" srcId="{0A17DD4F-B665-41CB-8FDF-73DCE2129E43}" destId="{3900E564-7289-4DEC-A067-CDD05CF0E418}" srcOrd="7" destOrd="0" presId="urn:microsoft.com/office/officeart/2005/8/layout/matrix1"/>
    <dgm:cxn modelId="{5F0EF916-9E6F-49E1-B864-56F305DC6833}" type="presParOf" srcId="{6E1BFCCD-A3EF-46D1-ABF4-773B873A4B29}" destId="{5777BAD7-DB2D-4731-BA8C-61B267E7F545}" srcOrd="1" destOrd="0" presId="urn:microsoft.com/office/officeart/2005/8/layout/matrix1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D0EA-E6B0-4445-AB58-B19836B951C6}">
      <dsp:nvSpPr>
        <dsp:cNvPr id="0" name=""/>
        <dsp:cNvSpPr/>
      </dsp:nvSpPr>
      <dsp:spPr>
        <a:xfrm rot="16200000">
          <a:off x="536481" y="-582990"/>
          <a:ext cx="1296144" cy="2462125"/>
        </a:xfrm>
        <a:prstGeom prst="round1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/>
            <a:t>верш</a:t>
          </a:r>
          <a:r>
            <a:rPr lang="uk-UA" sz="3600" b="1" kern="1200" dirty="0">
              <a:solidFill>
                <a:srgbClr val="FFFF00"/>
              </a:solidFill>
            </a:rPr>
            <a:t>и</a:t>
          </a:r>
          <a:r>
            <a:rPr lang="uk-UA" sz="3600" b="1" kern="1200" dirty="0"/>
            <a:t>ни</a:t>
          </a:r>
          <a:endParaRPr lang="ru-RU" sz="3600" b="1" kern="1200" dirty="0"/>
        </a:p>
      </dsp:txBody>
      <dsp:txXfrm rot="5400000">
        <a:off x="-46509" y="0"/>
        <a:ext cx="2462125" cy="972108"/>
      </dsp:txXfrm>
    </dsp:sp>
    <dsp:sp modelId="{7CDA7420-FF89-4798-82E5-CD97036B9539}">
      <dsp:nvSpPr>
        <dsp:cNvPr id="0" name=""/>
        <dsp:cNvSpPr/>
      </dsp:nvSpPr>
      <dsp:spPr>
        <a:xfrm>
          <a:off x="2353607" y="0"/>
          <a:ext cx="2586142" cy="1296144"/>
        </a:xfrm>
        <a:prstGeom prst="round1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/>
            <a:t>полон</a:t>
          </a:r>
          <a:r>
            <a:rPr lang="uk-UA" sz="3600" b="1" kern="1200" dirty="0">
              <a:solidFill>
                <a:srgbClr val="FFFF00"/>
              </a:solidFill>
            </a:rPr>
            <a:t>и</a:t>
          </a:r>
          <a:r>
            <a:rPr lang="uk-UA" sz="3600" b="1" kern="1200" dirty="0"/>
            <a:t>ни</a:t>
          </a:r>
          <a:endParaRPr lang="ru-RU" sz="3600" b="1" kern="1200" dirty="0"/>
        </a:p>
      </dsp:txBody>
      <dsp:txXfrm>
        <a:off x="2353607" y="0"/>
        <a:ext cx="2586142" cy="972108"/>
      </dsp:txXfrm>
    </dsp:sp>
    <dsp:sp modelId="{2F87141C-23C8-4B1B-81FD-68351B1CA696}">
      <dsp:nvSpPr>
        <dsp:cNvPr id="0" name=""/>
        <dsp:cNvSpPr/>
      </dsp:nvSpPr>
      <dsp:spPr>
        <a:xfrm rot="10800000">
          <a:off x="-46509" y="1296144"/>
          <a:ext cx="2462125" cy="1296144"/>
        </a:xfrm>
        <a:prstGeom prst="round1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/>
            <a:t>Синев</a:t>
          </a:r>
          <a:r>
            <a:rPr lang="uk-UA" sz="3600" b="1" kern="1200" dirty="0">
              <a:solidFill>
                <a:srgbClr val="FFFF00"/>
              </a:solidFill>
            </a:rPr>
            <a:t>и</a:t>
          </a:r>
          <a:r>
            <a:rPr lang="uk-UA" sz="3600" b="1" kern="1200" dirty="0"/>
            <a:t>р</a:t>
          </a:r>
          <a:endParaRPr lang="ru-RU" sz="3600" b="1" kern="1200" dirty="0"/>
        </a:p>
      </dsp:txBody>
      <dsp:txXfrm rot="10800000">
        <a:off x="-46509" y="1620179"/>
        <a:ext cx="2462125" cy="972108"/>
      </dsp:txXfrm>
    </dsp:sp>
    <dsp:sp modelId="{85B42E58-2205-4DAF-ADB0-D6A8E81C0DB0}">
      <dsp:nvSpPr>
        <dsp:cNvPr id="0" name=""/>
        <dsp:cNvSpPr/>
      </dsp:nvSpPr>
      <dsp:spPr>
        <a:xfrm rot="5400000">
          <a:off x="3030679" y="620134"/>
          <a:ext cx="1231997" cy="2648163"/>
        </a:xfrm>
        <a:prstGeom prst="round1Rect">
          <a:avLst/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/>
            <a:t>Гов</a:t>
          </a:r>
          <a:r>
            <a:rPr lang="uk-UA" sz="3600" b="1" kern="1200" dirty="0">
              <a:solidFill>
                <a:srgbClr val="FFFF00"/>
              </a:solidFill>
            </a:rPr>
            <a:t>е</a:t>
          </a:r>
          <a:r>
            <a:rPr lang="uk-UA" sz="3600" b="1" kern="1200" dirty="0"/>
            <a:t>рла</a:t>
          </a:r>
          <a:endParaRPr lang="ru-RU" sz="3600" b="1" kern="1200" dirty="0"/>
        </a:p>
      </dsp:txBody>
      <dsp:txXfrm rot="-5400000">
        <a:off x="2322597" y="1636215"/>
        <a:ext cx="2648163" cy="923998"/>
      </dsp:txXfrm>
    </dsp:sp>
    <dsp:sp modelId="{5777BAD7-DB2D-4731-BA8C-61B267E7F545}">
      <dsp:nvSpPr>
        <dsp:cNvPr id="0" name=""/>
        <dsp:cNvSpPr/>
      </dsp:nvSpPr>
      <dsp:spPr>
        <a:xfrm>
          <a:off x="1179835" y="1072468"/>
          <a:ext cx="2398060" cy="648072"/>
        </a:xfrm>
        <a:prstGeom prst="round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/>
              </a:solidFill>
            </a:rPr>
            <a:t>Карпати</a:t>
          </a:r>
          <a:endParaRPr lang="ru-RU" sz="4000" b="1" kern="1200" dirty="0">
            <a:solidFill>
              <a:schemeClr val="bg1"/>
            </a:solidFill>
          </a:endParaRPr>
        </a:p>
      </dsp:txBody>
      <dsp:txXfrm>
        <a:off x="1211471" y="1104104"/>
        <a:ext cx="2334788" cy="58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981522"/>
            <a:ext cx="856895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Розрізняю пряме і переносне значення слів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/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87215"/>
            <a:ext cx="9997462" cy="685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7305" y="1973718"/>
            <a:ext cx="773930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cs typeface="Times New Roman" panose="02020603050405020304" pitchFamily="18" charset="0"/>
              </a:rPr>
              <a:t>      </a:t>
            </a:r>
            <a:r>
              <a:rPr lang="uk-UA" sz="3200" b="1" dirty="0">
                <a:cs typeface="Times New Roman" panose="02020603050405020304" pitchFamily="18" charset="0"/>
              </a:rPr>
              <a:t>Карпати дивували друзів неповторною красою. Вершини гір одягли білі шапки. Схили закутались у листяні та хвойні дерева. Полонини вкрилися барвистим трав’яним килимом. </a:t>
            </a:r>
            <a:endParaRPr lang="uk-UA" sz="3200" b="1" i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5003" y="1285683"/>
            <a:ext cx="8726381" cy="5599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Випиши </a:t>
            </a:r>
            <a:r>
              <a:rPr lang="uk-UA" sz="2800" b="1" dirty="0">
                <a:solidFill>
                  <a:srgbClr val="0070C0"/>
                </a:solidFill>
              </a:rPr>
              <a:t>слова, вжиті в переносному значенні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45258" y="2493690"/>
            <a:ext cx="17281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698461" y="2997746"/>
            <a:ext cx="125858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6086" y="3485463"/>
            <a:ext cx="1944216" cy="17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300859" y="3933850"/>
            <a:ext cx="1656184" cy="17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37305" y="4755854"/>
            <a:ext cx="7765935" cy="10084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й запиши </a:t>
            </a:r>
            <a:r>
              <a:rPr lang="uk-UA" sz="2800" b="1" dirty="0">
                <a:solidFill>
                  <a:srgbClr val="0070C0"/>
                </a:solidFill>
              </a:rPr>
              <a:t>свої речення, вживаючи виписані слова в прямому значенні.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3" y="2076361"/>
            <a:ext cx="3002933" cy="215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424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454573" cy="82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у словнику значення </a:t>
            </a:r>
            <a:r>
              <a:rPr lang="uk-UA" sz="4000" b="1" dirty="0" smtClean="0">
                <a:solidFill>
                  <a:schemeClr val="bg1"/>
                </a:solidFill>
              </a:rPr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8769" y="5261988"/>
            <a:ext cx="60920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pic>
        <p:nvPicPr>
          <p:cNvPr id="11" name="Picture 2" descr="https://upload.wikimedia.org/wikipedia/commons/thumb/7/7b/Ukraine-Carpathian_Mountains-Chornohora_Range-19.jpg/300px-Ukraine-Carpathian_Mountains-Chornohora_Rang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485578"/>
            <a:ext cx="3397789" cy="25505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1 УКР МОВА\1 Пономарьова\2 Значення слова\№016-Розрізняю пряме і переносне значення слів\2025-09-26_102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56" y="1341562"/>
            <a:ext cx="69246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16167" y="4365898"/>
            <a:ext cx="4117869" cy="1470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розповідь про Карпати (3–4 речення), використовуючи ці слова.</a:t>
            </a:r>
          </a:p>
        </p:txBody>
      </p:sp>
      <p:pic>
        <p:nvPicPr>
          <p:cNvPr id="13" name="Picture 2" descr="Хто такі гуцули: історичні факти, походження назви, традиції т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21695"/>
          <a:stretch/>
        </p:blipFill>
        <p:spPr bwMode="auto">
          <a:xfrm>
            <a:off x="1555527" y="4105651"/>
            <a:ext cx="2733054" cy="24976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rembita (Ukrainian: Трембіта) is a Dacian, Ukrainian, Polish, an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86" y="4151993"/>
            <a:ext cx="2081680" cy="2482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721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1 УКР МОВА\1 Пономарьова\2 Значення слова\№016-Розрізняю пряме і переносне значення слів\2025-09-26_10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341562"/>
            <a:ext cx="93354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2" y="3642014"/>
            <a:ext cx="2726196" cy="272619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9399" y="4222165"/>
            <a:ext cx="7848872" cy="5232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Смарагдовий колір</a:t>
            </a:r>
            <a:r>
              <a:rPr lang="ru-RU" sz="2800" dirty="0"/>
              <a:t> </a:t>
            </a:r>
            <a:r>
              <a:rPr lang="ru-RU" sz="2800" b="1" dirty="0"/>
              <a:t>- </a:t>
            </a:r>
            <a:r>
              <a:rPr lang="uk-UA" sz="2800" b="1" dirty="0"/>
              <a:t>яскравий відтінок зеленого.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399" y="4763161"/>
            <a:ext cx="7848872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Смарагд</a:t>
            </a:r>
            <a:r>
              <a:rPr lang="ru-RU" sz="2800" dirty="0"/>
              <a:t> </a:t>
            </a:r>
            <a:r>
              <a:rPr lang="ru-RU" sz="2800" b="1" dirty="0"/>
              <a:t>- </a:t>
            </a:r>
            <a:r>
              <a:rPr lang="uk-UA" sz="2800" b="1" dirty="0"/>
              <a:t>мінерал, дорогоцінний камінь яскраво-зеленого кольору.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7404" y="5717268"/>
            <a:ext cx="5976664" cy="5232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Смереки</a:t>
            </a:r>
            <a:r>
              <a:rPr lang="ru-RU" sz="2800" dirty="0"/>
              <a:t> </a:t>
            </a:r>
            <a:r>
              <a:rPr lang="uk-UA" sz="2800" b="1" dirty="0"/>
              <a:t>- дерева родини соснових.</a:t>
            </a:r>
          </a:p>
        </p:txBody>
      </p:sp>
      <p:pic>
        <p:nvPicPr>
          <p:cNvPr id="10" name="Picture 2" descr="Фото смерека - Новые фотографии / photographers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58" y="1557586"/>
            <a:ext cx="1735741" cy="173727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651" y="647669"/>
            <a:ext cx="10427479" cy="6218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1651" y="4434641"/>
            <a:ext cx="1729241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цікаво!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41536" y="4399339"/>
            <a:ext cx="1835089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складно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4268" y="4377832"/>
            <a:ext cx="1668677" cy="1222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Було </a:t>
            </a:r>
            <a:r>
              <a:rPr lang="uk-UA" sz="2800" b="1" dirty="0" smtClean="0"/>
              <a:t>легко</a:t>
            </a:r>
            <a:r>
              <a:rPr lang="uk-UA" sz="2800" b="1" dirty="0"/>
              <a:t>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50597" y="4377832"/>
            <a:ext cx="2048533" cy="13361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55727" y="2349677"/>
            <a:ext cx="2606709" cy="18103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875984"/>
            <a:ext cx="2282069" cy="22840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267068" y="2345150"/>
            <a:ext cx="2760046" cy="18103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9250597" y="1970850"/>
            <a:ext cx="2182763" cy="2184691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928543" y="1384929"/>
            <a:ext cx="4589421" cy="631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07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652" y="495234"/>
            <a:ext cx="10332947" cy="630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6981" y="4221883"/>
            <a:ext cx="1729241" cy="14349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чудовий день!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3729" y="4221883"/>
            <a:ext cx="1835089" cy="1497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сумний день!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3907" y="4221882"/>
            <a:ext cx="1939228" cy="1559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цікавий день!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13000" y="4221884"/>
            <a:ext cx="2085968" cy="15682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тривожний</a:t>
            </a:r>
          </a:p>
          <a:p>
            <a:pPr algn="ctr"/>
            <a:r>
              <a:rPr lang="uk-UA" sz="2800" b="1" dirty="0" smtClean="0"/>
              <a:t>день!</a:t>
            </a:r>
            <a:endParaRPr lang="ru-RU" sz="2800" b="1" dirty="0"/>
          </a:p>
        </p:txBody>
      </p:sp>
      <p:pic>
        <p:nvPicPr>
          <p:cNvPr id="3076" name="Picture 4" descr="D:\Картинки до тестів\Емоції Помідор\Помідор переляк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6166" r="1458" b="7089"/>
          <a:stretch/>
        </p:blipFill>
        <p:spPr bwMode="auto">
          <a:xfrm>
            <a:off x="3308070" y="2349674"/>
            <a:ext cx="2446406" cy="16497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elegram-канал &quot;Pomidor-Sale&quot; — @pomidor_sale — TG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9" y="1855838"/>
            <a:ext cx="2141730" cy="214362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Помидоры Векторное изображение ©interactimages 5328206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6812" r="4067" b="9685"/>
          <a:stretch/>
        </p:blipFill>
        <p:spPr bwMode="auto">
          <a:xfrm>
            <a:off x="6163678" y="2349675"/>
            <a:ext cx="2590313" cy="16497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12078" r="11455" b="13365"/>
          <a:stretch/>
        </p:blipFill>
        <p:spPr bwMode="auto">
          <a:xfrm>
            <a:off x="8913000" y="1949119"/>
            <a:ext cx="2048531" cy="205034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719043" y="1269554"/>
            <a:ext cx="4889270" cy="9298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Настрій якого помідорчика співпадає з твоїм настроєм?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33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018" y="474785"/>
            <a:ext cx="10009379" cy="6507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</a:t>
            </a:r>
            <a:r>
              <a:rPr lang="ru-RU" sz="4000" b="1" dirty="0" err="1"/>
              <a:t>Збери</a:t>
            </a:r>
            <a:r>
              <a:rPr lang="ru-RU" sz="4000" b="1" dirty="0"/>
              <a:t> текст»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5727" y="1773610"/>
            <a:ext cx="799288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>
                <a:solidFill>
                  <a:schemeClr val="bg1"/>
                </a:solidFill>
              </a:rPr>
              <a:t>Прийшла</a:t>
            </a:r>
            <a:r>
              <a:rPr lang="ru-RU" sz="3200" b="1" dirty="0">
                <a:solidFill>
                  <a:schemeClr val="bg1"/>
                </a:solidFill>
              </a:rPr>
              <a:t> ... Принесла ... Вплели ... </a:t>
            </a:r>
            <a:r>
              <a:rPr lang="ru-RU" sz="3200" b="1" dirty="0" err="1">
                <a:solidFill>
                  <a:schemeClr val="bg1"/>
                </a:solidFill>
              </a:rPr>
              <a:t>Подивилося</a:t>
            </a:r>
            <a:r>
              <a:rPr lang="ru-RU" sz="3200" b="1" dirty="0">
                <a:solidFill>
                  <a:schemeClr val="bg1"/>
                </a:solidFill>
              </a:rPr>
              <a:t> ... Сміється ... </a:t>
            </a:r>
            <a:r>
              <a:rPr lang="ru-RU" sz="3200" b="1" dirty="0" err="1">
                <a:solidFill>
                  <a:schemeClr val="bg1"/>
                </a:solidFill>
              </a:rPr>
              <a:t>Сумують</a:t>
            </a:r>
            <a:r>
              <a:rPr lang="ru-RU" sz="3200" b="1" dirty="0">
                <a:solidFill>
                  <a:schemeClr val="bg1"/>
                </a:solidFill>
              </a:rPr>
              <a:t> ...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6502" y="1191548"/>
            <a:ext cx="7938367" cy="5820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Прочитайте ряд слів. Про що може бути текст?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3519" y="5795593"/>
            <a:ext cx="9841350" cy="584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Як </a:t>
            </a:r>
            <a:r>
              <a:rPr lang="ru-RU" sz="2800" b="1" dirty="0" err="1">
                <a:solidFill>
                  <a:srgbClr val="0070C0"/>
                </a:solidFill>
              </a:rPr>
              <a:t>ви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розумієте</a:t>
            </a:r>
            <a:r>
              <a:rPr lang="ru-RU" sz="2800" b="1" dirty="0">
                <a:solidFill>
                  <a:srgbClr val="0070C0"/>
                </a:solidFill>
              </a:rPr>
              <a:t> значення </a:t>
            </a:r>
            <a:r>
              <a:rPr lang="ru-RU" sz="2800" b="1" dirty="0" err="1">
                <a:solidFill>
                  <a:srgbClr val="0070C0"/>
                </a:solidFill>
              </a:rPr>
              <a:t>виділених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словосполучень</a:t>
            </a:r>
            <a:r>
              <a:rPr lang="ru-RU" sz="2800" b="1" dirty="0">
                <a:solidFill>
                  <a:srgbClr val="0070C0"/>
                </a:solidFill>
              </a:rPr>
              <a:t> у тексті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727" y="2759070"/>
            <a:ext cx="799288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FF00"/>
                </a:solidFill>
              </a:rPr>
              <a:t>Прийшла</a:t>
            </a:r>
            <a:r>
              <a:rPr lang="ru-RU" sz="3200" b="1" dirty="0" smtClean="0"/>
              <a:t> </a:t>
            </a:r>
            <a:r>
              <a:rPr lang="ru-RU" sz="3200" b="1" dirty="0"/>
              <a:t>до беріз </a:t>
            </a:r>
            <a:r>
              <a:rPr lang="ru-RU" sz="3200" b="1" dirty="0">
                <a:solidFill>
                  <a:srgbClr val="FFFF00"/>
                </a:solidFill>
              </a:rPr>
              <a:t>осінь</a:t>
            </a:r>
            <a:r>
              <a:rPr lang="ru-RU" sz="3200" b="1" dirty="0"/>
              <a:t>. </a:t>
            </a:r>
            <a:r>
              <a:rPr lang="ru-RU" sz="3200" b="1" dirty="0">
                <a:solidFill>
                  <a:srgbClr val="FFFF00"/>
                </a:solidFill>
              </a:rPr>
              <a:t>Принесла</a:t>
            </a:r>
            <a:r>
              <a:rPr lang="ru-RU" sz="3200" b="1" dirty="0"/>
              <a:t> їм </a:t>
            </a:r>
            <a:r>
              <a:rPr lang="ru-RU" sz="3200" b="1" dirty="0" err="1"/>
              <a:t>золоті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стрічки</a:t>
            </a:r>
            <a:r>
              <a:rPr lang="ru-RU" sz="3200" b="1" dirty="0"/>
              <a:t>. </a:t>
            </a:r>
            <a:r>
              <a:rPr lang="ru-RU" sz="3200" b="1" dirty="0">
                <a:solidFill>
                  <a:srgbClr val="FFFF00"/>
                </a:solidFill>
              </a:rPr>
              <a:t>Вплели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берези</a:t>
            </a:r>
            <a:r>
              <a:rPr lang="ru-RU" sz="3200" b="1" dirty="0"/>
              <a:t> </a:t>
            </a:r>
            <a:r>
              <a:rPr lang="ru-RU" sz="3200" b="1" dirty="0" err="1"/>
              <a:t>ті</a:t>
            </a:r>
            <a:r>
              <a:rPr lang="ru-RU" sz="3200" b="1" dirty="0"/>
              <a:t> </a:t>
            </a:r>
            <a:r>
              <a:rPr lang="ru-RU" sz="3200" b="1" dirty="0" err="1"/>
              <a:t>стрічки</a:t>
            </a:r>
            <a:r>
              <a:rPr lang="ru-RU" sz="3200" b="1" dirty="0"/>
              <a:t> в </a:t>
            </a:r>
            <a:r>
              <a:rPr lang="ru-RU" sz="3200" b="1" dirty="0" err="1"/>
              <a:t>зелені</a:t>
            </a:r>
            <a:r>
              <a:rPr lang="ru-RU" sz="3200" b="1" dirty="0"/>
              <a:t> коси. </a:t>
            </a:r>
            <a:r>
              <a:rPr lang="ru-RU" sz="3200" b="1" dirty="0" err="1" smtClean="0">
                <a:solidFill>
                  <a:srgbClr val="FFFF00"/>
                </a:solidFill>
              </a:rPr>
              <a:t>Подивилося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сонце</a:t>
            </a:r>
            <a:r>
              <a:rPr lang="ru-RU" sz="3200" b="1" dirty="0"/>
              <a:t> на </a:t>
            </a:r>
            <a:r>
              <a:rPr lang="ru-RU" sz="3200" b="1" dirty="0" err="1"/>
              <a:t>берези</a:t>
            </a:r>
            <a:r>
              <a:rPr lang="ru-RU" sz="3200" b="1" dirty="0"/>
              <a:t> і не </a:t>
            </a:r>
            <a:r>
              <a:rPr lang="ru-RU" sz="3200" b="1" dirty="0" err="1"/>
              <a:t>впізнало</a:t>
            </a:r>
            <a:r>
              <a:rPr lang="ru-RU" sz="3200" b="1" dirty="0"/>
              <a:t> їх. </a:t>
            </a:r>
            <a:r>
              <a:rPr lang="ru-RU" sz="3200" b="1" dirty="0">
                <a:solidFill>
                  <a:srgbClr val="FFFF00"/>
                </a:solidFill>
              </a:rPr>
              <a:t>Сміється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сонечко</a:t>
            </a:r>
            <a:r>
              <a:rPr lang="ru-RU" sz="3200" b="1" dirty="0"/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Сумують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/>
              <a:t>чомусь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берізки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just"/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 </a:t>
            </a:r>
            <a:r>
              <a:rPr lang="ru-RU" sz="3200" b="1" i="1" dirty="0" smtClean="0"/>
              <a:t>За </a:t>
            </a:r>
            <a:r>
              <a:rPr lang="ru-RU" sz="3200" b="1" i="1" dirty="0"/>
              <a:t>В. </a:t>
            </a:r>
            <a:r>
              <a:rPr lang="ru-RU" sz="3200" b="1" i="1" dirty="0" err="1"/>
              <a:t>Сухомлинським</a:t>
            </a:r>
            <a:endParaRPr lang="uk-UA" sz="32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3" y="1328631"/>
            <a:ext cx="2698420" cy="404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385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7935" y="1402139"/>
            <a:ext cx="5804543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продовжимо подорож Україною з нашими </a:t>
            </a:r>
            <a:r>
              <a:rPr lang="uk-UA" sz="3200" b="1" dirty="0" smtClean="0">
                <a:solidFill>
                  <a:srgbClr val="0070C0"/>
                </a:solidFill>
              </a:rPr>
              <a:t>друзями. Також </a:t>
            </a:r>
            <a:r>
              <a:rPr lang="uk-UA" sz="3200" b="1" dirty="0">
                <a:solidFill>
                  <a:srgbClr val="0070C0"/>
                </a:solidFill>
              </a:rPr>
              <a:t>проведемо дослідження про пряме і переносне значення слів.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67495" y="1290483"/>
            <a:ext cx="3771465" cy="36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82665"/>
            <a:ext cx="10149372" cy="714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продовжили подорож </a:t>
            </a:r>
            <a:r>
              <a:rPr lang="uk-UA" sz="4000" b="1" dirty="0" smtClean="0">
                <a:solidFill>
                  <a:schemeClr val="bg1"/>
                </a:solidFill>
              </a:rPr>
              <a:t>Україною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4785" r="4765"/>
          <a:stretch/>
        </p:blipFill>
        <p:spPr>
          <a:xfrm>
            <a:off x="835448" y="2133650"/>
            <a:ext cx="3530354" cy="3076329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281499520"/>
              </p:ext>
            </p:extLst>
          </p:nvPr>
        </p:nvGraphicFramePr>
        <p:xfrm>
          <a:off x="5632275" y="1989634"/>
          <a:ext cx="4924251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7215" y="1341562"/>
            <a:ext cx="10365396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 кольорові слова</a:t>
            </a:r>
            <a:r>
              <a:rPr lang="uk-UA" sz="2800" b="1" dirty="0">
                <a:solidFill>
                  <a:srgbClr val="0070C0"/>
                </a:solidFill>
              </a:rPr>
              <a:t>, які підкажуть, куди вони вирушили.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2275" y="4732926"/>
            <a:ext cx="51462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ви знаєте про Карпати?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Кому </a:t>
            </a:r>
            <a:r>
              <a:rPr lang="uk-UA" sz="2800" b="1" dirty="0">
                <a:solidFill>
                  <a:srgbClr val="0070C0"/>
                </a:solidFill>
              </a:rPr>
              <a:t>довелося там побувати?</a:t>
            </a:r>
          </a:p>
        </p:txBody>
      </p:sp>
      <p:pic>
        <p:nvPicPr>
          <p:cNvPr id="12" name="Picture 8" descr="Тижневий тур &quot;Оксамитові Карпати&quot; - тур в Карпати :: Країна Ю 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169238"/>
            <a:ext cx="4825170" cy="31247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10 вражаючих відео про Карпати (ВІДЕО) || MUKACHEVO.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" y="2133650"/>
            <a:ext cx="4830141" cy="31443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сенние Карпаты . Обсуждение на LiveInternet - Российский Сервис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6" y="2103745"/>
            <a:ext cx="4842684" cy="31361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бои на монитор | Природа | природа, Украина, карпаты, фото, Misha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2" y="2103745"/>
            <a:ext cx="4836721" cy="31247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12111" y="3050724"/>
            <a:ext cx="2355574" cy="6618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079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908572" y="1330786"/>
            <a:ext cx="2168537" cy="132954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4664" r="43955" b="67280"/>
          <a:stretch/>
        </p:blipFill>
        <p:spPr>
          <a:xfrm>
            <a:off x="1561290" y="3320425"/>
            <a:ext cx="2417775" cy="123853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31609" r="38896" b="54568"/>
          <a:stretch/>
        </p:blipFill>
        <p:spPr>
          <a:xfrm>
            <a:off x="4645319" y="3345719"/>
            <a:ext cx="2567789" cy="94817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64387" r="31961" b="20076"/>
          <a:stretch/>
        </p:blipFill>
        <p:spPr>
          <a:xfrm>
            <a:off x="1561290" y="4329921"/>
            <a:ext cx="2980093" cy="106569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t="46332" r="51562" b="35612"/>
          <a:stretch/>
        </p:blipFill>
        <p:spPr>
          <a:xfrm>
            <a:off x="7730558" y="3271376"/>
            <a:ext cx="2087178" cy="123853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t="31175" r="35303" b="51588"/>
          <a:stretch/>
        </p:blipFill>
        <p:spPr>
          <a:xfrm>
            <a:off x="4905878" y="4278091"/>
            <a:ext cx="2775415" cy="1182413"/>
          </a:xfrm>
          <a:prstGeom prst="rect">
            <a:avLst/>
          </a:prstGeom>
        </p:spPr>
      </p:pic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02" y="1212263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19704" y="5580657"/>
            <a:ext cx="7711578" cy="536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слова. Що воно позначає?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563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204" y="504301"/>
            <a:ext cx="10009379" cy="82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повідомлення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-15727" y="2421682"/>
            <a:ext cx="2133861" cy="29944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9583" y="2277666"/>
            <a:ext cx="972108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На заході України розкинулись Карпати. Найвища гора Українських Карпат — Говерла. На схилах гір поміж листяних і хвойних лісів простягаються поло-</a:t>
            </a:r>
            <a:r>
              <a:rPr lang="uk-UA" sz="3200" b="1" dirty="0" err="1"/>
              <a:t>нини</a:t>
            </a:r>
            <a:r>
              <a:rPr lang="uk-UA" sz="3200" b="1" dirty="0"/>
              <a:t>. Там </a:t>
            </a:r>
            <a:r>
              <a:rPr lang="uk-UA" sz="3200" b="1" dirty="0" err="1"/>
              <a:t>пасуться</a:t>
            </a:r>
            <a:r>
              <a:rPr lang="uk-UA" sz="3200" b="1" dirty="0"/>
              <a:t> численні </a:t>
            </a:r>
            <a:r>
              <a:rPr lang="uk-UA" sz="3200" b="1" dirty="0">
                <a:solidFill>
                  <a:srgbClr val="295FFF"/>
                </a:solidFill>
              </a:rPr>
              <a:t>отари</a:t>
            </a:r>
            <a:r>
              <a:rPr lang="uk-UA" sz="3200" b="1" dirty="0"/>
              <a:t> </a:t>
            </a:r>
            <a:r>
              <a:rPr lang="uk-UA" sz="3200" b="1" dirty="0" err="1"/>
              <a:t>овець</a:t>
            </a:r>
            <a:r>
              <a:rPr lang="uk-UA" sz="3200" b="1" dirty="0"/>
              <a:t>. У Карпатах багато бурхливих гірських річок. Вони вузькі й </a:t>
            </a:r>
            <a:r>
              <a:rPr lang="uk-UA" sz="3200" b="1" dirty="0" err="1"/>
              <a:t>негли-бокі</a:t>
            </a:r>
            <a:r>
              <a:rPr lang="uk-UA" sz="3200" b="1" dirty="0"/>
              <a:t>, проте часто з </a:t>
            </a:r>
            <a:r>
              <a:rPr lang="uk-UA" sz="3200" b="1" dirty="0">
                <a:solidFill>
                  <a:srgbClr val="295FFF"/>
                </a:solidFill>
              </a:rPr>
              <a:t>порогами</a:t>
            </a:r>
            <a:r>
              <a:rPr lang="uk-UA" sz="3200" b="1" dirty="0"/>
              <a:t>. У самому серці гір </a:t>
            </a:r>
            <a:r>
              <a:rPr lang="uk-UA" sz="3200" b="1" dirty="0" smtClean="0"/>
              <a:t>розташоване </a:t>
            </a:r>
            <a:r>
              <a:rPr lang="uk-UA" sz="3200" b="1" dirty="0"/>
              <a:t>озеро </a:t>
            </a:r>
            <a:r>
              <a:rPr lang="uk-UA" sz="3200" b="1" dirty="0">
                <a:solidFill>
                  <a:srgbClr val="295FFF"/>
                </a:solidFill>
              </a:rPr>
              <a:t>Синевир</a:t>
            </a:r>
            <a:r>
              <a:rPr lang="uk-UA" sz="3200" b="1" dirty="0"/>
              <a:t>. Землю Карпат </a:t>
            </a:r>
            <a:r>
              <a:rPr lang="uk-UA" sz="3200" b="1" dirty="0">
                <a:solidFill>
                  <a:srgbClr val="295FFF"/>
                </a:solidFill>
              </a:rPr>
              <a:t>пробивають</a:t>
            </a:r>
            <a:r>
              <a:rPr lang="uk-UA" sz="3200" b="1" dirty="0"/>
              <a:t> цілющі джерела.   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9503" y="1335564"/>
            <a:ext cx="8726381" cy="822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як розумієш значення виділених слів. Чи є в повідомленні те, що раніше було тобі не відомо? </a:t>
            </a:r>
          </a:p>
        </p:txBody>
      </p:sp>
    </p:spTree>
    <p:extLst>
      <p:ext uri="{BB962C8B-B14F-4D97-AF65-F5344CB8AC3E}">
        <p14:creationId xmlns:p14="http://schemas.microsoft.com/office/powerpoint/2010/main" val="443978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7416" y="3501802"/>
            <a:ext cx="346527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     </a:t>
            </a:r>
            <a:r>
              <a:rPr lang="uk-UA" sz="2800" b="1" dirty="0">
                <a:solidFill>
                  <a:srgbClr val="FFFF00"/>
                </a:solidFill>
              </a:rPr>
              <a:t>Синев</a:t>
            </a:r>
            <a:r>
              <a:rPr lang="uk-UA" sz="2800" b="1" dirty="0">
                <a:solidFill>
                  <a:schemeClr val="bg1"/>
                </a:solidFill>
              </a:rPr>
              <a:t>и</a:t>
            </a:r>
            <a:r>
              <a:rPr lang="uk-UA" sz="2800" b="1" dirty="0">
                <a:solidFill>
                  <a:srgbClr val="FFFF00"/>
                </a:solidFill>
              </a:rPr>
              <a:t>р</a:t>
            </a:r>
            <a:r>
              <a:rPr lang="ru-RU" sz="2800" b="1" dirty="0"/>
              <a:t> - </a:t>
            </a:r>
            <a:r>
              <a:rPr lang="uk-UA" sz="2800" b="1" dirty="0"/>
              <a:t>найбільше озеро Українських Карпат. Одне із семи чудес України.</a:t>
            </a:r>
          </a:p>
        </p:txBody>
      </p:sp>
      <p:pic>
        <p:nvPicPr>
          <p:cNvPr id="2052" name="Picture 4" descr="Синев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5" y="1426496"/>
            <a:ext cx="3131369" cy="20753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7455" y="562611"/>
            <a:ext cx="10153128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621" y="3556710"/>
            <a:ext cx="29022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От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>
                <a:solidFill>
                  <a:srgbClr val="FF0000"/>
                </a:solidFill>
              </a:rPr>
              <a:t>ра </a:t>
            </a:r>
            <a:r>
              <a:rPr lang="uk-UA" sz="2800" b="1" dirty="0"/>
              <a:t>– </a:t>
            </a:r>
            <a:r>
              <a:rPr lang="ru-RU" sz="2800" b="1" dirty="0"/>
              <a:t>великий гурт </a:t>
            </a:r>
            <a:r>
              <a:rPr lang="ru-RU" sz="2800" b="1" dirty="0" err="1"/>
              <a:t>овець</a:t>
            </a:r>
            <a:r>
              <a:rPr lang="ru-RU" sz="2800" b="1" dirty="0"/>
              <a:t>.</a:t>
            </a:r>
            <a:endParaRPr lang="uk-UA" sz="2800" b="1" dirty="0"/>
          </a:p>
        </p:txBody>
      </p:sp>
      <p:pic>
        <p:nvPicPr>
          <p:cNvPr id="12" name="Picture 2" descr="Отара овец: численность, формирование, содерж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5" y="1387654"/>
            <a:ext cx="2664296" cy="20888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17683" y="3617771"/>
            <a:ext cx="402388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Пор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r>
              <a:rPr lang="uk-UA" sz="2800" b="1" dirty="0">
                <a:solidFill>
                  <a:srgbClr val="FF0000"/>
                </a:solidFill>
              </a:rPr>
              <a:t>ги </a:t>
            </a:r>
            <a:r>
              <a:rPr lang="uk-UA" sz="2800" b="1" dirty="0"/>
              <a:t>–кам'яниста або скеляста ділянка в руслі річки або струмка.</a:t>
            </a:r>
          </a:p>
        </p:txBody>
      </p:sp>
      <p:pic>
        <p:nvPicPr>
          <p:cNvPr id="14" name="Picture 2" descr="Річка Прут | Загальна Інформація, Історія, Легенда про річк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8019"/>
          <a:stretch/>
        </p:blipFill>
        <p:spPr bwMode="auto">
          <a:xfrm>
            <a:off x="7763626" y="1331595"/>
            <a:ext cx="2839685" cy="22651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27877" y="5271517"/>
            <a:ext cx="44425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Землю Карпат </a:t>
            </a:r>
            <a:r>
              <a:rPr lang="uk-UA" sz="2800" b="1" dirty="0">
                <a:solidFill>
                  <a:srgbClr val="FFFF00"/>
                </a:solidFill>
              </a:rPr>
              <a:t>пробивають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цілющі джерела. </a:t>
            </a:r>
          </a:p>
        </p:txBody>
      </p:sp>
      <p:pic>
        <p:nvPicPr>
          <p:cNvPr id="16" name="Picture 2" descr="Минеральная вода Нафтуся ➤ Лечебная вода Нафтуся в Сходнице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34" y="4575897"/>
            <a:ext cx="2636777" cy="19793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265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691431" y="1423943"/>
            <a:ext cx="2107057" cy="2290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67695" y="1485578"/>
            <a:ext cx="6594281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Говерла </a:t>
            </a:r>
            <a:r>
              <a:rPr lang="uk-UA" sz="3200" b="1" dirty="0">
                <a:solidFill>
                  <a:srgbClr val="295FFF"/>
                </a:solidFill>
              </a:rPr>
              <a:t>зустріла</a:t>
            </a:r>
            <a:r>
              <a:rPr lang="uk-UA" sz="3200" b="1" dirty="0"/>
              <a:t> туристів холодом.                                  Учителька </a:t>
            </a:r>
            <a:r>
              <a:rPr lang="uk-UA" sz="3200" b="1" dirty="0">
                <a:solidFill>
                  <a:srgbClr val="295FFF"/>
                </a:solidFill>
              </a:rPr>
              <a:t>зустріла</a:t>
            </a:r>
            <a:r>
              <a:rPr lang="uk-UA" sz="3200" b="1" dirty="0"/>
              <a:t> дітей усмішкою.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1471" y="621482"/>
            <a:ext cx="10369152" cy="751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Прочитай пари </a:t>
            </a:r>
            <a:r>
              <a:rPr lang="uk-UA" sz="4000" b="1" dirty="0" smtClean="0">
                <a:solidFill>
                  <a:schemeClr val="bg1"/>
                </a:solidFill>
              </a:rPr>
              <a:t>речень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7696" y="2637706"/>
            <a:ext cx="504056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Жук </a:t>
            </a:r>
            <a:r>
              <a:rPr lang="uk-UA" sz="3200" b="1" dirty="0">
                <a:solidFill>
                  <a:srgbClr val="FFFF00"/>
                </a:solidFill>
              </a:rPr>
              <a:t>заховався</a:t>
            </a:r>
            <a:r>
              <a:rPr lang="uk-UA" sz="3200" b="1" dirty="0"/>
              <a:t> під листям. </a:t>
            </a:r>
          </a:p>
          <a:p>
            <a:r>
              <a:rPr lang="uk-UA" sz="3200" b="1" dirty="0"/>
              <a:t>Синевир </a:t>
            </a:r>
            <a:r>
              <a:rPr lang="uk-UA" sz="3200" b="1" dirty="0">
                <a:solidFill>
                  <a:srgbClr val="FFFF00"/>
                </a:solidFill>
              </a:rPr>
              <a:t>заховався</a:t>
            </a:r>
            <a:r>
              <a:rPr lang="uk-UA" sz="3200" b="1" dirty="0"/>
              <a:t> між гір.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227" y="3832309"/>
            <a:ext cx="1036539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u="sng" dirty="0">
                <a:solidFill>
                  <a:schemeClr val="bg1"/>
                </a:solidFill>
              </a:rPr>
              <a:t>Проведи дослідження!</a:t>
            </a:r>
            <a:endParaRPr lang="ru-RU" sz="2800" b="1" u="sng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1. </a:t>
            </a:r>
            <a:r>
              <a:rPr lang="uk-UA" sz="2800" b="1" dirty="0">
                <a:solidFill>
                  <a:schemeClr val="bg1"/>
                </a:solidFill>
              </a:rPr>
              <a:t>Порівняй значення виділених слів у кожній парі речень.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2. Поясни, у якому реченні ці слова вжито в </a:t>
            </a:r>
            <a:r>
              <a:rPr lang="uk-UA" sz="2800" b="1" dirty="0">
                <a:solidFill>
                  <a:srgbClr val="FFFF00"/>
                </a:solidFill>
              </a:rPr>
              <a:t>прямому значенні,</a:t>
            </a:r>
            <a:r>
              <a:rPr lang="uk-UA" sz="2800" b="1" dirty="0">
                <a:solidFill>
                  <a:schemeClr val="bg1"/>
                </a:solidFill>
              </a:rPr>
              <a:t> тобто так, як буває насправді, а в якому — в </a:t>
            </a:r>
            <a:r>
              <a:rPr lang="uk-UA" sz="2800" b="1" dirty="0" smtClean="0">
                <a:solidFill>
                  <a:srgbClr val="FFFF00"/>
                </a:solidFill>
              </a:rPr>
              <a:t>переносному</a:t>
            </a:r>
            <a:r>
              <a:rPr lang="uk-UA" sz="2800" b="1" dirty="0">
                <a:solidFill>
                  <a:srgbClr val="FFFF00"/>
                </a:solidFill>
              </a:rPr>
              <a:t>,</a:t>
            </a:r>
            <a:r>
              <a:rPr lang="uk-UA" sz="2800" b="1" dirty="0">
                <a:solidFill>
                  <a:schemeClr val="bg1"/>
                </a:solidFill>
              </a:rPr>
              <a:t> тобто значення слів переноситься на чимось подібну ситуацію.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60314" y="2624970"/>
            <a:ext cx="3539490" cy="12073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Спиши ті </a:t>
            </a:r>
            <a:r>
              <a:rPr lang="uk-UA" sz="2400" b="1" dirty="0">
                <a:solidFill>
                  <a:srgbClr val="0070C0"/>
                </a:solidFill>
              </a:rPr>
              <a:t>речення, у яких виділені слова вжиті в переносному  значенні. </a:t>
            </a:r>
          </a:p>
        </p:txBody>
      </p:sp>
    </p:spTree>
    <p:extLst>
      <p:ext uri="{BB962C8B-B14F-4D97-AF65-F5344CB8AC3E}">
        <p14:creationId xmlns:p14="http://schemas.microsoft.com/office/powerpoint/2010/main" val="7604928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548</Words>
  <Application>Microsoft Office PowerPoint</Application>
  <PresentationFormat>Произвольный</PresentationFormat>
  <Paragraphs>91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Розрізняю пряме і переносне значення слів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128</cp:revision>
  <dcterms:created xsi:type="dcterms:W3CDTF">2025-08-27T14:01:18Z</dcterms:created>
  <dcterms:modified xsi:type="dcterms:W3CDTF">2025-09-30T09:51:55Z</dcterms:modified>
</cp:coreProperties>
</file>