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370" r:id="rId3"/>
    <p:sldId id="372" r:id="rId4"/>
    <p:sldId id="354" r:id="rId5"/>
    <p:sldId id="262" r:id="rId6"/>
    <p:sldId id="349" r:id="rId7"/>
    <p:sldId id="373" r:id="rId8"/>
    <p:sldId id="374" r:id="rId9"/>
    <p:sldId id="369" r:id="rId10"/>
    <p:sldId id="376" r:id="rId11"/>
    <p:sldId id="377" r:id="rId12"/>
    <p:sldId id="378" r:id="rId13"/>
    <p:sldId id="292" r:id="rId14"/>
    <p:sldId id="379" r:id="rId15"/>
    <p:sldId id="371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edge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71551" y="981522"/>
            <a:ext cx="8568952" cy="93610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Розпізнаю синоніми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3598724"/>
            <a:ext cx="3256310" cy="220699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2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Спостерігаю за значенням слів</a:t>
            </a:r>
            <a:endParaRPr lang="ru-RU" sz="2000" dirty="0" smtClean="0"/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17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915567" y="2709714"/>
            <a:ext cx="324036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2"/>
            <a:ext cx="10225136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Тлумачний словничок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7814" y="1380827"/>
            <a:ext cx="4320481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Едельв</a:t>
            </a:r>
            <a:r>
              <a:rPr lang="uk-UA" sz="2400" b="1" dirty="0" smtClean="0">
                <a:solidFill>
                  <a:srgbClr val="FFFF00"/>
                </a:solidFill>
              </a:rPr>
              <a:t>е</a:t>
            </a:r>
            <a:r>
              <a:rPr lang="uk-UA" sz="2400" b="1" dirty="0" smtClean="0"/>
              <a:t>йс</a:t>
            </a:r>
            <a:r>
              <a:rPr lang="uk-UA" sz="2400" b="1" dirty="0"/>
              <a:t> — росте в Українських Карпатах, на вершинах гір. Рослина, занесена до Червоної книги України. Вважається символом мужності і кохання.</a:t>
            </a:r>
          </a:p>
        </p:txBody>
      </p:sp>
      <p:pic>
        <p:nvPicPr>
          <p:cNvPr id="11" name="Picture 2" descr="LeontopodiumAlpinu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84496" y="1003787"/>
            <a:ext cx="2270255" cy="30243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200318" y="3697675"/>
            <a:ext cx="328987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>
                <a:solidFill>
                  <a:srgbClr val="FFFF00"/>
                </a:solidFill>
              </a:rPr>
              <a:t>Легінь</a:t>
            </a:r>
            <a:r>
              <a:rPr lang="uk-UA" sz="2400" b="1" dirty="0">
                <a:solidFill>
                  <a:srgbClr val="FFFF00"/>
                </a:solidFill>
              </a:rPr>
              <a:t> </a:t>
            </a:r>
            <a:r>
              <a:rPr lang="uk-UA" sz="2400" b="1" dirty="0" smtClean="0"/>
              <a:t>– народна </a:t>
            </a:r>
            <a:r>
              <a:rPr lang="uk-UA" sz="2400" b="1" dirty="0"/>
              <a:t>назва </a:t>
            </a:r>
            <a:r>
              <a:rPr lang="ru-RU" sz="2400" b="1" dirty="0"/>
              <a:t>юнака, парубка.</a:t>
            </a:r>
            <a:endParaRPr lang="uk-UA" sz="2400" b="1" dirty="0"/>
          </a:p>
        </p:txBody>
      </p:sp>
      <p:pic>
        <p:nvPicPr>
          <p:cNvPr id="14" name="Picture 2" descr="Мечта любой девушки: настоящий украинский мужчина в вышиванке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93" b="42063"/>
          <a:stretch/>
        </p:blipFill>
        <p:spPr bwMode="auto">
          <a:xfrm>
            <a:off x="8756326" y="1380827"/>
            <a:ext cx="2311341" cy="22702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2990" y="3885299"/>
            <a:ext cx="21967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смілива </a:t>
            </a:r>
            <a:r>
              <a:rPr lang="uk-UA" sz="3600" b="1" dirty="0" smtClean="0"/>
              <a:t>–  </a:t>
            </a:r>
            <a:endParaRPr lang="uk-UA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175524" y="3879907"/>
            <a:ext cx="201089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хоробра</a:t>
            </a:r>
            <a:endParaRPr lang="uk-UA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979463" y="4587479"/>
            <a:ext cx="21602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легені –  </a:t>
            </a:r>
            <a:endParaRPr lang="uk-UA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3175525" y="4581430"/>
            <a:ext cx="201089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юнаки</a:t>
            </a:r>
            <a:endParaRPr lang="uk-UA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979463" y="5351890"/>
            <a:ext cx="20882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любов </a:t>
            </a:r>
            <a:r>
              <a:rPr lang="uk-UA" sz="3600" b="1" dirty="0" smtClean="0"/>
              <a:t>–  </a:t>
            </a:r>
            <a:endParaRPr lang="uk-UA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3113354" y="5351888"/>
            <a:ext cx="20730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кохання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9583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0846" y="405458"/>
            <a:ext cx="10478322" cy="6697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уривок з казки Зірки </a:t>
            </a:r>
            <a:r>
              <a:rPr lang="uk-UA" sz="4000" b="1" dirty="0" err="1" smtClean="0">
                <a:solidFill>
                  <a:schemeClr val="bg1"/>
                </a:solidFill>
              </a:rPr>
              <a:t>Мензатюк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6105" y="1903778"/>
            <a:ext cx="856895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 </a:t>
            </a:r>
            <a:r>
              <a:rPr lang="en-US" sz="2800" b="1" dirty="0">
                <a:solidFill>
                  <a:srgbClr val="295FFF"/>
                </a:solidFill>
              </a:rPr>
              <a:t>À</a:t>
            </a:r>
            <a:r>
              <a:rPr lang="uk-UA" sz="2800" b="1" dirty="0" err="1">
                <a:solidFill>
                  <a:srgbClr val="295FFF"/>
                </a:solidFill>
              </a:rPr>
              <a:t>рніка</a:t>
            </a:r>
            <a:r>
              <a:rPr lang="uk-UA" sz="2800" b="1" dirty="0">
                <a:solidFill>
                  <a:srgbClr val="295FFF"/>
                </a:solidFill>
              </a:rPr>
              <a:t> </a:t>
            </a:r>
            <a:r>
              <a:rPr lang="uk-UA" sz="2800" b="1" dirty="0"/>
              <a:t>послухалась, розтулила пуп’янок — а з нього квітка, мов сонечко, так і сяє! </a:t>
            </a:r>
          </a:p>
          <a:p>
            <a:pPr algn="just"/>
            <a:r>
              <a:rPr lang="uk-UA" sz="2800" b="1" dirty="0"/>
              <a:t>      — Це тобі нагорода, що мій смуток розігнала! — всміхнулось сонце і поцілувало арніку. </a:t>
            </a:r>
          </a:p>
          <a:p>
            <a:pPr algn="just"/>
            <a:r>
              <a:rPr lang="uk-UA" sz="2800" b="1" dirty="0"/>
              <a:t>      Звідтоді цвіте арніка сонячним цвітом. А жива вода в її стеблах так і лишилася. Як хто з гуцулів захворіє, то й шукає арніку. Кажуть, нема над неї зілля на всі Карпати</a:t>
            </a:r>
            <a:r>
              <a:rPr lang="ru-RU" sz="2800" b="1" dirty="0"/>
              <a:t>!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8285" y="1053530"/>
            <a:ext cx="10601702" cy="7920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</a:t>
            </a:r>
            <a:r>
              <a:rPr lang="uk-UA" sz="2400" b="1" dirty="0">
                <a:solidFill>
                  <a:srgbClr val="0070C0"/>
                </a:solidFill>
              </a:rPr>
              <a:t>знаєш значення виділеного слова? Перевір свою думку за словником. Поясни, як розумієш останнє речення тексту. </a:t>
            </a:r>
          </a:p>
        </p:txBody>
      </p:sp>
      <p:pic>
        <p:nvPicPr>
          <p:cNvPr id="18" name="Picture 2" descr="Arnica mont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7" y="1903778"/>
            <a:ext cx="2330450" cy="31130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0801" y="5386849"/>
            <a:ext cx="30205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А</a:t>
            </a:r>
            <a:r>
              <a:rPr lang="uk-UA" sz="2400" b="1" dirty="0">
                <a:solidFill>
                  <a:srgbClr val="0070C0"/>
                </a:solidFill>
              </a:rPr>
              <a:t>рніка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/>
              <a:t>–лікарська трав’яниста рослина з жовтими квітками.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6360" y="5378202"/>
            <a:ext cx="18980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розкрила -</a:t>
            </a:r>
            <a:r>
              <a:rPr lang="uk-UA" sz="2800" b="1" dirty="0"/>
              <a:t> </a:t>
            </a:r>
            <a:endParaRPr lang="uk-UA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735970" y="5902127"/>
            <a:ext cx="18980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світить -</a:t>
            </a:r>
            <a:r>
              <a:rPr lang="uk-UA" sz="2800" b="1" dirty="0"/>
              <a:t> </a:t>
            </a:r>
            <a:endParaRPr lang="uk-UA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028135" y="5390880"/>
            <a:ext cx="201622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печаль -</a:t>
            </a:r>
            <a:r>
              <a:rPr lang="uk-UA" sz="2800" b="1" dirty="0"/>
              <a:t> </a:t>
            </a:r>
            <a:endParaRPr lang="uk-UA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7028135" y="5938532"/>
            <a:ext cx="201622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зосталася -</a:t>
            </a:r>
            <a:r>
              <a:rPr lang="uk-UA" sz="2800" b="1" dirty="0"/>
              <a:t> </a:t>
            </a:r>
            <a:endParaRPr lang="uk-UA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9385453" y="5344377"/>
            <a:ext cx="21396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занедужає -</a:t>
            </a:r>
            <a:r>
              <a:rPr lang="uk-UA" sz="2800" b="1" dirty="0"/>
              <a:t> </a:t>
            </a:r>
            <a:endParaRPr lang="uk-UA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9385453" y="5884956"/>
            <a:ext cx="21396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говорять -</a:t>
            </a:r>
            <a:r>
              <a:rPr lang="uk-UA" sz="2800" b="1" dirty="0"/>
              <a:t> </a:t>
            </a:r>
            <a:endParaRPr lang="uk-UA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028135" y="2349674"/>
            <a:ext cx="151216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936619" y="2781722"/>
            <a:ext cx="60368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238461" y="3213770"/>
            <a:ext cx="102192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979703" y="4509914"/>
            <a:ext cx="151216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979077" y="4941962"/>
            <a:ext cx="131275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748215" y="4924120"/>
            <a:ext cx="129614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7190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2" y="621482"/>
            <a:ext cx="10585176" cy="6854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Напиши </a:t>
            </a:r>
            <a:r>
              <a:rPr lang="uk-UA" sz="3200" b="1" dirty="0">
                <a:solidFill>
                  <a:schemeClr val="bg1"/>
                </a:solidFill>
              </a:rPr>
              <a:t>розповідь про арніку за поданими </a:t>
            </a:r>
            <a:r>
              <a:rPr lang="uk-UA" sz="3200" b="1" dirty="0" smtClean="0">
                <a:solidFill>
                  <a:schemeClr val="bg1"/>
                </a:solidFill>
              </a:rPr>
              <a:t>запитаннями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0784" y="2853730"/>
            <a:ext cx="682646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cs typeface="Times New Roman" panose="02020603050405020304" pitchFamily="18" charset="0"/>
              </a:rPr>
              <a:t>1. Де росте арніка? </a:t>
            </a:r>
          </a:p>
          <a:p>
            <a:r>
              <a:rPr lang="uk-UA" sz="3600" b="1" dirty="0">
                <a:cs typeface="Times New Roman" panose="02020603050405020304" pitchFamily="18" charset="0"/>
              </a:rPr>
              <a:t>2. Який вигляд має ця рослина? </a:t>
            </a:r>
          </a:p>
          <a:p>
            <a:r>
              <a:rPr lang="uk-UA" sz="3600" b="1" dirty="0">
                <a:cs typeface="Times New Roman" panose="02020603050405020304" pitchFamily="18" charset="0"/>
              </a:rPr>
              <a:t>3. Чим вона корисна? </a:t>
            </a:r>
            <a:endParaRPr lang="uk-UA" sz="3600" b="1" i="1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5808" y="1629594"/>
            <a:ext cx="6480719" cy="6854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Скористайся </a:t>
            </a:r>
            <a:r>
              <a:rPr lang="uk-UA" sz="2400" b="1" dirty="0">
                <a:solidFill>
                  <a:srgbClr val="0070C0"/>
                </a:solidFill>
              </a:rPr>
              <a:t>світлиною і текстом про арніку. </a:t>
            </a:r>
          </a:p>
        </p:txBody>
      </p:sp>
      <p:pic>
        <p:nvPicPr>
          <p:cNvPr id="13" name="Picture 2" descr="Arnica mont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1" y="1397387"/>
            <a:ext cx="3105784" cy="41486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99" y="522634"/>
            <a:ext cx="1020558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Вправа </a:t>
            </a:r>
            <a:r>
              <a:rPr lang="uk-UA" sz="3600" b="1" dirty="0" smtClean="0">
                <a:solidFill>
                  <a:schemeClr val="bg1"/>
                </a:solidFill>
              </a:rPr>
              <a:t>6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1 УКР МОВА\1 Пономарьова\2 Значення слова\№017-Розпізнаю синоніми\2025-09-28_195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22" y="1300101"/>
            <a:ext cx="9388407" cy="26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639" y="3965990"/>
            <a:ext cx="2582180" cy="258218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59783" y="4023985"/>
            <a:ext cx="4896544" cy="1877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Кухлик</a:t>
            </a:r>
            <a:r>
              <a:rPr lang="ru-RU" sz="2800" dirty="0"/>
              <a:t> </a:t>
            </a:r>
            <a:r>
              <a:rPr lang="ru-RU" sz="2800" b="1" dirty="0"/>
              <a:t>- </a:t>
            </a:r>
            <a:r>
              <a:rPr lang="uk-UA" sz="2800" b="1" dirty="0"/>
              <a:t>глиняний, металевий, дерев'яний, скляний посуд з ручкою для вживання напоїв</a:t>
            </a:r>
            <a:r>
              <a:rPr lang="ru-RU" sz="2800" b="1" dirty="0"/>
              <a:t>.</a:t>
            </a:r>
            <a:endParaRPr lang="uk-UA" sz="2800" b="1" dirty="0"/>
          </a:p>
        </p:txBody>
      </p:sp>
      <p:pic>
        <p:nvPicPr>
          <p:cNvPr id="12" name="Picture 2" descr="https://upload.wikimedia.org/wikipedia/commons/thumb/8/8b/St%C3%BCtze.jpg/150px-St%C3%BCt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03" y="3965990"/>
            <a:ext cx="2304256" cy="238339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127146" cy="792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Підсумок </a:t>
            </a:r>
            <a:r>
              <a:rPr lang="uk-UA" sz="4000" b="1" dirty="0" smtClean="0">
                <a:solidFill>
                  <a:schemeClr val="bg1"/>
                </a:solidFill>
              </a:rPr>
              <a:t>уроку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Картинки до тестів\!!!!Эсмира_512х512\OIG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1" y="1485578"/>
            <a:ext cx="3600400" cy="3600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9463" y="1485578"/>
            <a:ext cx="6120680" cy="13849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Розкажіть про результати власних навчальних досягнень, 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починаючи речення словами: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8868" y="2997746"/>
            <a:ext cx="6120680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«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Сьогодні я дізнався(</a:t>
            </a:r>
            <a:r>
              <a:rPr lang="uk-UA" sz="2800" b="1" dirty="0" err="1">
                <a:solidFill>
                  <a:srgbClr val="0070C0"/>
                </a:solidFill>
                <a:ea typeface="Calibri" panose="020F0502020204030204" pitchFamily="34" charset="0"/>
              </a:rPr>
              <a:t>лася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)...»,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«На уроці я навчився(</a:t>
            </a:r>
            <a:r>
              <a:rPr lang="uk-UA" sz="2800" b="1" dirty="0" err="1">
                <a:solidFill>
                  <a:srgbClr val="0070C0"/>
                </a:solidFill>
                <a:ea typeface="Calibri" panose="020F0502020204030204" pitchFamily="34" charset="0"/>
              </a:rPr>
              <a:t>лася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)...»,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«Мені було важко...»,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«Тепер я знаю, що 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«Мене здивувало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...»</a:t>
            </a:r>
            <a:endParaRPr lang="uk-UA" sz="2800" b="1" dirty="0">
              <a:solidFill>
                <a:srgbClr val="0070C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0067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1651" y="647669"/>
            <a:ext cx="10427479" cy="6218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1651" y="4434641"/>
            <a:ext cx="1729241" cy="12225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цікаво!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41536" y="4399339"/>
            <a:ext cx="1835089" cy="12225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</a:t>
            </a:r>
            <a:r>
              <a:rPr lang="uk-UA" sz="2800" b="1" dirty="0" smtClean="0"/>
              <a:t>складно</a:t>
            </a:r>
            <a:r>
              <a:rPr lang="uk-UA" sz="2800" b="1" dirty="0"/>
              <a:t>!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4268" y="4377832"/>
            <a:ext cx="1668677" cy="12225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</a:t>
            </a:r>
            <a:r>
              <a:rPr lang="uk-UA" sz="2800" b="1" dirty="0" smtClean="0"/>
              <a:t>легко</a:t>
            </a:r>
            <a:r>
              <a:rPr lang="uk-UA" sz="2800" b="1" dirty="0"/>
              <a:t>!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50597" y="4377832"/>
            <a:ext cx="2048533" cy="13361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втомився/</a:t>
            </a:r>
          </a:p>
          <a:p>
            <a:pPr algn="ctr"/>
            <a:r>
              <a:rPr lang="uk-UA" sz="2800" b="1" dirty="0" smtClean="0"/>
              <a:t>втомилась</a:t>
            </a:r>
            <a:endParaRPr lang="ru-RU" sz="2800" b="1" dirty="0"/>
          </a:p>
        </p:txBody>
      </p:sp>
      <p:pic>
        <p:nvPicPr>
          <p:cNvPr id="3076" name="Picture 4" descr="D:\Картинки до тестів\Емоції Помідор\Помідор переляк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166" r="1458" b="7089"/>
          <a:stretch/>
        </p:blipFill>
        <p:spPr bwMode="auto">
          <a:xfrm>
            <a:off x="3355727" y="2349677"/>
            <a:ext cx="2606709" cy="18103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elegram-канал &quot;Pomidor-Sale&quot; — @pomidor_sale — TGS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1875984"/>
            <a:ext cx="2282069" cy="228408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омидоры Векторное изображение ©interactimages 532820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812" r="4067" b="9685"/>
          <a:stretch/>
        </p:blipFill>
        <p:spPr bwMode="auto">
          <a:xfrm>
            <a:off x="6267068" y="2345150"/>
            <a:ext cx="2760046" cy="18103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078" r="11455" b="13365"/>
          <a:stretch/>
        </p:blipFill>
        <p:spPr bwMode="auto">
          <a:xfrm>
            <a:off x="9250597" y="1970850"/>
            <a:ext cx="2182763" cy="2184691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928543" y="1384929"/>
            <a:ext cx="4589421" cy="6315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Оціни свою роботу на </a:t>
            </a:r>
            <a:r>
              <a:rPr lang="uk-UA" sz="2400" b="1" dirty="0" err="1" smtClean="0"/>
              <a:t>уроці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074686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1652" y="495234"/>
            <a:ext cx="10332947" cy="6303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96981" y="4221883"/>
            <a:ext cx="1729241" cy="14349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чудовий день!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13729" y="4221883"/>
            <a:ext cx="1835089" cy="14970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сумний день!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83907" y="4221882"/>
            <a:ext cx="1939228" cy="15591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цікавий день!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13000" y="4221884"/>
            <a:ext cx="2085968" cy="15682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тривожний</a:t>
            </a:r>
          </a:p>
          <a:p>
            <a:pPr algn="ctr"/>
            <a:r>
              <a:rPr lang="uk-UA" sz="2800" b="1" dirty="0" smtClean="0"/>
              <a:t>день!</a:t>
            </a:r>
            <a:endParaRPr lang="ru-RU" sz="2800" b="1" dirty="0"/>
          </a:p>
        </p:txBody>
      </p:sp>
      <p:pic>
        <p:nvPicPr>
          <p:cNvPr id="3076" name="Picture 4" descr="D:\Картинки до тестів\Емоції Помідор\Помідор переляк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166" r="1458" b="7089"/>
          <a:stretch/>
        </p:blipFill>
        <p:spPr bwMode="auto">
          <a:xfrm>
            <a:off x="3308070" y="2349674"/>
            <a:ext cx="2446406" cy="164978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elegram-канал &quot;Pomidor-Sale&quot; — @pomidor_sale — TGS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19" y="1855838"/>
            <a:ext cx="2141730" cy="214362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омидоры Векторное изображение ©interactimages 532820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812" r="4067" b="9685"/>
          <a:stretch/>
        </p:blipFill>
        <p:spPr bwMode="auto">
          <a:xfrm>
            <a:off x="6163678" y="2349675"/>
            <a:ext cx="2590313" cy="164978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078" r="11455" b="13365"/>
          <a:stretch/>
        </p:blipFill>
        <p:spPr bwMode="auto">
          <a:xfrm>
            <a:off x="8913000" y="1949119"/>
            <a:ext cx="2048531" cy="2050340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719043" y="1269554"/>
            <a:ext cx="4889270" cy="9298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Настрій якого помідорчика співпадає з твоїм настроєм?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733945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947" y="599860"/>
            <a:ext cx="9549258" cy="7400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Гра «Так – ні»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81822" y="1485578"/>
            <a:ext cx="10150769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На </a:t>
            </a:r>
            <a:r>
              <a:rPr lang="ru-RU" sz="2400" b="1" dirty="0" err="1">
                <a:solidFill>
                  <a:srgbClr val="0070C0"/>
                </a:solidFill>
              </a:rPr>
              <a:t>відповідь</a:t>
            </a:r>
            <a:r>
              <a:rPr lang="ru-RU" sz="2400" b="1" dirty="0">
                <a:solidFill>
                  <a:srgbClr val="0070C0"/>
                </a:solidFill>
              </a:rPr>
              <a:t> «так</a:t>
            </a:r>
            <a:r>
              <a:rPr lang="ru-RU" sz="2400" b="1" dirty="0" smtClean="0">
                <a:solidFill>
                  <a:srgbClr val="0070C0"/>
                </a:solidFill>
              </a:rPr>
              <a:t>» плескай у </a:t>
            </a:r>
            <a:r>
              <a:rPr lang="ru-RU" sz="2400" b="1" dirty="0" err="1" smtClean="0">
                <a:solidFill>
                  <a:srgbClr val="0070C0"/>
                </a:solidFill>
              </a:rPr>
              <a:t>долоні</a:t>
            </a:r>
            <a:r>
              <a:rPr lang="ru-RU" sz="2400" b="1" dirty="0" smtClean="0">
                <a:solidFill>
                  <a:srgbClr val="0070C0"/>
                </a:solidFill>
              </a:rPr>
              <a:t>, на </a:t>
            </a:r>
            <a:r>
              <a:rPr lang="ru-RU" sz="2400" b="1" dirty="0" err="1" smtClean="0">
                <a:solidFill>
                  <a:srgbClr val="0070C0"/>
                </a:solidFill>
              </a:rPr>
              <a:t>відповідь</a:t>
            </a:r>
            <a:r>
              <a:rPr lang="ru-RU" sz="2400" b="1" dirty="0" smtClean="0">
                <a:solidFill>
                  <a:srgbClr val="0070C0"/>
                </a:solidFill>
              </a:rPr>
              <a:t> «</a:t>
            </a:r>
            <a:r>
              <a:rPr lang="ru-RU" sz="2400" b="1" dirty="0" err="1" smtClean="0">
                <a:solidFill>
                  <a:srgbClr val="0070C0"/>
                </a:solidFill>
              </a:rPr>
              <a:t>ні</a:t>
            </a:r>
            <a:r>
              <a:rPr lang="ru-RU" sz="2400" b="1" dirty="0" smtClean="0">
                <a:solidFill>
                  <a:srgbClr val="0070C0"/>
                </a:solidFill>
              </a:rPr>
              <a:t>» — </a:t>
            </a:r>
            <a:r>
              <a:rPr lang="ru-RU" sz="2400" b="1" dirty="0" err="1" smtClean="0">
                <a:solidFill>
                  <a:srgbClr val="0070C0"/>
                </a:solidFill>
              </a:rPr>
              <a:t>тупоти</a:t>
            </a:r>
            <a:r>
              <a:rPr lang="ru-RU" sz="2400" b="1" dirty="0" smtClean="0">
                <a:solidFill>
                  <a:srgbClr val="0070C0"/>
                </a:solidFill>
              </a:rPr>
              <a:t> ногами.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511" y="2207162"/>
            <a:ext cx="8069839" cy="34392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</a:rPr>
              <a:t>Слова </a:t>
            </a:r>
            <a:r>
              <a:rPr lang="ru-RU" sz="2800" b="1" dirty="0" err="1">
                <a:solidFill>
                  <a:schemeClr val="bg1"/>
                </a:solidFill>
              </a:rPr>
              <a:t>можуть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мати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лише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пряме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значення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</a:rPr>
              <a:t>Слова </a:t>
            </a:r>
            <a:r>
              <a:rPr lang="ru-RU" sz="2800" b="1" dirty="0" err="1">
                <a:solidFill>
                  <a:schemeClr val="bg1"/>
                </a:solidFill>
              </a:rPr>
              <a:t>можуть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уживатися</a:t>
            </a:r>
            <a:r>
              <a:rPr lang="ru-RU" sz="2800" b="1" dirty="0">
                <a:solidFill>
                  <a:schemeClr val="bg1"/>
                </a:solidFill>
              </a:rPr>
              <a:t> в прямому та переносному </a:t>
            </a:r>
            <a:r>
              <a:rPr lang="ru-RU" sz="2800" b="1" dirty="0" err="1">
                <a:solidFill>
                  <a:schemeClr val="bg1"/>
                </a:solidFill>
              </a:rPr>
              <a:t>значенні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err="1">
                <a:solidFill>
                  <a:srgbClr val="FFFF00"/>
                </a:solidFill>
              </a:rPr>
              <a:t>Золотий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годинник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вжито</a:t>
            </a:r>
            <a:r>
              <a:rPr lang="ru-RU" sz="2800" b="1" dirty="0" smtClean="0">
                <a:solidFill>
                  <a:schemeClr val="bg1"/>
                </a:solidFill>
              </a:rPr>
              <a:t> в </a:t>
            </a:r>
            <a:r>
              <a:rPr lang="ru-RU" sz="2800" b="1" dirty="0">
                <a:solidFill>
                  <a:schemeClr val="bg1"/>
                </a:solidFill>
              </a:rPr>
              <a:t>прямому </a:t>
            </a:r>
            <a:r>
              <a:rPr lang="ru-RU" sz="2800" b="1" dirty="0" err="1">
                <a:solidFill>
                  <a:schemeClr val="bg1"/>
                </a:solidFill>
              </a:rPr>
              <a:t>значенні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rgbClr val="FFFF00"/>
                </a:solidFill>
              </a:rPr>
              <a:t>Золоті</a:t>
            </a:r>
            <a:r>
              <a:rPr lang="ru-RU" sz="2800" b="1" dirty="0" smtClean="0">
                <a:solidFill>
                  <a:srgbClr val="FFFF00"/>
                </a:solidFill>
              </a:rPr>
              <a:t> руки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вжито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в </a:t>
            </a:r>
            <a:r>
              <a:rPr lang="ru-RU" sz="2800" b="1" dirty="0">
                <a:solidFill>
                  <a:schemeClr val="bg1"/>
                </a:solidFill>
              </a:rPr>
              <a:t>прямому </a:t>
            </a:r>
            <a:r>
              <a:rPr lang="ru-RU" sz="2800" b="1" dirty="0" err="1">
                <a:solidFill>
                  <a:schemeClr val="bg1"/>
                </a:solidFill>
              </a:rPr>
              <a:t>значенні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rgbClr val="FFFF00"/>
                </a:solidFill>
              </a:rPr>
              <a:t>Гострий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ніж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вжито</a:t>
            </a:r>
            <a:r>
              <a:rPr lang="ru-RU" sz="2800" b="1" dirty="0" smtClean="0">
                <a:solidFill>
                  <a:schemeClr val="bg1"/>
                </a:solidFill>
              </a:rPr>
              <a:t> в переносному </a:t>
            </a:r>
            <a:r>
              <a:rPr lang="ru-RU" sz="2800" b="1" dirty="0" err="1">
                <a:solidFill>
                  <a:schemeClr val="bg1"/>
                </a:solidFill>
              </a:rPr>
              <a:t>значенні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rgbClr val="FFFF00"/>
                </a:solidFill>
              </a:rPr>
              <a:t>Гостре</a:t>
            </a:r>
            <a:r>
              <a:rPr lang="ru-RU" sz="2800" b="1" dirty="0" smtClean="0">
                <a:solidFill>
                  <a:srgbClr val="FFFF00"/>
                </a:solidFill>
              </a:rPr>
              <a:t> слово </a:t>
            </a:r>
            <a:r>
              <a:rPr lang="ru-RU" sz="2800" b="1" dirty="0" err="1" smtClean="0">
                <a:solidFill>
                  <a:schemeClr val="bg1"/>
                </a:solidFill>
              </a:rPr>
              <a:t>вжито</a:t>
            </a:r>
            <a:r>
              <a:rPr lang="ru-RU" sz="2800" b="1" dirty="0" smtClean="0">
                <a:solidFill>
                  <a:schemeClr val="bg1"/>
                </a:solidFill>
              </a:rPr>
              <a:t> в переносному </a:t>
            </a:r>
            <a:r>
              <a:rPr lang="ru-RU" sz="2800" b="1" dirty="0" err="1">
                <a:solidFill>
                  <a:schemeClr val="bg1"/>
                </a:solidFill>
              </a:rPr>
              <a:t>значенні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Хлопч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6" y="2199303"/>
            <a:ext cx="2244813" cy="3632320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6050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5018" y="474785"/>
            <a:ext cx="10169581" cy="8228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Послухайте</a:t>
            </a:r>
            <a:r>
              <a:rPr lang="ru-RU" sz="4000" b="1" dirty="0"/>
              <a:t> </a:t>
            </a:r>
            <a:r>
              <a:rPr lang="ru-RU" sz="4000" b="1" dirty="0" smtClean="0"/>
              <a:t>вірш </a:t>
            </a:r>
            <a:r>
              <a:rPr lang="ru-RU" sz="4000" dirty="0" smtClean="0"/>
              <a:t>О</a:t>
            </a:r>
            <a:r>
              <a:rPr lang="ru-RU" sz="4000" dirty="0"/>
              <a:t>. </a:t>
            </a:r>
            <a:r>
              <a:rPr lang="ru-RU" sz="4000" dirty="0" err="1" smtClean="0"/>
              <a:t>Підсухи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2422" y="2194620"/>
            <a:ext cx="799288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Ой, яка </a:t>
            </a:r>
            <a:r>
              <a:rPr lang="ru-RU" sz="2800" b="1" dirty="0" err="1"/>
              <a:t>чудова</a:t>
            </a:r>
            <a:r>
              <a:rPr lang="ru-RU" sz="2800" b="1" dirty="0"/>
              <a:t> українська </a:t>
            </a:r>
            <a:r>
              <a:rPr lang="ru-RU" sz="2800" b="1" dirty="0" err="1"/>
              <a:t>мова</a:t>
            </a:r>
            <a:r>
              <a:rPr lang="ru-RU" sz="2800" b="1" dirty="0"/>
              <a:t>!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Де </a:t>
            </a:r>
            <a:r>
              <a:rPr lang="ru-RU" sz="2800" b="1" dirty="0" err="1"/>
              <a:t>береться</a:t>
            </a:r>
            <a:r>
              <a:rPr lang="ru-RU" sz="2800" b="1" dirty="0"/>
              <a:t> все це, </a:t>
            </a:r>
            <a:r>
              <a:rPr lang="ru-RU" sz="2800" b="1" dirty="0" err="1"/>
              <a:t>звідкіля</a:t>
            </a:r>
            <a:r>
              <a:rPr lang="ru-RU" sz="2800" b="1" dirty="0"/>
              <a:t> і як?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Є </a:t>
            </a:r>
            <a:r>
              <a:rPr lang="ru-RU" sz="2800" b="1" dirty="0"/>
              <a:t>в ній </a:t>
            </a:r>
            <a:r>
              <a:rPr lang="ru-RU" sz="2800" b="1" dirty="0" err="1"/>
              <a:t>ліс</a:t>
            </a:r>
            <a:r>
              <a:rPr lang="ru-RU" sz="2800" b="1" dirty="0"/>
              <a:t>, </a:t>
            </a:r>
            <a:r>
              <a:rPr lang="ru-RU" sz="2800" b="1" dirty="0" err="1"/>
              <a:t>лісочок</a:t>
            </a:r>
            <a:r>
              <a:rPr lang="ru-RU" sz="2800" b="1" dirty="0"/>
              <a:t>, пуща, гай, </a:t>
            </a:r>
            <a:r>
              <a:rPr lang="ru-RU" sz="2800" b="1" dirty="0" err="1"/>
              <a:t>діброва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algn="just"/>
            <a:r>
              <a:rPr lang="ru-RU" sz="2800" b="1" dirty="0" err="1" smtClean="0"/>
              <a:t>Бір</a:t>
            </a:r>
            <a:r>
              <a:rPr lang="ru-RU" sz="2800" b="1" dirty="0"/>
              <a:t>, </a:t>
            </a:r>
            <a:r>
              <a:rPr lang="ru-RU" sz="2800" b="1" dirty="0" err="1"/>
              <a:t>перелісок</a:t>
            </a:r>
            <a:r>
              <a:rPr lang="ru-RU" sz="2800" b="1" dirty="0"/>
              <a:t>, </a:t>
            </a:r>
            <a:r>
              <a:rPr lang="ru-RU" sz="2800" b="1" dirty="0" err="1"/>
              <a:t>чорноліс</a:t>
            </a:r>
            <a:r>
              <a:rPr lang="ru-RU" sz="2800" b="1" dirty="0"/>
              <a:t>. Є </a:t>
            </a:r>
            <a:r>
              <a:rPr lang="ru-RU" sz="2800" b="1" dirty="0" err="1"/>
              <a:t>іще</a:t>
            </a:r>
            <a:r>
              <a:rPr lang="ru-RU" sz="2800" b="1" dirty="0"/>
              <a:t> й </a:t>
            </a:r>
            <a:r>
              <a:rPr lang="ru-RU" sz="2800" b="1" dirty="0" err="1"/>
              <a:t>байрак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І </a:t>
            </a:r>
            <a:r>
              <a:rPr lang="ru-RU" sz="2800" b="1" dirty="0"/>
              <a:t>така ж </a:t>
            </a:r>
            <a:r>
              <a:rPr lang="ru-RU" sz="2800" b="1" dirty="0" err="1"/>
              <a:t>розкішна</a:t>
            </a:r>
            <a:r>
              <a:rPr lang="ru-RU" sz="2800" b="1" dirty="0"/>
              <a:t>, і </a:t>
            </a:r>
            <a:r>
              <a:rPr lang="ru-RU" sz="2800" b="1" dirty="0" err="1"/>
              <a:t>гнучка</a:t>
            </a:r>
            <a:r>
              <a:rPr lang="ru-RU" sz="2800" b="1" dirty="0"/>
              <a:t>, як </a:t>
            </a:r>
            <a:r>
              <a:rPr lang="ru-RU" sz="2800" b="1" dirty="0" err="1"/>
              <a:t>мрія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Можна </a:t>
            </a:r>
            <a:r>
              <a:rPr lang="ru-RU" sz="2800" b="1" dirty="0"/>
              <a:t>«</a:t>
            </a:r>
            <a:r>
              <a:rPr lang="ru-RU" sz="2800" b="1" dirty="0" err="1"/>
              <a:t>звідкіля</a:t>
            </a:r>
            <a:r>
              <a:rPr lang="ru-RU" sz="2800" b="1" dirty="0"/>
              <a:t>» і «</a:t>
            </a:r>
            <a:r>
              <a:rPr lang="ru-RU" sz="2800" b="1" dirty="0" err="1"/>
              <a:t>звідки</a:t>
            </a:r>
            <a:r>
              <a:rPr lang="ru-RU" sz="2800" b="1" dirty="0"/>
              <a:t>», можна і «</a:t>
            </a:r>
            <a:r>
              <a:rPr lang="ru-RU" sz="2800" b="1" dirty="0" err="1"/>
              <a:t>звідкіль</a:t>
            </a:r>
            <a:r>
              <a:rPr lang="ru-RU" sz="2800" b="1" dirty="0"/>
              <a:t>».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Є </a:t>
            </a:r>
            <a:r>
              <a:rPr lang="ru-RU" sz="2800" b="1" dirty="0"/>
              <a:t>у ній </a:t>
            </a:r>
            <a:r>
              <a:rPr lang="ru-RU" sz="2800" b="1" dirty="0" err="1">
                <a:solidFill>
                  <a:srgbClr val="FFFF00"/>
                </a:solidFill>
              </a:rPr>
              <a:t>хурделиця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віхола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завія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2800" b="1" dirty="0" err="1" smtClean="0">
                <a:solidFill>
                  <a:srgbClr val="FFFF00"/>
                </a:solidFill>
              </a:rPr>
              <a:t>Завірюха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хуртовина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хуга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заметіль</a:t>
            </a:r>
            <a:r>
              <a:rPr lang="ru-RU" sz="2800" b="1" dirty="0"/>
              <a:t>.</a:t>
            </a:r>
            <a:endParaRPr lang="uk-UA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19823" y="1335564"/>
            <a:ext cx="7070197" cy="8228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Рядки вірша </a:t>
            </a:r>
            <a:r>
              <a:rPr lang="ru-RU" sz="2400" b="1" dirty="0" err="1">
                <a:solidFill>
                  <a:srgbClr val="0070C0"/>
                </a:solidFill>
              </a:rPr>
              <a:t>підкажуть</a:t>
            </a:r>
            <a:r>
              <a:rPr lang="ru-RU" sz="2400" b="1" dirty="0">
                <a:solidFill>
                  <a:srgbClr val="0070C0"/>
                </a:solidFill>
              </a:rPr>
              <a:t> вам тему </a:t>
            </a:r>
            <a:r>
              <a:rPr lang="ru-RU" sz="2400" b="1" dirty="0" err="1">
                <a:solidFill>
                  <a:srgbClr val="0070C0"/>
                </a:solidFill>
              </a:rPr>
              <a:t>нашого</a:t>
            </a:r>
            <a:r>
              <a:rPr lang="ru-RU" sz="2400" b="1" dirty="0">
                <a:solidFill>
                  <a:srgbClr val="0070C0"/>
                </a:solidFill>
              </a:rPr>
              <a:t> уроку.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Які </a:t>
            </a:r>
            <a:r>
              <a:rPr lang="ru-RU" sz="2400" b="1" dirty="0">
                <a:solidFill>
                  <a:srgbClr val="0070C0"/>
                </a:solidFill>
              </a:rPr>
              <a:t>слова </a:t>
            </a:r>
            <a:r>
              <a:rPr lang="ru-RU" sz="2400" b="1" dirty="0" err="1">
                <a:solidFill>
                  <a:srgbClr val="0070C0"/>
                </a:solidFill>
              </a:rPr>
              <a:t>будуть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головними</a:t>
            </a:r>
            <a:r>
              <a:rPr lang="ru-RU" sz="2400" b="1" dirty="0">
                <a:solidFill>
                  <a:srgbClr val="0070C0"/>
                </a:solidFill>
              </a:rPr>
              <a:t> героями уроку?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9783" y="5798149"/>
            <a:ext cx="7070197" cy="5119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Що спільного у </a:t>
            </a:r>
            <a:r>
              <a:rPr lang="ru-RU" sz="2400" b="1" dirty="0" err="1">
                <a:solidFill>
                  <a:srgbClr val="0070C0"/>
                </a:solidFill>
              </a:rPr>
              <a:t>виділених</a:t>
            </a:r>
            <a:r>
              <a:rPr lang="ru-RU" sz="2400" b="1" dirty="0">
                <a:solidFill>
                  <a:srgbClr val="0070C0"/>
                </a:solidFill>
              </a:rPr>
              <a:t> словах? Що їх об’єднує?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Хмара тегів – Ой, яка чудова українська мова! – Майстерня казок Олександра  Зімб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3" y="2158384"/>
            <a:ext cx="3057602" cy="216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3850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3959" y="1402139"/>
            <a:ext cx="5732534" cy="35394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продовжимо подорож </a:t>
            </a:r>
            <a:r>
              <a:rPr lang="uk-UA" sz="3200" b="1" dirty="0">
                <a:solidFill>
                  <a:srgbClr val="0070C0"/>
                </a:solidFill>
              </a:rPr>
              <a:t>Українськими Карпатами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>
                <a:solidFill>
                  <a:srgbClr val="0070C0"/>
                </a:solidFill>
              </a:rPr>
              <a:t>з нашими друзями.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 Також проведемо </a:t>
            </a:r>
            <a:r>
              <a:rPr lang="uk-UA" sz="3200" b="1" dirty="0" smtClean="0">
                <a:solidFill>
                  <a:srgbClr val="0070C0"/>
                </a:solidFill>
              </a:rPr>
              <a:t>дослідження, що таке синоніми.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23099" y="1402139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3121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339010" y="1240237"/>
            <a:ext cx="11484732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59" y="2021138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6565327" y="1330786"/>
            <a:ext cx="2168537" cy="1329545"/>
          </a:xfrm>
          <a:prstGeom prst="rect">
            <a:avLst/>
          </a:prstGeom>
        </p:spPr>
      </p:pic>
      <p:pic>
        <p:nvPicPr>
          <p:cNvPr id="27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802" y="1212263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883624" y="444877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Хвилинка </a:t>
            </a:r>
            <a:r>
              <a:rPr lang="uk-UA" sz="4000" b="1" dirty="0" smtClean="0">
                <a:solidFill>
                  <a:schemeClr val="bg1"/>
                </a:solidFill>
              </a:rPr>
              <a:t>каліграфії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59583" y="5612555"/>
            <a:ext cx="9577064" cy="5368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800" b="1" dirty="0" smtClean="0">
                <a:solidFill>
                  <a:schemeClr val="bg1"/>
                </a:solidFill>
              </a:rPr>
              <a:t>слова. </a:t>
            </a:r>
            <a:r>
              <a:rPr lang="uk-UA" sz="2800" b="1" dirty="0" smtClean="0">
                <a:solidFill>
                  <a:schemeClr val="bg1"/>
                </a:solidFill>
              </a:rPr>
              <a:t>Що </a:t>
            </a:r>
            <a:r>
              <a:rPr lang="uk-UA" sz="2800" b="1" dirty="0" smtClean="0">
                <a:solidFill>
                  <a:schemeClr val="bg1"/>
                </a:solidFill>
              </a:rPr>
              <a:t>можеш сказати про кожну групу слів 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31443" r="40080" b="56418"/>
          <a:stretch/>
        </p:blipFill>
        <p:spPr>
          <a:xfrm>
            <a:off x="1603463" y="4300041"/>
            <a:ext cx="2495914" cy="83270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47761" r="38158" b="35956"/>
          <a:stretch/>
        </p:blipFill>
        <p:spPr>
          <a:xfrm>
            <a:off x="4459357" y="4300040"/>
            <a:ext cx="2711735" cy="111694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64278" r="46394" b="19439"/>
          <a:stretch/>
        </p:blipFill>
        <p:spPr>
          <a:xfrm>
            <a:off x="7773221" y="4312474"/>
            <a:ext cx="2203462" cy="11169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40" y="3303591"/>
            <a:ext cx="2674634" cy="89029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38" y="3596066"/>
            <a:ext cx="1882601" cy="89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563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553" y="494643"/>
            <a:ext cx="9829006" cy="8228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вірш </a:t>
            </a:r>
            <a:r>
              <a:rPr lang="ru-RU" sz="4000" b="1" dirty="0" err="1" smtClean="0">
                <a:solidFill>
                  <a:schemeClr val="bg1"/>
                </a:solidFill>
              </a:rPr>
              <a:t>Валентини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Бутрім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3804" y="2012575"/>
            <a:ext cx="3590355" cy="1816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Що таке </a:t>
            </a:r>
            <a:r>
              <a:rPr lang="uk-UA" sz="2800" b="1" dirty="0">
                <a:solidFill>
                  <a:srgbClr val="FFFF00"/>
                </a:solidFill>
              </a:rPr>
              <a:t>синоніми</a:t>
            </a:r>
            <a:r>
              <a:rPr lang="uk-UA" sz="2800" b="1" dirty="0">
                <a:solidFill>
                  <a:schemeClr val="bg1"/>
                </a:solidFill>
              </a:rPr>
              <a:t>?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Це слова такі.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Хоч вони не родичі —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схожі і близькі.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0247" y="2018093"/>
            <a:ext cx="4308866" cy="1816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Як не скажеш, зміст один: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горе або лихо.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Чи, скажім, вітряк і млин,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пошепки і тихо.  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55227" y="1388055"/>
            <a:ext cx="9829006" cy="4575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Випиши </a:t>
            </a:r>
            <a:r>
              <a:rPr lang="uk-UA" sz="2800" b="1" dirty="0">
                <a:solidFill>
                  <a:srgbClr val="0070C0"/>
                </a:solidFill>
              </a:rPr>
              <a:t>парами близькі за значенням слова. 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1 УКР МОВА\1 Пономарьова\2 Значення слова\№017-Розпізнаю синоніми\2025-09-28_191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018093"/>
            <a:ext cx="2868460" cy="206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787775" y="3717826"/>
            <a:ext cx="7920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867895" y="3717826"/>
            <a:ext cx="1101835" cy="106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388175" y="2910119"/>
            <a:ext cx="720080" cy="106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756327" y="2899512"/>
            <a:ext cx="688353" cy="106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9120390" y="3285778"/>
            <a:ext cx="1004089" cy="106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0333315" y="3285778"/>
            <a:ext cx="943292" cy="212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18695" y="3739040"/>
            <a:ext cx="1337632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9071516" y="3707168"/>
            <a:ext cx="692923" cy="106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73691" y="4005858"/>
            <a:ext cx="630677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>
                <a:solidFill>
                  <a:schemeClr val="bg1"/>
                </a:solidFill>
              </a:rPr>
              <a:t>Проведи дослідження!</a:t>
            </a:r>
            <a:endParaRPr lang="ru-RU" sz="2800" b="1" u="sng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uk-UA" sz="2800" b="1" dirty="0">
                <a:solidFill>
                  <a:schemeClr val="bg1"/>
                </a:solidFill>
              </a:rPr>
              <a:t>Прочитай пари виписаних слів. </a:t>
            </a:r>
          </a:p>
          <a:p>
            <a:pPr marL="514350" indent="-514350">
              <a:buAutoNum type="arabicPeriod"/>
            </a:pPr>
            <a:r>
              <a:rPr lang="uk-UA" sz="2800" b="1" dirty="0">
                <a:solidFill>
                  <a:schemeClr val="bg1"/>
                </a:solidFill>
              </a:rPr>
              <a:t>Як називає їх авторка вірша? </a:t>
            </a:r>
          </a:p>
          <a:p>
            <a:pPr marL="514350" indent="-514350">
              <a:buAutoNum type="arabicPeriod"/>
            </a:pPr>
            <a:r>
              <a:rPr lang="uk-UA" sz="2800" b="1" dirty="0">
                <a:solidFill>
                  <a:schemeClr val="bg1"/>
                </a:solidFill>
              </a:rPr>
              <a:t>Зроби висновок, що таке </a:t>
            </a:r>
            <a:r>
              <a:rPr lang="uk-UA" sz="2800" b="1" dirty="0">
                <a:solidFill>
                  <a:srgbClr val="FFFF00"/>
                </a:solidFill>
              </a:rPr>
              <a:t>синоніми</a:t>
            </a:r>
            <a:r>
              <a:rPr lang="uk-UA" sz="2800" b="1" dirty="0">
                <a:solidFill>
                  <a:schemeClr val="bg1"/>
                </a:solidFill>
              </a:rPr>
              <a:t>. Перевір себе за правилом.</a:t>
            </a:r>
          </a:p>
        </p:txBody>
      </p:sp>
    </p:spTree>
    <p:extLst>
      <p:ext uri="{BB962C8B-B14F-4D97-AF65-F5344CB8AC3E}">
        <p14:creationId xmlns:p14="http://schemas.microsoft.com/office/powerpoint/2010/main" val="26944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5674" y="549474"/>
            <a:ext cx="10146917" cy="7612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Перевір себе за </a:t>
            </a:r>
            <a:r>
              <a:rPr lang="ru-RU" sz="4000" b="1" dirty="0" smtClean="0">
                <a:solidFill>
                  <a:schemeClr val="bg1"/>
                </a:solidFill>
              </a:rPr>
              <a:t>правилом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9823" y="1485578"/>
            <a:ext cx="5636248" cy="3109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Пам'ятка</a:t>
            </a:r>
          </a:p>
          <a:p>
            <a:pPr algn="ctr"/>
            <a:r>
              <a:rPr lang="uk-UA" sz="3200" b="1" dirty="0"/>
              <a:t>Слова, </a:t>
            </a:r>
            <a:r>
              <a:rPr lang="uk-UA" sz="3200" b="1" dirty="0">
                <a:solidFill>
                  <a:srgbClr val="FFFF00"/>
                </a:solidFill>
              </a:rPr>
              <a:t>близькі</a:t>
            </a:r>
            <a:r>
              <a:rPr lang="uk-UA" sz="3200" b="1" dirty="0"/>
              <a:t> за значенням, називаються </a:t>
            </a:r>
            <a:r>
              <a:rPr lang="uk-UA" sz="3200" b="1" dirty="0">
                <a:solidFill>
                  <a:srgbClr val="FFFF00"/>
                </a:solidFill>
              </a:rPr>
              <a:t>синонімами</a:t>
            </a:r>
            <a:r>
              <a:rPr lang="uk-UA" sz="3200" b="1" dirty="0"/>
              <a:t>. Наприклад: </a:t>
            </a:r>
            <a:r>
              <a:rPr lang="uk-UA" sz="3200" b="1" i="1" dirty="0"/>
              <a:t>веселка</a:t>
            </a:r>
            <a:r>
              <a:rPr lang="uk-UA" sz="3200" b="1" dirty="0"/>
              <a:t> і </a:t>
            </a:r>
            <a:r>
              <a:rPr lang="uk-UA" sz="3200" b="1" i="1" dirty="0"/>
              <a:t>райдуга</a:t>
            </a:r>
            <a:r>
              <a:rPr lang="uk-UA" sz="3200" b="1" dirty="0"/>
              <a:t>; </a:t>
            </a:r>
            <a:r>
              <a:rPr lang="uk-UA" sz="3200" b="1" i="1" dirty="0"/>
              <a:t>ласкавий</a:t>
            </a:r>
            <a:r>
              <a:rPr lang="uk-UA" sz="3200" b="1" dirty="0"/>
              <a:t> і </a:t>
            </a:r>
            <a:r>
              <a:rPr lang="uk-UA" sz="3200" b="1" i="1" dirty="0"/>
              <a:t>лагідний</a:t>
            </a:r>
            <a:r>
              <a:rPr lang="uk-UA" sz="3200" b="1" dirty="0"/>
              <a:t>; </a:t>
            </a:r>
            <a:r>
              <a:rPr lang="uk-UA" sz="3200" b="1" i="1" dirty="0"/>
              <a:t>розмовляти</a:t>
            </a:r>
            <a:r>
              <a:rPr lang="uk-UA" sz="3200" b="1" dirty="0"/>
              <a:t> і </a:t>
            </a:r>
            <a:r>
              <a:rPr lang="uk-UA" sz="3200" b="1" i="1" dirty="0"/>
              <a:t>говорити</a:t>
            </a:r>
            <a:r>
              <a:rPr lang="uk-UA" sz="3200" b="1" dirty="0"/>
              <a:t>.</a:t>
            </a:r>
          </a:p>
        </p:txBody>
      </p:sp>
      <p:pic>
        <p:nvPicPr>
          <p:cNvPr id="8200" name="Picture 8" descr="Восклицательный знак шаржа иллюстрация вектора. иллюстрации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154" l="3688" r="85575">
                        <a14:foregroundMark x1="60304" y1="21538" x2="60304" y2="21538"/>
                        <a14:foregroundMark x1="53145" y1="21308" x2="53145" y2="21308"/>
                        <a14:foregroundMark x1="58677" y1="28692" x2="58677" y2="28692"/>
                        <a14:foregroundMark x1="62256" y1="28231" x2="62256" y2="28231"/>
                        <a14:foregroundMark x1="51410" y1="30462" x2="51410" y2="30462"/>
                        <a14:foregroundMark x1="20499" y1="24538" x2="20499" y2="24538"/>
                        <a14:foregroundMark x1="17462" y1="13615" x2="17462" y2="13615"/>
                        <a14:foregroundMark x1="18221" y1="27692" x2="18221" y2="27692"/>
                        <a14:foregroundMark x1="10412" y1="22769" x2="10412" y2="22769"/>
                        <a14:foregroundMark x1="69523" y1="56385" x2="69523" y2="56385"/>
                        <a14:foregroundMark x1="74512" y1="55154" x2="74512" y2="55154"/>
                        <a14:foregroundMark x1="48373" y1="85308" x2="48373" y2="85308"/>
                        <a14:foregroundMark x1="71475" y1="61615" x2="71475" y2="61615"/>
                        <a14:foregroundMark x1="51410" y1="23538" x2="51410" y2="23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91"/>
          <a:stretch/>
        </p:blipFill>
        <p:spPr bwMode="auto">
          <a:xfrm flipH="1">
            <a:off x="1243199" y="1795713"/>
            <a:ext cx="2544576" cy="430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204" y="504301"/>
            <a:ext cx="10009379" cy="8228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текст</a:t>
            </a:r>
            <a:r>
              <a:rPr lang="uk-UA" sz="4000" b="1" dirty="0">
                <a:solidFill>
                  <a:schemeClr val="bg1"/>
                </a:solidFill>
              </a:rPr>
              <a:t>. Придумай йому заголовок.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5687" y="2193459"/>
            <a:ext cx="8451315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/>
              <a:t>      </a:t>
            </a:r>
            <a:r>
              <a:rPr lang="uk-UA" sz="3200" b="1" dirty="0"/>
              <a:t>На кам’яних схилах Карпат росте квітка </a:t>
            </a:r>
            <a:r>
              <a:rPr lang="uk-UA" sz="3200" b="1" dirty="0">
                <a:solidFill>
                  <a:schemeClr val="bg1"/>
                </a:solidFill>
              </a:rPr>
              <a:t>едельвейс. </a:t>
            </a:r>
            <a:r>
              <a:rPr lang="uk-UA" sz="3200" b="1" dirty="0"/>
              <a:t>До неї може дістатись тільки </a:t>
            </a:r>
            <a:r>
              <a:rPr lang="uk-UA" sz="3200" b="1" dirty="0">
                <a:solidFill>
                  <a:srgbClr val="0070C0"/>
                </a:solidFill>
              </a:rPr>
              <a:t>смілива </a:t>
            </a:r>
            <a:r>
              <a:rPr lang="uk-UA" sz="3200" b="1" dirty="0"/>
              <a:t>людина. Бо їй доведеться ризикувати життям. Але гуцульські </a:t>
            </a:r>
            <a:r>
              <a:rPr lang="uk-UA" sz="3200" b="1" dirty="0">
                <a:solidFill>
                  <a:srgbClr val="0070C0"/>
                </a:solidFill>
              </a:rPr>
              <a:t>легені</a:t>
            </a:r>
            <a:r>
              <a:rPr lang="uk-UA" sz="3200" b="1" dirty="0"/>
              <a:t> робили це, щоб подарувати коханій дівчині рідкісну квітку.  Так  юнаки  доводили свою </a:t>
            </a:r>
            <a:r>
              <a:rPr lang="uk-UA" sz="3200" b="1" dirty="0">
                <a:solidFill>
                  <a:srgbClr val="0070C0"/>
                </a:solidFill>
              </a:rPr>
              <a:t>любов</a:t>
            </a:r>
            <a:r>
              <a:rPr lang="uk-UA" sz="3200" b="1" dirty="0"/>
              <a:t>.    </a:t>
            </a:r>
          </a:p>
          <a:p>
            <a:pPr algn="just"/>
            <a:r>
              <a:rPr lang="uk-UA" sz="3200" b="1" dirty="0"/>
              <a:t>З інтернет-ресурсу</a:t>
            </a:r>
            <a:endParaRPr lang="uk-UA" sz="3200" b="1" dirty="0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5227" y="1335564"/>
            <a:ext cx="10005356" cy="8228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Випиши в колонку виділені слова. Добери до кожного синонім і запиши в другу колонку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LeontopodiumAlpinu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9" y="2196634"/>
            <a:ext cx="2331081" cy="310536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787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697</Words>
  <Application>Microsoft Office PowerPoint</Application>
  <PresentationFormat>Произвольный</PresentationFormat>
  <Paragraphs>119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Розпізнаю синоніми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130</cp:revision>
  <dcterms:created xsi:type="dcterms:W3CDTF">2025-08-27T14:01:18Z</dcterms:created>
  <dcterms:modified xsi:type="dcterms:W3CDTF">2025-09-28T17:13:51Z</dcterms:modified>
</cp:coreProperties>
</file>