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82" r:id="rId2"/>
    <p:sldId id="376" r:id="rId3"/>
    <p:sldId id="285" r:id="rId4"/>
    <p:sldId id="286" r:id="rId5"/>
    <p:sldId id="385" r:id="rId6"/>
    <p:sldId id="342" r:id="rId7"/>
    <p:sldId id="378" r:id="rId8"/>
    <p:sldId id="383" r:id="rId9"/>
    <p:sldId id="381" r:id="rId10"/>
    <p:sldId id="384" r:id="rId11"/>
    <p:sldId id="369" r:id="rId12"/>
    <p:sldId id="347" r:id="rId13"/>
    <p:sldId id="312" r:id="rId14"/>
    <p:sldId id="313" r:id="rId15"/>
    <p:sldId id="377" r:id="rId16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138C6E3-08D9-4C11-84D4-752D5C5C2103}">
          <p14:sldIdLst>
            <p14:sldId id="282"/>
            <p14:sldId id="376"/>
            <p14:sldId id="285"/>
            <p14:sldId id="286"/>
            <p14:sldId id="385"/>
            <p14:sldId id="342"/>
            <p14:sldId id="378"/>
            <p14:sldId id="383"/>
            <p14:sldId id="381"/>
            <p14:sldId id="384"/>
            <p14:sldId id="369"/>
            <p14:sldId id="347"/>
            <p14:sldId id="312"/>
            <p14:sldId id="313"/>
            <p14:sldId id="37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54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Обчислення виразів 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Порівняння відрізків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Розв’язання задач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Заміна  іменованих чисел довжини</a:t>
          </a:r>
          <a:endParaRPr lang="ru-RU" sz="3200" b="1" dirty="0"/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44153" custLinFactX="141811" custLinFactNeighborX="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46134" custLinFactX="287874" custLinFactNeighborX="3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50993" custLinFactNeighborX="-26293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52693" custLinFactX="-446904" custLinFactNeighborX="-500000" custLinFactNeighborY="1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1916762" y="861396"/>
          <a:ext cx="4273486" cy="2550693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Заміна  іменованих чисел довжини</a:t>
          </a:r>
          <a:endParaRPr lang="ru-RU" sz="3200" b="1" kern="1200" dirty="0"/>
        </a:p>
      </dsp:txBody>
      <dsp:txXfrm rot="5400000">
        <a:off x="2778158" y="854697"/>
        <a:ext cx="2550693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7334886" y="843870"/>
          <a:ext cx="4273486" cy="2585745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Розв’язання задач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8178757" y="854696"/>
        <a:ext cx="2585745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4569570" y="800881"/>
          <a:ext cx="4273486" cy="2671722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Обчислення виразів 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5370452" y="854696"/>
        <a:ext cx="2671722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-785841" y="785841"/>
          <a:ext cx="4273486" cy="2701803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Порівняння відрізків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1" y="854696"/>
        <a:ext cx="2701803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822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45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822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23.09.2025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20.png"/><Relationship Id="rId4" Type="http://schemas.openxmlformats.org/officeDocument/2006/relationships/image" Target="../media/image7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jpeg"/><Relationship Id="rId5" Type="http://schemas.openxmlformats.org/officeDocument/2006/relationships/image" Target="../media/image7.png"/><Relationship Id="rId10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23479" y="1125537"/>
            <a:ext cx="9865096" cy="1323439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7030A0"/>
                </a:solidFill>
              </a:rPr>
              <a:t>Співвідношення між одиницями </a:t>
            </a:r>
            <a:r>
              <a:rPr lang="uk-UA" sz="4000" b="1" dirty="0" smtClean="0">
                <a:solidFill>
                  <a:srgbClr val="7030A0"/>
                </a:solidFill>
              </a:rPr>
              <a:t>довжини. Задача на </a:t>
            </a:r>
            <a:r>
              <a:rPr lang="uk-UA" sz="4000" b="1" dirty="0">
                <a:solidFill>
                  <a:srgbClr val="7030A0"/>
                </a:solidFill>
              </a:rPr>
              <a:t>кратне порівняння чисел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09126" y="3720297"/>
            <a:ext cx="3444529" cy="193944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3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 smtClean="0">
                <a:solidFill>
                  <a:srgbClr val="7030A0"/>
                </a:solidFill>
              </a:rPr>
              <a:t>Розділ 1. Повторення </a:t>
            </a:r>
            <a:r>
              <a:rPr lang="uk-UA" sz="2400" b="1" i="1" dirty="0">
                <a:solidFill>
                  <a:srgbClr val="7030A0"/>
                </a:solidFill>
              </a:rPr>
              <a:t>вивченого </a:t>
            </a:r>
            <a:r>
              <a:rPr lang="uk-UA" sz="2400" b="1" i="1" dirty="0" smtClean="0">
                <a:solidFill>
                  <a:srgbClr val="7030A0"/>
                </a:solidFill>
              </a:rPr>
              <a:t>в 2 класі</a:t>
            </a:r>
          </a:p>
          <a:p>
            <a:pPr algn="ctr"/>
            <a:r>
              <a:rPr lang="uk-UA" sz="2400" b="1">
                <a:solidFill>
                  <a:srgbClr val="7030A0"/>
                </a:solidFill>
              </a:rPr>
              <a:t>Урок </a:t>
            </a:r>
            <a:r>
              <a:rPr lang="uk-UA" sz="2400" b="1" smtClean="0">
                <a:solidFill>
                  <a:srgbClr val="7030A0"/>
                </a:solidFill>
              </a:rPr>
              <a:t>17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897" y="3118804"/>
            <a:ext cx="2540934" cy="254093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4" r="50324" b="58426"/>
          <a:stretch/>
        </p:blipFill>
        <p:spPr>
          <a:xfrm>
            <a:off x="1293624" y="1253384"/>
            <a:ext cx="10724495" cy="56062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979463" y="494642"/>
            <a:ext cx="10297144" cy="63089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Запиши  в міліметрах  кожну </a:t>
            </a:r>
            <a:r>
              <a:rPr lang="uk-UA" sz="4000" b="1" dirty="0" smtClean="0">
                <a:solidFill>
                  <a:schemeClr val="bg1"/>
                </a:solidFill>
              </a:rPr>
              <a:t>довжину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3321670" y="4013231"/>
            <a:ext cx="328478" cy="215820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xmlns="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0956003" y="-512031"/>
            <a:ext cx="439856" cy="288999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xmlns="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10189157" y="-556534"/>
            <a:ext cx="439856" cy="288999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xmlns="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431537" y="-528794"/>
            <a:ext cx="393805" cy="355139"/>
          </a:xfrm>
          <a:prstGeom prst="rect">
            <a:avLst/>
          </a:prstGeom>
        </p:spPr>
      </p:pic>
      <p:sp>
        <p:nvSpPr>
          <p:cNvPr id="220" name="Прямоугольник 219"/>
          <p:cNvSpPr/>
          <p:nvPr/>
        </p:nvSpPr>
        <p:spPr>
          <a:xfrm>
            <a:off x="11578595" y="-694047"/>
            <a:ext cx="295082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·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11873677" y="-694048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:</a:t>
            </a:r>
          </a:p>
        </p:txBody>
      </p:sp>
      <p:sp>
        <p:nvSpPr>
          <p:cNvPr id="159" name="Прямоугольник 158"/>
          <p:cNvSpPr/>
          <p:nvPr/>
        </p:nvSpPr>
        <p:spPr>
          <a:xfrm>
            <a:off x="2608459" y="-858577"/>
            <a:ext cx="312703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)</a:t>
            </a:r>
          </a:p>
        </p:txBody>
      </p:sp>
      <p:sp>
        <p:nvSpPr>
          <p:cNvPr id="160" name="Прямоугольник 159"/>
          <p:cNvSpPr/>
          <p:nvPr/>
        </p:nvSpPr>
        <p:spPr>
          <a:xfrm>
            <a:off x="2187599" y="-779085"/>
            <a:ext cx="312703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(</a:t>
            </a:r>
          </a:p>
        </p:txBody>
      </p:sp>
      <p:sp>
        <p:nvSpPr>
          <p:cNvPr id="123" name="Прямоугольник 122"/>
          <p:cNvSpPr/>
          <p:nvPr/>
        </p:nvSpPr>
        <p:spPr>
          <a:xfrm>
            <a:off x="3659145" y="2304781"/>
            <a:ext cx="184611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192" name="Рисунок 191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2913329" y="2600957"/>
            <a:ext cx="328478" cy="215820"/>
          </a:xfrm>
          <a:prstGeom prst="rect">
            <a:avLst/>
          </a:prstGeom>
        </p:spPr>
      </p:pic>
      <p:pic>
        <p:nvPicPr>
          <p:cNvPr id="223" name="Рисунок 222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2921162" y="3275749"/>
            <a:ext cx="328478" cy="215820"/>
          </a:xfrm>
          <a:prstGeom prst="rect">
            <a:avLst/>
          </a:prstGeom>
        </p:spPr>
      </p:pic>
      <p:pic>
        <p:nvPicPr>
          <p:cNvPr id="218" name="Рисунок 217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697668" y="3856517"/>
            <a:ext cx="454720" cy="590142"/>
          </a:xfrm>
          <a:prstGeom prst="rect">
            <a:avLst/>
          </a:prstGeom>
        </p:spPr>
      </p:pic>
      <p:pic>
        <p:nvPicPr>
          <p:cNvPr id="263" name="Рисунок 262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793457" y="2386948"/>
            <a:ext cx="454720" cy="567792"/>
          </a:xfrm>
          <a:prstGeom prst="rect">
            <a:avLst/>
          </a:prstGeom>
        </p:spPr>
      </p:pic>
      <p:pic>
        <p:nvPicPr>
          <p:cNvPr id="150" name="Рисунок 149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682248" y="2367870"/>
            <a:ext cx="454720" cy="567792"/>
          </a:xfrm>
          <a:prstGeom prst="rect">
            <a:avLst/>
          </a:prstGeom>
        </p:spPr>
      </p:pic>
      <p:pic>
        <p:nvPicPr>
          <p:cNvPr id="161" name="Рисунок 160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9312229" y="2367870"/>
            <a:ext cx="454720" cy="567792"/>
          </a:xfrm>
          <a:prstGeom prst="rect">
            <a:avLst/>
          </a:prstGeom>
        </p:spPr>
      </p:pic>
      <p:pic>
        <p:nvPicPr>
          <p:cNvPr id="188" name="Рисунок 187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257246" y="3836532"/>
            <a:ext cx="454720" cy="567792"/>
          </a:xfrm>
          <a:prstGeom prst="rect">
            <a:avLst/>
          </a:prstGeom>
        </p:spPr>
      </p:pic>
      <p:pic>
        <p:nvPicPr>
          <p:cNvPr id="219" name="Рисунок 218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8922954" y="2600957"/>
            <a:ext cx="328478" cy="215820"/>
          </a:xfrm>
          <a:prstGeom prst="rect">
            <a:avLst/>
          </a:prstGeom>
        </p:spPr>
      </p:pic>
      <p:pic>
        <p:nvPicPr>
          <p:cNvPr id="221" name="Рисунок 220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296729" y="2367870"/>
            <a:ext cx="454720" cy="567792"/>
          </a:xfrm>
          <a:prstGeom prst="rect">
            <a:avLst/>
          </a:prstGeom>
        </p:spPr>
      </p:pic>
      <p:pic>
        <p:nvPicPr>
          <p:cNvPr id="224" name="Рисунок 223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581277" y="2343974"/>
            <a:ext cx="454720" cy="567792"/>
          </a:xfrm>
          <a:prstGeom prst="rect">
            <a:avLst/>
          </a:prstGeom>
        </p:spPr>
      </p:pic>
      <p:pic>
        <p:nvPicPr>
          <p:cNvPr id="225" name="Рисунок 224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922561" y="3833710"/>
            <a:ext cx="454720" cy="567792"/>
          </a:xfrm>
          <a:prstGeom prst="rect">
            <a:avLst/>
          </a:prstGeom>
        </p:spPr>
      </p:pic>
      <p:sp>
        <p:nvSpPr>
          <p:cNvPr id="116" name="TextBox 115"/>
          <p:cNvSpPr txBox="1"/>
          <p:nvPr/>
        </p:nvSpPr>
        <p:spPr>
          <a:xfrm>
            <a:off x="2109455" y="2411604"/>
            <a:ext cx="57862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>
                <a:latin typeface="Monotype Corsiva" panose="03010101010201010101" pitchFamily="66" charset="0"/>
              </a:rPr>
              <a:t>см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013210" y="2427259"/>
            <a:ext cx="693969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>
                <a:latin typeface="Monotype Corsiva" panose="03010101010201010101" pitchFamily="66" charset="0"/>
              </a:rPr>
              <a:t>мм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pic>
        <p:nvPicPr>
          <p:cNvPr id="119" name="Рисунок 118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1771504" y="3119500"/>
            <a:ext cx="454720" cy="567792"/>
          </a:xfrm>
          <a:prstGeom prst="rect">
            <a:avLst/>
          </a:prstGeom>
        </p:spPr>
      </p:pic>
      <p:sp>
        <p:nvSpPr>
          <p:cNvPr id="120" name="TextBox 119"/>
          <p:cNvSpPr txBox="1"/>
          <p:nvPr/>
        </p:nvSpPr>
        <p:spPr>
          <a:xfrm>
            <a:off x="2152605" y="3167235"/>
            <a:ext cx="57862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>
                <a:latin typeface="Monotype Corsiva" panose="03010101010201010101" pitchFamily="66" charset="0"/>
              </a:rPr>
              <a:t>см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pic>
        <p:nvPicPr>
          <p:cNvPr id="121" name="Рисунок 120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3255487" y="3109993"/>
            <a:ext cx="454720" cy="567792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571414" y="3099764"/>
            <a:ext cx="454720" cy="567792"/>
          </a:xfrm>
          <a:prstGeom prst="rect">
            <a:avLst/>
          </a:prstGeom>
        </p:spPr>
      </p:pic>
      <p:sp>
        <p:nvSpPr>
          <p:cNvPr id="125" name="TextBox 124"/>
          <p:cNvSpPr txBox="1"/>
          <p:nvPr/>
        </p:nvSpPr>
        <p:spPr>
          <a:xfrm>
            <a:off x="4003348" y="3183049"/>
            <a:ext cx="693969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>
                <a:latin typeface="Monotype Corsiva" panose="03010101010201010101" pitchFamily="66" charset="0"/>
              </a:rPr>
              <a:t>мм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pic>
        <p:nvPicPr>
          <p:cNvPr id="126" name="Рисунок 125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776288" y="3861142"/>
            <a:ext cx="454720" cy="567792"/>
          </a:xfrm>
          <a:prstGeom prst="rect">
            <a:avLst/>
          </a:prstGeom>
        </p:spPr>
      </p:pic>
      <p:pic>
        <p:nvPicPr>
          <p:cNvPr id="127" name="Рисунок 126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089392" y="3831237"/>
            <a:ext cx="454720" cy="567792"/>
          </a:xfrm>
          <a:prstGeom prst="rect">
            <a:avLst/>
          </a:prstGeom>
        </p:spPr>
      </p:pic>
      <p:sp>
        <p:nvSpPr>
          <p:cNvPr id="128" name="TextBox 127"/>
          <p:cNvSpPr txBox="1"/>
          <p:nvPr/>
        </p:nvSpPr>
        <p:spPr>
          <a:xfrm>
            <a:off x="2498941" y="3930403"/>
            <a:ext cx="57862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>
                <a:latin typeface="Monotype Corsiva" panose="03010101010201010101" pitchFamily="66" charset="0"/>
              </a:rPr>
              <a:t>см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4697317" y="3876558"/>
            <a:ext cx="693969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>
                <a:latin typeface="Monotype Corsiva" panose="03010101010201010101" pitchFamily="66" charset="0"/>
              </a:rPr>
              <a:t>мм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6998192" y="2388601"/>
            <a:ext cx="57862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>
                <a:latin typeface="Monotype Corsiva" panose="03010101010201010101" pitchFamily="66" charset="0"/>
              </a:rPr>
              <a:t>см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pic>
        <p:nvPicPr>
          <p:cNvPr id="144" name="Рисунок 143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771743" y="2367190"/>
            <a:ext cx="454720" cy="567792"/>
          </a:xfrm>
          <a:prstGeom prst="rect">
            <a:avLst/>
          </a:prstGeom>
        </p:spPr>
      </p:pic>
      <p:sp>
        <p:nvSpPr>
          <p:cNvPr id="145" name="TextBox 144"/>
          <p:cNvSpPr txBox="1"/>
          <p:nvPr/>
        </p:nvSpPr>
        <p:spPr>
          <a:xfrm>
            <a:off x="8103623" y="2412592"/>
            <a:ext cx="693969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>
                <a:latin typeface="Monotype Corsiva" panose="03010101010201010101" pitchFamily="66" charset="0"/>
              </a:rPr>
              <a:t>мм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pic>
        <p:nvPicPr>
          <p:cNvPr id="146" name="Рисунок 14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9665206" y="2367189"/>
            <a:ext cx="454720" cy="567792"/>
          </a:xfrm>
          <a:prstGeom prst="rect">
            <a:avLst/>
          </a:prstGeom>
        </p:spPr>
      </p:pic>
      <p:sp>
        <p:nvSpPr>
          <p:cNvPr id="151" name="TextBox 150"/>
          <p:cNvSpPr txBox="1"/>
          <p:nvPr/>
        </p:nvSpPr>
        <p:spPr>
          <a:xfrm>
            <a:off x="9965625" y="2406015"/>
            <a:ext cx="693969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>
                <a:latin typeface="Monotype Corsiva" panose="03010101010201010101" pitchFamily="66" charset="0"/>
              </a:rPr>
              <a:t>мм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pic>
        <p:nvPicPr>
          <p:cNvPr id="153" name="Рисунок 15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680262" y="3109993"/>
            <a:ext cx="454720" cy="567792"/>
          </a:xfrm>
          <a:prstGeom prst="rect">
            <a:avLst/>
          </a:prstGeom>
        </p:spPr>
      </p:pic>
      <p:pic>
        <p:nvPicPr>
          <p:cNvPr id="154" name="Рисунок 153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9312229" y="3119499"/>
            <a:ext cx="454720" cy="567792"/>
          </a:xfrm>
          <a:prstGeom prst="rect">
            <a:avLst/>
          </a:prstGeom>
        </p:spPr>
      </p:pic>
      <p:pic>
        <p:nvPicPr>
          <p:cNvPr id="155" name="Рисунок 154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8922954" y="3312256"/>
            <a:ext cx="328478" cy="215820"/>
          </a:xfrm>
          <a:prstGeom prst="rect">
            <a:avLst/>
          </a:prstGeom>
        </p:spPr>
      </p:pic>
      <p:sp>
        <p:nvSpPr>
          <p:cNvPr id="156" name="TextBox 155"/>
          <p:cNvSpPr txBox="1"/>
          <p:nvPr/>
        </p:nvSpPr>
        <p:spPr>
          <a:xfrm>
            <a:off x="7000746" y="3146677"/>
            <a:ext cx="57862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>
                <a:latin typeface="Monotype Corsiva" panose="03010101010201010101" pitchFamily="66" charset="0"/>
              </a:rPr>
              <a:t>см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8011617" y="3162032"/>
            <a:ext cx="693969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>
                <a:latin typeface="Monotype Corsiva" panose="03010101010201010101" pitchFamily="66" charset="0"/>
              </a:rPr>
              <a:t>мм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9968179" y="3164091"/>
            <a:ext cx="693969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>
                <a:latin typeface="Monotype Corsiva" panose="03010101010201010101" pitchFamily="66" charset="0"/>
              </a:rPr>
              <a:t>мм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pic>
        <p:nvPicPr>
          <p:cNvPr id="169" name="Рисунок 168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7745769" y="3099109"/>
            <a:ext cx="454720" cy="567792"/>
          </a:xfrm>
          <a:prstGeom prst="rect">
            <a:avLst/>
          </a:prstGeom>
        </p:spPr>
      </p:pic>
      <p:pic>
        <p:nvPicPr>
          <p:cNvPr id="170" name="Рисунок 169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9610063" y="3118541"/>
            <a:ext cx="454720" cy="567792"/>
          </a:xfrm>
          <a:prstGeom prst="rect">
            <a:avLst/>
          </a:prstGeom>
        </p:spPr>
      </p:pic>
      <p:pic>
        <p:nvPicPr>
          <p:cNvPr id="171" name="Рисунок 170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6666887" y="3851770"/>
            <a:ext cx="454720" cy="567792"/>
          </a:xfrm>
          <a:prstGeom prst="rect">
            <a:avLst/>
          </a:prstGeom>
        </p:spPr>
      </p:pic>
      <p:pic>
        <p:nvPicPr>
          <p:cNvPr id="175" name="Рисунок 174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8943905" y="4084858"/>
            <a:ext cx="328478" cy="215820"/>
          </a:xfrm>
          <a:prstGeom prst="rect">
            <a:avLst/>
          </a:prstGeom>
        </p:spPr>
      </p:pic>
      <p:sp>
        <p:nvSpPr>
          <p:cNvPr id="178" name="TextBox 177"/>
          <p:cNvSpPr txBox="1"/>
          <p:nvPr/>
        </p:nvSpPr>
        <p:spPr>
          <a:xfrm>
            <a:off x="7019142" y="3872501"/>
            <a:ext cx="57862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>
                <a:latin typeface="Monotype Corsiva" panose="03010101010201010101" pitchFamily="66" charset="0"/>
              </a:rPr>
              <a:t>см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8030013" y="3887856"/>
            <a:ext cx="693969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>
                <a:latin typeface="Monotype Corsiva" panose="03010101010201010101" pitchFamily="66" charset="0"/>
              </a:rPr>
              <a:t>мм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pic>
        <p:nvPicPr>
          <p:cNvPr id="197" name="Рисунок 196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784256" y="3851770"/>
            <a:ext cx="454720" cy="567792"/>
          </a:xfrm>
          <a:prstGeom prst="rect">
            <a:avLst/>
          </a:prstGeom>
        </p:spPr>
      </p:pic>
      <p:pic>
        <p:nvPicPr>
          <p:cNvPr id="198" name="Рисунок 197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9267267" y="3886252"/>
            <a:ext cx="454720" cy="567792"/>
          </a:xfrm>
          <a:prstGeom prst="rect">
            <a:avLst/>
          </a:prstGeom>
        </p:spPr>
      </p:pic>
      <p:pic>
        <p:nvPicPr>
          <p:cNvPr id="199" name="Рисунок 198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9631890" y="3856873"/>
            <a:ext cx="454720" cy="567792"/>
          </a:xfrm>
          <a:prstGeom prst="rect">
            <a:avLst/>
          </a:prstGeom>
        </p:spPr>
      </p:pic>
      <p:sp>
        <p:nvSpPr>
          <p:cNvPr id="213" name="TextBox 212"/>
          <p:cNvSpPr txBox="1"/>
          <p:nvPr/>
        </p:nvSpPr>
        <p:spPr>
          <a:xfrm>
            <a:off x="9986450" y="3877692"/>
            <a:ext cx="693969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>
                <a:latin typeface="Monotype Corsiva" panose="03010101010201010101" pitchFamily="66" charset="0"/>
              </a:rPr>
              <a:t>мм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pic>
        <p:nvPicPr>
          <p:cNvPr id="214" name="Рисунок 213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7066069" y="4812690"/>
            <a:ext cx="328478" cy="215820"/>
          </a:xfrm>
          <a:prstGeom prst="rect">
            <a:avLst/>
          </a:prstGeom>
        </p:spPr>
      </p:pic>
      <p:sp>
        <p:nvSpPr>
          <p:cNvPr id="215" name="TextBox 214"/>
          <p:cNvSpPr txBox="1"/>
          <p:nvPr/>
        </p:nvSpPr>
        <p:spPr>
          <a:xfrm>
            <a:off x="5148719" y="4619133"/>
            <a:ext cx="57862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>
                <a:latin typeface="Monotype Corsiva" panose="03010101010201010101" pitchFamily="66" charset="0"/>
              </a:rPr>
              <a:t>см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sp>
        <p:nvSpPr>
          <p:cNvPr id="217" name="TextBox 216"/>
          <p:cNvSpPr txBox="1"/>
          <p:nvPr/>
        </p:nvSpPr>
        <p:spPr>
          <a:xfrm>
            <a:off x="6200278" y="4663305"/>
            <a:ext cx="693969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>
                <a:latin typeface="Monotype Corsiva" panose="03010101010201010101" pitchFamily="66" charset="0"/>
              </a:rPr>
              <a:t>мм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8056619" y="4628146"/>
            <a:ext cx="693969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>
                <a:latin typeface="Monotype Corsiva" panose="03010101010201010101" pitchFamily="66" charset="0"/>
              </a:rPr>
              <a:t>мм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pic>
        <p:nvPicPr>
          <p:cNvPr id="227" name="Рисунок 226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4752839" y="4586886"/>
            <a:ext cx="454720" cy="567792"/>
          </a:xfrm>
          <a:prstGeom prst="rect">
            <a:avLst/>
          </a:prstGeom>
        </p:spPr>
      </p:pic>
      <p:pic>
        <p:nvPicPr>
          <p:cNvPr id="228" name="Рисунок 227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5841896" y="4603027"/>
            <a:ext cx="454720" cy="567792"/>
          </a:xfrm>
          <a:prstGeom prst="rect">
            <a:avLst/>
          </a:prstGeom>
        </p:spPr>
      </p:pic>
      <p:pic>
        <p:nvPicPr>
          <p:cNvPr id="229" name="Рисунок 228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393482" y="4603026"/>
            <a:ext cx="454720" cy="567792"/>
          </a:xfrm>
          <a:prstGeom prst="rect">
            <a:avLst/>
          </a:prstGeom>
        </p:spPr>
      </p:pic>
      <p:pic>
        <p:nvPicPr>
          <p:cNvPr id="230" name="Рисунок 229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7716602" y="4594980"/>
            <a:ext cx="454720" cy="567792"/>
          </a:xfrm>
          <a:prstGeom prst="rect">
            <a:avLst/>
          </a:prstGeom>
        </p:spPr>
      </p:pic>
      <p:pic>
        <p:nvPicPr>
          <p:cNvPr id="231" name="Рисунок 230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4775894" y="5353907"/>
            <a:ext cx="454720" cy="567792"/>
          </a:xfrm>
          <a:prstGeom prst="rect">
            <a:avLst/>
          </a:prstGeom>
        </p:spPr>
      </p:pic>
      <p:pic>
        <p:nvPicPr>
          <p:cNvPr id="232" name="Рисунок 231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883699" y="5348327"/>
            <a:ext cx="454720" cy="567792"/>
          </a:xfrm>
          <a:prstGeom prst="rect">
            <a:avLst/>
          </a:prstGeom>
        </p:spPr>
      </p:pic>
      <p:sp>
        <p:nvSpPr>
          <p:cNvPr id="233" name="TextBox 232"/>
          <p:cNvSpPr txBox="1"/>
          <p:nvPr/>
        </p:nvSpPr>
        <p:spPr>
          <a:xfrm>
            <a:off x="5149757" y="5403564"/>
            <a:ext cx="57862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>
                <a:latin typeface="Monotype Corsiva" panose="03010101010201010101" pitchFamily="66" charset="0"/>
              </a:rPr>
              <a:t>см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sp>
        <p:nvSpPr>
          <p:cNvPr id="234" name="TextBox 233"/>
          <p:cNvSpPr txBox="1"/>
          <p:nvPr/>
        </p:nvSpPr>
        <p:spPr>
          <a:xfrm>
            <a:off x="6215639" y="5372069"/>
            <a:ext cx="693969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>
                <a:latin typeface="Monotype Corsiva" panose="03010101010201010101" pitchFamily="66" charset="0"/>
              </a:rPr>
              <a:t>мм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pic>
        <p:nvPicPr>
          <p:cNvPr id="235" name="Рисунок 234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7022400" y="5529892"/>
            <a:ext cx="328478" cy="215820"/>
          </a:xfrm>
          <a:prstGeom prst="rect">
            <a:avLst/>
          </a:prstGeom>
        </p:spPr>
      </p:pic>
      <p:pic>
        <p:nvPicPr>
          <p:cNvPr id="236" name="Рисунок 23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7393482" y="5347076"/>
            <a:ext cx="454720" cy="567792"/>
          </a:xfrm>
          <a:prstGeom prst="rect">
            <a:avLst/>
          </a:prstGeom>
        </p:spPr>
      </p:pic>
      <p:pic>
        <p:nvPicPr>
          <p:cNvPr id="237" name="Рисунок 236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7759033" y="5345543"/>
            <a:ext cx="454720" cy="567792"/>
          </a:xfrm>
          <a:prstGeom prst="rect">
            <a:avLst/>
          </a:prstGeom>
        </p:spPr>
      </p:pic>
      <p:sp>
        <p:nvSpPr>
          <p:cNvPr id="238" name="TextBox 237"/>
          <p:cNvSpPr txBox="1"/>
          <p:nvPr/>
        </p:nvSpPr>
        <p:spPr>
          <a:xfrm>
            <a:off x="7995888" y="5373600"/>
            <a:ext cx="693969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>
                <a:latin typeface="Monotype Corsiva" panose="03010101010201010101" pitchFamily="66" charset="0"/>
              </a:rPr>
              <a:t>мм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pic>
        <p:nvPicPr>
          <p:cNvPr id="239" name="Рисунок 238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949584" y="6098116"/>
            <a:ext cx="454720" cy="567792"/>
          </a:xfrm>
          <a:prstGeom prst="rect">
            <a:avLst/>
          </a:prstGeom>
        </p:spPr>
      </p:pic>
      <p:pic>
        <p:nvPicPr>
          <p:cNvPr id="240" name="Рисунок 239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4775857" y="6095219"/>
            <a:ext cx="443602" cy="564037"/>
          </a:xfrm>
          <a:prstGeom prst="rect">
            <a:avLst/>
          </a:prstGeom>
        </p:spPr>
      </p:pic>
      <p:sp>
        <p:nvSpPr>
          <p:cNvPr id="241" name="TextBox 240"/>
          <p:cNvSpPr txBox="1"/>
          <p:nvPr/>
        </p:nvSpPr>
        <p:spPr>
          <a:xfrm>
            <a:off x="5128998" y="6103122"/>
            <a:ext cx="57862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>
                <a:latin typeface="Monotype Corsiva" panose="03010101010201010101" pitchFamily="66" charset="0"/>
              </a:rPr>
              <a:t>см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6325173" y="6099440"/>
            <a:ext cx="693969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>
                <a:latin typeface="Monotype Corsiva" panose="03010101010201010101" pitchFamily="66" charset="0"/>
              </a:rPr>
              <a:t>мм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pic>
        <p:nvPicPr>
          <p:cNvPr id="243" name="Рисунок 242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7070190" y="6274101"/>
            <a:ext cx="328478" cy="215820"/>
          </a:xfrm>
          <a:prstGeom prst="rect">
            <a:avLst/>
          </a:prstGeom>
        </p:spPr>
      </p:pic>
      <p:sp>
        <p:nvSpPr>
          <p:cNvPr id="244" name="TextBox 243"/>
          <p:cNvSpPr txBox="1"/>
          <p:nvPr/>
        </p:nvSpPr>
        <p:spPr>
          <a:xfrm>
            <a:off x="8092607" y="6107586"/>
            <a:ext cx="693969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>
                <a:latin typeface="Monotype Corsiva" panose="03010101010201010101" pitchFamily="66" charset="0"/>
              </a:rPr>
              <a:t>мм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pic>
        <p:nvPicPr>
          <p:cNvPr id="245" name="Рисунок 244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7802652" y="6091052"/>
            <a:ext cx="454720" cy="567792"/>
          </a:xfrm>
          <a:prstGeom prst="rect">
            <a:avLst/>
          </a:prstGeom>
        </p:spPr>
      </p:pic>
      <p:pic>
        <p:nvPicPr>
          <p:cNvPr id="246" name="Рисунок 245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7427655" y="6107585"/>
            <a:ext cx="420547" cy="534723"/>
          </a:xfrm>
          <a:prstGeom prst="rect">
            <a:avLst/>
          </a:prstGeom>
        </p:spPr>
      </p:pic>
      <p:sp>
        <p:nvSpPr>
          <p:cNvPr id="98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" y="5728654"/>
            <a:ext cx="141151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Ст.24 №143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1" name="Скругленный прямоугольник 90"/>
          <p:cNvSpPr/>
          <p:nvPr/>
        </p:nvSpPr>
        <p:spPr>
          <a:xfrm>
            <a:off x="989916" y="1130630"/>
            <a:ext cx="8459086" cy="117896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1 м=10 </a:t>
            </a:r>
            <a:r>
              <a:rPr lang="uk-UA" sz="3600" b="1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дм</a:t>
            </a:r>
            <a:r>
              <a:rPr lang="uk-UA" sz="36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	</a:t>
            </a:r>
            <a:r>
              <a:rPr lang="uk-UA" sz="36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       </a:t>
            </a:r>
            <a:r>
              <a:rPr lang="uk-UA" sz="3600" b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1 </a:t>
            </a:r>
            <a:r>
              <a:rPr lang="uk-UA" sz="3600" b="1" dirty="0" err="1">
                <a:solidFill>
                  <a:srgbClr val="FFFF00"/>
                </a:solidFill>
                <a:latin typeface="Monotype Corsiva" panose="03010101010201010101" pitchFamily="66" charset="0"/>
              </a:rPr>
              <a:t>дм</a:t>
            </a:r>
            <a:r>
              <a:rPr lang="uk-UA" sz="3600" b="1" dirty="0">
                <a:solidFill>
                  <a:srgbClr val="FFFF00"/>
                </a:solidFill>
                <a:latin typeface="Monotype Corsiva" panose="03010101010201010101" pitchFamily="66" charset="0"/>
              </a:rPr>
              <a:t> = 10 см</a:t>
            </a:r>
            <a:r>
              <a:rPr lang="uk-UA" sz="36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	</a:t>
            </a:r>
            <a:r>
              <a:rPr lang="uk-UA" sz="36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    </a:t>
            </a:r>
            <a:r>
              <a:rPr lang="uk-UA" sz="36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1 см </a:t>
            </a:r>
            <a:r>
              <a:rPr lang="uk-UA" sz="36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= 10 </a:t>
            </a:r>
            <a:r>
              <a:rPr lang="uk-UA" sz="36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мм </a:t>
            </a:r>
            <a:r>
              <a:rPr lang="uk-UA" sz="36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1 </a:t>
            </a:r>
            <a:r>
              <a:rPr lang="uk-UA" sz="36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м = 100 </a:t>
            </a:r>
            <a:r>
              <a:rPr lang="uk-UA" sz="36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см       </a:t>
            </a:r>
            <a:r>
              <a:rPr lang="uk-UA" sz="3600" b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1 </a:t>
            </a:r>
            <a:r>
              <a:rPr lang="uk-UA" sz="3600" b="1" dirty="0" err="1" smtClean="0">
                <a:solidFill>
                  <a:srgbClr val="FFFF00"/>
                </a:solidFill>
                <a:latin typeface="Monotype Corsiva" panose="03010101010201010101" pitchFamily="66" charset="0"/>
              </a:rPr>
              <a:t>дм</a:t>
            </a:r>
            <a:r>
              <a:rPr lang="uk-UA" sz="3600" b="1" dirty="0">
                <a:solidFill>
                  <a:srgbClr val="FFFF00"/>
                </a:solidFill>
                <a:latin typeface="Monotype Corsiva" panose="03010101010201010101" pitchFamily="66" charset="0"/>
              </a:rPr>
              <a:t>= 100 </a:t>
            </a:r>
            <a:r>
              <a:rPr lang="uk-UA" sz="3600" b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мм</a:t>
            </a:r>
            <a:endParaRPr lang="ru-RU" sz="3600" b="1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43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  <p:bldP spid="125" grpId="0"/>
      <p:bldP spid="129" grpId="0"/>
      <p:bldP spid="151" grpId="0"/>
      <p:bldP spid="168" grpId="0"/>
      <p:bldP spid="213" grpId="0"/>
      <p:bldP spid="222" grpId="0"/>
      <p:bldP spid="238" grpId="0"/>
      <p:bldP spid="2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5501" b="57838"/>
          <a:stretch/>
        </p:blipFill>
        <p:spPr>
          <a:xfrm>
            <a:off x="1103317" y="1226003"/>
            <a:ext cx="10272620" cy="54845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670805" y="-682502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062258" y="2299183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DF32223D-D5D3-4745-BBF8-7241DE88D5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90661" y="-580229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649E3F79-C56A-4CC2-80B8-4946FA2E62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761632" y="-611071"/>
            <a:ext cx="454720" cy="56779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8266630E-8DE3-48DB-8DA0-461205CCF7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14516" y="-672324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18579685-51E3-4281-9A0C-A753F30C37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1610532" y="2287145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34FA8706-1790-47B9-ADC6-821A296B15C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35779" y="-706333"/>
            <a:ext cx="454720" cy="567792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0956003" y="-512031"/>
            <a:ext cx="439856" cy="288999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10189157" y="-556534"/>
            <a:ext cx="439856" cy="288999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431537" y="-528794"/>
            <a:ext cx="393805" cy="355139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3315217" y="2288866"/>
            <a:ext cx="983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Monotype Corsiva" panose="03010101010201010101" pitchFamily="66" charset="0"/>
              </a:rPr>
              <a:t>(</a:t>
            </a:r>
            <a:r>
              <a:rPr lang="uk-UA" sz="3600" dirty="0" smtClean="0"/>
              <a:t>р</a:t>
            </a:r>
            <a:r>
              <a:rPr lang="uk-UA" sz="3600" dirty="0" smtClean="0">
                <a:latin typeface="Monotype Corsiva" panose="03010101010201010101" pitchFamily="66" charset="0"/>
              </a:rPr>
              <a:t>.) </a:t>
            </a:r>
            <a:endParaRPr lang="uk-UA" sz="3600" dirty="0">
              <a:latin typeface="Monotype Corsiva" panose="03010101010201010101" pitchFamily="66" charset="0"/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80" t="63032" b="12504"/>
          <a:stretch/>
        </p:blipFill>
        <p:spPr>
          <a:xfrm>
            <a:off x="1234100" y="3415253"/>
            <a:ext cx="2837064" cy="1166669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31B214AF-AFFF-43F1-B73B-EDF5FFC1ADBA}"/>
              </a:ext>
            </a:extLst>
          </p:cNvPr>
          <p:cNvSpPr txBox="1"/>
          <p:nvPr/>
        </p:nvSpPr>
        <p:spPr>
          <a:xfrm>
            <a:off x="1234100" y="3716589"/>
            <a:ext cx="73336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                            у 3 рази більше кущів рожевих півоній.</a:t>
            </a:r>
            <a:endParaRPr lang="uk-UA" sz="36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1854896" y="2213763"/>
            <a:ext cx="420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 </a:t>
            </a:r>
            <a:r>
              <a:rPr lang="uk-UA" sz="3600" dirty="0" smtClean="0">
                <a:latin typeface="Monotype Corsiva" panose="03010101010201010101" pitchFamily="66" charset="0"/>
              </a:rPr>
              <a:t>:</a:t>
            </a:r>
            <a:endParaRPr lang="uk-UA" sz="3200" dirty="0">
              <a:latin typeface="Monotype Corsiva" panose="03010101010201010101" pitchFamily="66" charset="0"/>
            </a:endParaRPr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324943" y="2277666"/>
            <a:ext cx="454720" cy="567792"/>
          </a:xfrm>
          <a:prstGeom prst="rect">
            <a:avLst/>
          </a:prstGeom>
        </p:spPr>
      </p:pic>
      <p:sp>
        <p:nvSpPr>
          <p:cNvPr id="53" name="Прямоугольник 52"/>
          <p:cNvSpPr/>
          <p:nvPr/>
        </p:nvSpPr>
        <p:spPr>
          <a:xfrm>
            <a:off x="11551119" y="-964780"/>
            <a:ext cx="295082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·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3030314" y="-758565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/>
              <a:t>∙</a:t>
            </a:r>
            <a:endParaRPr lang="ru-RU" sz="3200" dirty="0"/>
          </a:p>
        </p:txBody>
      </p:sp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141630" y="-551431"/>
            <a:ext cx="454720" cy="567792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71163" y="-721986"/>
            <a:ext cx="454720" cy="56779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69085447-83EF-41C4-B955-1D080D2D78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767" y="1219577"/>
            <a:ext cx="2703403" cy="138168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8266630E-8DE3-48DB-8DA0-461205CCF7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299639" y="1603524"/>
            <a:ext cx="454720" cy="567792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xmlns="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7646037" y="1603523"/>
            <a:ext cx="454720" cy="567792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2725642" y="2456757"/>
            <a:ext cx="439856" cy="288999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452071" y="-629982"/>
            <a:ext cx="420547" cy="534723"/>
          </a:xfrm>
          <a:prstGeom prst="rect">
            <a:avLst/>
          </a:prstGeom>
        </p:spPr>
      </p:pic>
      <p:sp>
        <p:nvSpPr>
          <p:cNvPr id="36" name="Прямоугольник: скругленные углы 1">
            <a:extLst>
              <a:ext uri="{FF2B5EF4-FFF2-40B4-BE49-F238E27FC236}">
                <a16:creationId xmlns:a16="http://schemas.microsoft.com/office/drawing/2014/main" xmlns="" id="{D14B6799-B0EC-4BEE-99B8-AB04A7CE5FB7}"/>
              </a:ext>
            </a:extLst>
          </p:cNvPr>
          <p:cNvSpPr/>
          <p:nvPr/>
        </p:nvSpPr>
        <p:spPr>
          <a:xfrm>
            <a:off x="5584418" y="1291434"/>
            <a:ext cx="5966702" cy="221614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У саду росте 9 </a:t>
            </a:r>
            <a:r>
              <a:rPr lang="ru-RU" sz="3200" dirty="0" err="1"/>
              <a:t>кущів</a:t>
            </a:r>
            <a:r>
              <a:rPr lang="ru-RU" sz="3200" dirty="0"/>
              <a:t> </a:t>
            </a:r>
            <a:r>
              <a:rPr lang="ru-RU" sz="3200" dirty="0" err="1"/>
              <a:t>рожевих</a:t>
            </a:r>
            <a:r>
              <a:rPr lang="ru-RU" sz="3200" dirty="0"/>
              <a:t> </a:t>
            </a:r>
            <a:r>
              <a:rPr lang="ru-RU" sz="3200" dirty="0" err="1"/>
              <a:t>півоній</a:t>
            </a:r>
            <a:r>
              <a:rPr lang="ru-RU" sz="3200" dirty="0"/>
              <a:t> і 3 </a:t>
            </a:r>
            <a:r>
              <a:rPr lang="ru-RU" sz="3200" dirty="0" err="1"/>
              <a:t>кущі</a:t>
            </a:r>
            <a:r>
              <a:rPr lang="ru-RU" sz="3200" dirty="0"/>
              <a:t> </a:t>
            </a:r>
            <a:r>
              <a:rPr lang="ru-RU" sz="3200" dirty="0" err="1"/>
              <a:t>білих</a:t>
            </a:r>
            <a:r>
              <a:rPr lang="ru-RU" sz="3200" dirty="0"/>
              <a:t>. У </a:t>
            </a:r>
            <a:r>
              <a:rPr lang="ru-RU" sz="3200" dirty="0" err="1"/>
              <a:t>скільки</a:t>
            </a:r>
            <a:r>
              <a:rPr lang="ru-RU" sz="3200" dirty="0"/>
              <a:t> </a:t>
            </a:r>
            <a:r>
              <a:rPr lang="ru-RU" sz="3200" dirty="0" err="1"/>
              <a:t>разів</a:t>
            </a:r>
            <a:r>
              <a:rPr lang="ru-RU" sz="3200" dirty="0"/>
              <a:t> більше </a:t>
            </a:r>
            <a:r>
              <a:rPr lang="ru-RU" sz="3200" dirty="0" err="1"/>
              <a:t>кущів</a:t>
            </a:r>
            <a:r>
              <a:rPr lang="ru-RU" sz="3200" dirty="0"/>
              <a:t> </a:t>
            </a:r>
            <a:r>
              <a:rPr lang="ru-RU" sz="3200" dirty="0" err="1"/>
              <a:t>рожевих</a:t>
            </a:r>
            <a:r>
              <a:rPr lang="ru-RU" sz="3200" dirty="0"/>
              <a:t> </a:t>
            </a:r>
            <a:r>
              <a:rPr lang="ru-RU" sz="3200" dirty="0" err="1"/>
              <a:t>півоній</a:t>
            </a:r>
            <a:r>
              <a:rPr lang="ru-RU" sz="3200" dirty="0"/>
              <a:t>, </a:t>
            </a:r>
            <a:r>
              <a:rPr lang="ru-RU" sz="3200" dirty="0" err="1"/>
              <a:t>ніж</a:t>
            </a:r>
            <a:r>
              <a:rPr lang="ru-RU" sz="3200" dirty="0"/>
              <a:t> </a:t>
            </a:r>
            <a:r>
              <a:rPr lang="ru-RU" sz="3200" dirty="0" err="1"/>
              <a:t>білих</a:t>
            </a:r>
            <a:r>
              <a:rPr lang="ru-RU" sz="3200" dirty="0"/>
              <a:t>?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" y="5728654"/>
            <a:ext cx="133950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Ст.24 №144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39295" y="427570"/>
            <a:ext cx="10792969" cy="68128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 144 усно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649E3F79-C56A-4CC2-80B8-4946FA2E62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559853" y="-580229"/>
            <a:ext cx="454720" cy="567792"/>
          </a:xfrm>
          <a:prstGeom prst="rect">
            <a:avLst/>
          </a:prstGeom>
        </p:spPr>
      </p:pic>
      <p:pic>
        <p:nvPicPr>
          <p:cNvPr id="41" name="Picture 2" descr="Пионы: посадка и уход, виды и сорта, размножение, фото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999" y="4221882"/>
            <a:ext cx="3868860" cy="23814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59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5501" b="57838"/>
          <a:stretch/>
        </p:blipFill>
        <p:spPr>
          <a:xfrm>
            <a:off x="741803" y="1177340"/>
            <a:ext cx="10272620" cy="54845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559979" y="-656236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910499" y="-72551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16915" y="-631259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DF32223D-D5D3-4745-BBF8-7241DE88D5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5927" y="1540923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649E3F79-C56A-4CC2-80B8-4946FA2E62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10647" y="1516332"/>
            <a:ext cx="454720" cy="56779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8266630E-8DE3-48DB-8DA0-461205CCF7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181477" y="-631259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18579685-51E3-4281-9A0C-A753F30C37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636197" y="-677096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34FA8706-1790-47B9-ADC6-821A296B15C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940640" y="-676929"/>
            <a:ext cx="454720" cy="56779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5946605" y="-695931"/>
            <a:ext cx="454720" cy="567792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0956003" y="-512031"/>
            <a:ext cx="439856" cy="288999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10189157" y="-556534"/>
            <a:ext cx="439856" cy="288999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431537" y="-528794"/>
            <a:ext cx="393805" cy="355139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C9B32A92-A37A-4E58-9050-69E31D11BFED}"/>
              </a:ext>
            </a:extLst>
          </p:cNvPr>
          <p:cNvSpPr txBox="1"/>
          <p:nvPr/>
        </p:nvSpPr>
        <p:spPr>
          <a:xfrm>
            <a:off x="1120446" y="2283709"/>
            <a:ext cx="1692497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   </a:t>
            </a:r>
            <a:endParaRPr lang="uk-UA" sz="3200" dirty="0">
              <a:latin typeface="Monotype Corsiva" panose="03010101010201010101" pitchFamily="66" charset="0"/>
            </a:endParaRPr>
          </a:p>
        </p:txBody>
      </p:sp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031502" y="-635121"/>
            <a:ext cx="454720" cy="567792"/>
          </a:xfrm>
          <a:prstGeom prst="rect">
            <a:avLst/>
          </a:prstGeom>
        </p:spPr>
      </p:pic>
      <p:sp>
        <p:nvSpPr>
          <p:cNvPr id="53" name="Прямоугольник 52"/>
          <p:cNvSpPr/>
          <p:nvPr/>
        </p:nvSpPr>
        <p:spPr>
          <a:xfrm>
            <a:off x="11551119" y="-964780"/>
            <a:ext cx="295082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·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2579132" y="-584910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/>
              <a:t>:</a:t>
            </a:r>
          </a:p>
        </p:txBody>
      </p:sp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846343" y="1534104"/>
            <a:ext cx="454720" cy="567792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04956" y="-457712"/>
            <a:ext cx="454720" cy="56779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69085447-83EF-41C4-B955-1D080D2D78C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2" t="8466" r="17470" b="10762"/>
          <a:stretch/>
        </p:blipFill>
        <p:spPr>
          <a:xfrm>
            <a:off x="2728275" y="1242228"/>
            <a:ext cx="2016000" cy="111600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8266630E-8DE3-48DB-8DA0-461205CCF7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299639" y="1603524"/>
            <a:ext cx="454720" cy="567792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7646037" y="1603523"/>
            <a:ext cx="454720" cy="567792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1746766" y="-495725"/>
            <a:ext cx="439856" cy="288999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590499" y="-647348"/>
            <a:ext cx="420547" cy="534723"/>
          </a:xfrm>
          <a:prstGeom prst="rect">
            <a:avLst/>
          </a:prstGeom>
        </p:spPr>
      </p:pic>
      <p:sp>
        <p:nvSpPr>
          <p:cNvPr id="36" name="Прямоугольник: скругленные углы 1">
            <a:extLst>
              <a:ext uri="{FF2B5EF4-FFF2-40B4-BE49-F238E27FC236}">
                <a16:creationId xmlns="" xmlns:a16="http://schemas.microsoft.com/office/drawing/2014/main" id="{D14B6799-B0EC-4BEE-99B8-AB04A7CE5FB7}"/>
              </a:ext>
            </a:extLst>
          </p:cNvPr>
          <p:cNvSpPr/>
          <p:nvPr/>
        </p:nvSpPr>
        <p:spPr>
          <a:xfrm>
            <a:off x="6028341" y="1177340"/>
            <a:ext cx="5679332" cy="29644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Серед </a:t>
            </a:r>
            <a:r>
              <a:rPr lang="ru-RU" sz="2800" dirty="0" err="1"/>
              <a:t>третьокласників</a:t>
            </a:r>
            <a:r>
              <a:rPr lang="ru-RU" sz="2800" dirty="0"/>
              <a:t> </a:t>
            </a:r>
            <a:r>
              <a:rPr lang="ru-RU" sz="2800" dirty="0" err="1" smtClean="0"/>
              <a:t>секцію</a:t>
            </a:r>
            <a:r>
              <a:rPr lang="ru-RU" sz="2800" dirty="0" smtClean="0"/>
              <a:t> </a:t>
            </a:r>
            <a:r>
              <a:rPr lang="ru-RU" sz="2800" dirty="0"/>
              <a:t>волейболу </a:t>
            </a:r>
            <a:r>
              <a:rPr lang="ru-RU" sz="2800" dirty="0" err="1"/>
              <a:t>відвідують</a:t>
            </a:r>
            <a:r>
              <a:rPr lang="ru-RU" sz="2800" dirty="0"/>
              <a:t> 6 </a:t>
            </a:r>
            <a:r>
              <a:rPr lang="ru-RU" sz="2800" dirty="0" err="1"/>
              <a:t>хлопчиків</a:t>
            </a:r>
            <a:r>
              <a:rPr lang="ru-RU" sz="2800" dirty="0"/>
              <a:t> і </a:t>
            </a:r>
            <a:r>
              <a:rPr lang="ru-RU" sz="2800" dirty="0" smtClean="0"/>
              <a:t>6дівчаток</a:t>
            </a:r>
            <a:r>
              <a:rPr lang="ru-RU" sz="2800" dirty="0"/>
              <a:t>, а </a:t>
            </a:r>
            <a:r>
              <a:rPr lang="ru-RU" sz="2800" dirty="0" err="1"/>
              <a:t>лижну</a:t>
            </a:r>
            <a:r>
              <a:rPr lang="ru-RU" sz="2800" dirty="0"/>
              <a:t> </a:t>
            </a:r>
            <a:r>
              <a:rPr lang="ru-RU" sz="2800" dirty="0" err="1"/>
              <a:t>секцію</a:t>
            </a:r>
            <a:r>
              <a:rPr lang="ru-RU" sz="2800" dirty="0"/>
              <a:t> - </a:t>
            </a:r>
            <a:r>
              <a:rPr lang="ru-RU" sz="2800" dirty="0" smtClean="0"/>
              <a:t>3хлопчики</a:t>
            </a:r>
            <a:r>
              <a:rPr lang="ru-RU" sz="2800" dirty="0"/>
              <a:t>. У </a:t>
            </a:r>
            <a:r>
              <a:rPr lang="ru-RU" sz="2800" dirty="0" err="1"/>
              <a:t>скільки</a:t>
            </a:r>
            <a:r>
              <a:rPr lang="ru-RU" sz="2800" dirty="0"/>
              <a:t> </a:t>
            </a:r>
            <a:r>
              <a:rPr lang="ru-RU" sz="2800" dirty="0" err="1"/>
              <a:t>разів</a:t>
            </a:r>
            <a:r>
              <a:rPr lang="ru-RU" sz="2800" dirty="0"/>
              <a:t> більше </a:t>
            </a:r>
            <a:r>
              <a:rPr lang="ru-RU" sz="2800" dirty="0" err="1"/>
              <a:t>третьокласників</a:t>
            </a:r>
            <a:r>
              <a:rPr lang="ru-RU" sz="2800" dirty="0"/>
              <a:t> </a:t>
            </a:r>
            <a:r>
              <a:rPr lang="ru-RU" sz="2800" dirty="0" err="1"/>
              <a:t>відвідують</a:t>
            </a:r>
            <a:r>
              <a:rPr lang="ru-RU" sz="2800" dirty="0"/>
              <a:t> </a:t>
            </a:r>
            <a:r>
              <a:rPr lang="ru-RU" sz="2800" dirty="0" err="1"/>
              <a:t>волейбольну</a:t>
            </a:r>
            <a:r>
              <a:rPr lang="ru-RU" sz="2800" dirty="0"/>
              <a:t> </a:t>
            </a:r>
            <a:r>
              <a:rPr lang="ru-RU" sz="2800" dirty="0" err="1"/>
              <a:t>секцію</a:t>
            </a:r>
            <a:r>
              <a:rPr lang="ru-RU" sz="2800" dirty="0"/>
              <a:t>, </a:t>
            </a:r>
            <a:r>
              <a:rPr lang="ru-RU" sz="2800" dirty="0" err="1"/>
              <a:t>ніж</a:t>
            </a:r>
            <a:r>
              <a:rPr lang="ru-RU" sz="2800" dirty="0"/>
              <a:t> </a:t>
            </a:r>
            <a:r>
              <a:rPr lang="ru-RU" sz="2800" dirty="0" err="1"/>
              <a:t>лижну</a:t>
            </a:r>
            <a:r>
              <a:rPr lang="ru-RU" sz="2800" dirty="0" smtClean="0"/>
              <a:t>?</a:t>
            </a:r>
            <a:endParaRPr lang="uk-UA" sz="2800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" y="5728654"/>
            <a:ext cx="133950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Ст.24 №145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39295" y="427570"/>
            <a:ext cx="10792969" cy="68128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31B214AF-AFFF-43F1-B73B-EDF5FFC1ADBA}"/>
              </a:ext>
            </a:extLst>
          </p:cNvPr>
          <p:cNvSpPr txBox="1"/>
          <p:nvPr/>
        </p:nvSpPr>
        <p:spPr>
          <a:xfrm>
            <a:off x="1050613" y="2245041"/>
            <a:ext cx="91608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3600" dirty="0" smtClean="0">
                <a:solidFill>
                  <a:srgbClr val="002060"/>
                </a:solidFill>
              </a:rPr>
              <a:t>В  </a:t>
            </a:r>
            <a:r>
              <a:rPr lang="uk-UA" sz="3600" dirty="0">
                <a:solidFill>
                  <a:srgbClr val="002060"/>
                </a:solidFill>
              </a:rPr>
              <a:t>– </a:t>
            </a:r>
            <a:endParaRPr lang="uk-UA" sz="1000" dirty="0" smtClean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3600" dirty="0" smtClean="0">
                <a:solidFill>
                  <a:srgbClr val="002060"/>
                </a:solidFill>
              </a:rPr>
              <a:t>Л –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865768" y="2188573"/>
            <a:ext cx="2156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002060"/>
                </a:solidFill>
              </a:rPr>
              <a:t>6 </a:t>
            </a:r>
            <a:r>
              <a:rPr lang="uk-UA" sz="3600" dirty="0" err="1" smtClean="0">
                <a:solidFill>
                  <a:srgbClr val="002060"/>
                </a:solidFill>
              </a:rPr>
              <a:t>хл</a:t>
            </a:r>
            <a:r>
              <a:rPr lang="uk-UA" sz="3600" dirty="0" smtClean="0">
                <a:solidFill>
                  <a:srgbClr val="002060"/>
                </a:solidFill>
              </a:rPr>
              <a:t>. і 6 д.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C9B32A92-A37A-4E58-9050-69E31D11BFED}"/>
              </a:ext>
            </a:extLst>
          </p:cNvPr>
          <p:cNvSpPr txBox="1"/>
          <p:nvPr/>
        </p:nvSpPr>
        <p:spPr>
          <a:xfrm>
            <a:off x="1110446" y="3705446"/>
            <a:ext cx="171249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dirty="0" smtClean="0"/>
              <a:t>1) 6 + 6 = </a:t>
            </a:r>
            <a:endParaRPr lang="uk-UA" sz="3200" dirty="0"/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C9B32A92-A37A-4E58-9050-69E31D11BFED}"/>
              </a:ext>
            </a:extLst>
          </p:cNvPr>
          <p:cNvSpPr txBox="1"/>
          <p:nvPr/>
        </p:nvSpPr>
        <p:spPr>
          <a:xfrm>
            <a:off x="2794492" y="3705446"/>
            <a:ext cx="372958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dirty="0" smtClean="0"/>
              <a:t>12 (д.) волейболом.</a:t>
            </a:r>
            <a:endParaRPr lang="uk-UA" sz="3200" dirty="0"/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C9B32A92-A37A-4E58-9050-69E31D11BFED}"/>
              </a:ext>
            </a:extLst>
          </p:cNvPr>
          <p:cNvSpPr txBox="1"/>
          <p:nvPr/>
        </p:nvSpPr>
        <p:spPr>
          <a:xfrm>
            <a:off x="3067695" y="4385376"/>
            <a:ext cx="112938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dirty="0" smtClean="0"/>
              <a:t>4 (р.)</a:t>
            </a:r>
            <a:endParaRPr lang="uk-UA" sz="3200" dirty="0"/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31B214AF-AFFF-43F1-B73B-EDF5FFC1ADBA}"/>
              </a:ext>
            </a:extLst>
          </p:cNvPr>
          <p:cNvSpPr txBox="1"/>
          <p:nvPr/>
        </p:nvSpPr>
        <p:spPr>
          <a:xfrm>
            <a:off x="1195487" y="5093791"/>
            <a:ext cx="6223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                          у 4 рази менше у                                                             лижній секції. 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C9B32A92-A37A-4E58-9050-69E31D11BFED}"/>
              </a:ext>
            </a:extLst>
          </p:cNvPr>
          <p:cNvSpPr txBox="1"/>
          <p:nvPr/>
        </p:nvSpPr>
        <p:spPr>
          <a:xfrm>
            <a:off x="1157183" y="4385377"/>
            <a:ext cx="191051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dirty="0" smtClean="0"/>
              <a:t>2) 12 : 3 =</a:t>
            </a:r>
            <a:endParaRPr lang="uk-UA" sz="3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885189" y="2862279"/>
            <a:ext cx="10759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 smtClean="0">
                <a:solidFill>
                  <a:srgbClr val="002060"/>
                </a:solidFill>
              </a:rPr>
              <a:t>3 </a:t>
            </a:r>
            <a:r>
              <a:rPr lang="uk-UA" sz="3600" dirty="0" err="1" smtClean="0">
                <a:solidFill>
                  <a:srgbClr val="002060"/>
                </a:solidFill>
              </a:rPr>
              <a:t>хл</a:t>
            </a:r>
            <a:r>
              <a:rPr lang="uk-UA" sz="3600" dirty="0" smtClean="0">
                <a:solidFill>
                  <a:srgbClr val="002060"/>
                </a:solidFill>
              </a:rPr>
              <a:t>.</a:t>
            </a:r>
            <a:endParaRPr lang="uk-UA" sz="36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65219" y="2501305"/>
            <a:ext cx="11047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 smtClean="0">
                <a:solidFill>
                  <a:srgbClr val="002060"/>
                </a:solidFill>
              </a:rPr>
              <a:t>У ?р.</a:t>
            </a:r>
            <a:endParaRPr lang="uk-UA" sz="3600" dirty="0">
              <a:solidFill>
                <a:srgbClr val="002060"/>
              </a:solidFill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80" t="63032" b="12504"/>
          <a:stretch/>
        </p:blipFill>
        <p:spPr>
          <a:xfrm>
            <a:off x="991868" y="4818586"/>
            <a:ext cx="2814995" cy="1166669"/>
          </a:xfrm>
          <a:prstGeom prst="rect">
            <a:avLst/>
          </a:prstGeom>
        </p:spPr>
      </p:pic>
      <p:grpSp>
        <p:nvGrpSpPr>
          <p:cNvPr id="50" name="Группа 49"/>
          <p:cNvGrpSpPr/>
          <p:nvPr/>
        </p:nvGrpSpPr>
        <p:grpSpPr>
          <a:xfrm>
            <a:off x="3817666" y="2488871"/>
            <a:ext cx="379409" cy="882637"/>
            <a:chOff x="6204741" y="3069117"/>
            <a:chExt cx="669139" cy="1047747"/>
          </a:xfrm>
        </p:grpSpPr>
        <p:sp>
          <p:nvSpPr>
            <p:cNvPr id="56" name="Полилиния 55"/>
            <p:cNvSpPr/>
            <p:nvPr/>
          </p:nvSpPr>
          <p:spPr>
            <a:xfrm>
              <a:off x="6242049" y="3069117"/>
              <a:ext cx="631831" cy="1047747"/>
            </a:xfrm>
            <a:custGeom>
              <a:avLst/>
              <a:gdLst>
                <a:gd name="connsiteX0" fmla="*/ 0 w 654056"/>
                <a:gd name="connsiteY0" fmla="*/ 0 h 1097440"/>
                <a:gd name="connsiteX1" fmla="*/ 352425 w 654056"/>
                <a:gd name="connsiteY1" fmla="*/ 73025 h 1097440"/>
                <a:gd name="connsiteX2" fmla="*/ 565150 w 654056"/>
                <a:gd name="connsiteY2" fmla="*/ 241300 h 1097440"/>
                <a:gd name="connsiteX3" fmla="*/ 654050 w 654056"/>
                <a:gd name="connsiteY3" fmla="*/ 542925 h 1097440"/>
                <a:gd name="connsiteX4" fmla="*/ 568325 w 654056"/>
                <a:gd name="connsiteY4" fmla="*/ 908050 h 1097440"/>
                <a:gd name="connsiteX5" fmla="*/ 330200 w 654056"/>
                <a:gd name="connsiteY5" fmla="*/ 1079500 h 1097440"/>
                <a:gd name="connsiteX6" fmla="*/ 22225 w 654056"/>
                <a:gd name="connsiteY6" fmla="*/ 1092200 h 1097440"/>
                <a:gd name="connsiteX7" fmla="*/ 22225 w 654056"/>
                <a:gd name="connsiteY7" fmla="*/ 1092200 h 1097440"/>
                <a:gd name="connsiteX0" fmla="*/ 0 w 657231"/>
                <a:gd name="connsiteY0" fmla="*/ 0 h 1072040"/>
                <a:gd name="connsiteX1" fmla="*/ 355600 w 657231"/>
                <a:gd name="connsiteY1" fmla="*/ 47625 h 1072040"/>
                <a:gd name="connsiteX2" fmla="*/ 568325 w 657231"/>
                <a:gd name="connsiteY2" fmla="*/ 215900 h 1072040"/>
                <a:gd name="connsiteX3" fmla="*/ 657225 w 657231"/>
                <a:gd name="connsiteY3" fmla="*/ 517525 h 1072040"/>
                <a:gd name="connsiteX4" fmla="*/ 571500 w 657231"/>
                <a:gd name="connsiteY4" fmla="*/ 882650 h 1072040"/>
                <a:gd name="connsiteX5" fmla="*/ 333375 w 657231"/>
                <a:gd name="connsiteY5" fmla="*/ 1054100 h 1072040"/>
                <a:gd name="connsiteX6" fmla="*/ 25400 w 657231"/>
                <a:gd name="connsiteY6" fmla="*/ 1066800 h 1072040"/>
                <a:gd name="connsiteX7" fmla="*/ 25400 w 657231"/>
                <a:gd name="connsiteY7" fmla="*/ 1066800 h 1072040"/>
                <a:gd name="connsiteX0" fmla="*/ 19050 w 631831"/>
                <a:gd name="connsiteY0" fmla="*/ 0 h 1075215"/>
                <a:gd name="connsiteX1" fmla="*/ 330200 w 631831"/>
                <a:gd name="connsiteY1" fmla="*/ 50800 h 1075215"/>
                <a:gd name="connsiteX2" fmla="*/ 542925 w 631831"/>
                <a:gd name="connsiteY2" fmla="*/ 219075 h 1075215"/>
                <a:gd name="connsiteX3" fmla="*/ 631825 w 631831"/>
                <a:gd name="connsiteY3" fmla="*/ 520700 h 1075215"/>
                <a:gd name="connsiteX4" fmla="*/ 546100 w 631831"/>
                <a:gd name="connsiteY4" fmla="*/ 885825 h 1075215"/>
                <a:gd name="connsiteX5" fmla="*/ 307975 w 631831"/>
                <a:gd name="connsiteY5" fmla="*/ 1057275 h 1075215"/>
                <a:gd name="connsiteX6" fmla="*/ 0 w 631831"/>
                <a:gd name="connsiteY6" fmla="*/ 1069975 h 1075215"/>
                <a:gd name="connsiteX7" fmla="*/ 0 w 631831"/>
                <a:gd name="connsiteY7" fmla="*/ 1069975 h 1075215"/>
                <a:gd name="connsiteX0" fmla="*/ 22225 w 631831"/>
                <a:gd name="connsiteY0" fmla="*/ 0 h 1056165"/>
                <a:gd name="connsiteX1" fmla="*/ 330200 w 631831"/>
                <a:gd name="connsiteY1" fmla="*/ 31750 h 1056165"/>
                <a:gd name="connsiteX2" fmla="*/ 542925 w 631831"/>
                <a:gd name="connsiteY2" fmla="*/ 200025 h 1056165"/>
                <a:gd name="connsiteX3" fmla="*/ 631825 w 631831"/>
                <a:gd name="connsiteY3" fmla="*/ 501650 h 1056165"/>
                <a:gd name="connsiteX4" fmla="*/ 546100 w 631831"/>
                <a:gd name="connsiteY4" fmla="*/ 866775 h 1056165"/>
                <a:gd name="connsiteX5" fmla="*/ 307975 w 631831"/>
                <a:gd name="connsiteY5" fmla="*/ 1038225 h 1056165"/>
                <a:gd name="connsiteX6" fmla="*/ 0 w 631831"/>
                <a:gd name="connsiteY6" fmla="*/ 1050925 h 1056165"/>
                <a:gd name="connsiteX7" fmla="*/ 0 w 631831"/>
                <a:gd name="connsiteY7" fmla="*/ 1050925 h 1056165"/>
                <a:gd name="connsiteX0" fmla="*/ 22225 w 631831"/>
                <a:gd name="connsiteY0" fmla="*/ 0 h 1046640"/>
                <a:gd name="connsiteX1" fmla="*/ 330200 w 631831"/>
                <a:gd name="connsiteY1" fmla="*/ 22225 h 1046640"/>
                <a:gd name="connsiteX2" fmla="*/ 542925 w 631831"/>
                <a:gd name="connsiteY2" fmla="*/ 190500 h 1046640"/>
                <a:gd name="connsiteX3" fmla="*/ 631825 w 631831"/>
                <a:gd name="connsiteY3" fmla="*/ 492125 h 1046640"/>
                <a:gd name="connsiteX4" fmla="*/ 546100 w 631831"/>
                <a:gd name="connsiteY4" fmla="*/ 857250 h 1046640"/>
                <a:gd name="connsiteX5" fmla="*/ 307975 w 631831"/>
                <a:gd name="connsiteY5" fmla="*/ 1028700 h 1046640"/>
                <a:gd name="connsiteX6" fmla="*/ 0 w 631831"/>
                <a:gd name="connsiteY6" fmla="*/ 1041400 h 1046640"/>
                <a:gd name="connsiteX7" fmla="*/ 0 w 631831"/>
                <a:gd name="connsiteY7" fmla="*/ 1041400 h 1046640"/>
                <a:gd name="connsiteX0" fmla="*/ 22225 w 631831"/>
                <a:gd name="connsiteY0" fmla="*/ 1107 h 1047747"/>
                <a:gd name="connsiteX1" fmla="*/ 330200 w 631831"/>
                <a:gd name="connsiteY1" fmla="*/ 23332 h 1047747"/>
                <a:gd name="connsiteX2" fmla="*/ 542925 w 631831"/>
                <a:gd name="connsiteY2" fmla="*/ 191607 h 1047747"/>
                <a:gd name="connsiteX3" fmla="*/ 631825 w 631831"/>
                <a:gd name="connsiteY3" fmla="*/ 493232 h 1047747"/>
                <a:gd name="connsiteX4" fmla="*/ 546100 w 631831"/>
                <a:gd name="connsiteY4" fmla="*/ 858357 h 1047747"/>
                <a:gd name="connsiteX5" fmla="*/ 307975 w 631831"/>
                <a:gd name="connsiteY5" fmla="*/ 1029807 h 1047747"/>
                <a:gd name="connsiteX6" fmla="*/ 0 w 631831"/>
                <a:gd name="connsiteY6" fmla="*/ 1042507 h 1047747"/>
                <a:gd name="connsiteX7" fmla="*/ 0 w 631831"/>
                <a:gd name="connsiteY7" fmla="*/ 1042507 h 1047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1831" h="1047747">
                  <a:moveTo>
                    <a:pt x="22225" y="1107"/>
                  </a:moveTo>
                  <a:cubicBezTo>
                    <a:pt x="151341" y="1636"/>
                    <a:pt x="243417" y="-8418"/>
                    <a:pt x="330200" y="23332"/>
                  </a:cubicBezTo>
                  <a:cubicBezTo>
                    <a:pt x="416983" y="55082"/>
                    <a:pt x="492654" y="113290"/>
                    <a:pt x="542925" y="191607"/>
                  </a:cubicBezTo>
                  <a:cubicBezTo>
                    <a:pt x="593196" y="269924"/>
                    <a:pt x="631296" y="382107"/>
                    <a:pt x="631825" y="493232"/>
                  </a:cubicBezTo>
                  <a:cubicBezTo>
                    <a:pt x="632354" y="604357"/>
                    <a:pt x="600075" y="768928"/>
                    <a:pt x="546100" y="858357"/>
                  </a:cubicBezTo>
                  <a:cubicBezTo>
                    <a:pt x="492125" y="947786"/>
                    <a:pt x="398992" y="999115"/>
                    <a:pt x="307975" y="1029807"/>
                  </a:cubicBezTo>
                  <a:cubicBezTo>
                    <a:pt x="216958" y="1060499"/>
                    <a:pt x="0" y="1042507"/>
                    <a:pt x="0" y="1042507"/>
                  </a:cubicBezTo>
                  <a:lnTo>
                    <a:pt x="0" y="1042507"/>
                  </a:lnTo>
                </a:path>
              </a:pathLst>
            </a:cu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7" name="Прямая со стрелкой 56"/>
            <p:cNvCxnSpPr/>
            <p:nvPr/>
          </p:nvCxnSpPr>
          <p:spPr>
            <a:xfrm flipH="1">
              <a:off x="6242049" y="3071033"/>
              <a:ext cx="69021" cy="3175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 стрелкой 59"/>
            <p:cNvCxnSpPr/>
            <p:nvPr/>
          </p:nvCxnSpPr>
          <p:spPr>
            <a:xfrm flipH="1">
              <a:off x="6204741" y="4111322"/>
              <a:ext cx="69021" cy="3175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0135" y="4269536"/>
            <a:ext cx="2007538" cy="1826372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C:\Users\user\Downloads\pngwing.com (32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03679" y="4290221"/>
            <a:ext cx="1824760" cy="182637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8729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2" grpId="0"/>
      <p:bldP spid="66" grpId="0" animBg="1"/>
      <p:bldP spid="70" grpId="0" animBg="1"/>
      <p:bldP spid="75" grpId="0" animBg="1"/>
      <p:bldP spid="46" grpId="0"/>
      <p:bldP spid="55" grpId="0" animBg="1"/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23479" y="591945"/>
            <a:ext cx="9703476" cy="74961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sp>
        <p:nvSpPr>
          <p:cNvPr id="5" name="Прямокутник: округлені кути 5">
            <a:extLst>
              <a:ext uri="{FF2B5EF4-FFF2-40B4-BE49-F238E27FC236}">
                <a16:creationId xmlns="" xmlns:a16="http://schemas.microsoft.com/office/drawing/2014/main" id="{F35B1DC1-1FB4-485D-B536-AB95778CE417}"/>
              </a:ext>
            </a:extLst>
          </p:cNvPr>
          <p:cNvSpPr/>
          <p:nvPr/>
        </p:nvSpPr>
        <p:spPr>
          <a:xfrm>
            <a:off x="3499743" y="1557586"/>
            <a:ext cx="7157308" cy="18442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На сторінці </a:t>
            </a:r>
            <a:r>
              <a:rPr lang="uk-UA" sz="3200" b="1" dirty="0" smtClean="0">
                <a:solidFill>
                  <a:schemeClr val="bg1"/>
                </a:solidFill>
              </a:rPr>
              <a:t>24 задачу </a:t>
            </a:r>
            <a:r>
              <a:rPr lang="uk-UA" sz="3200" b="1" dirty="0">
                <a:solidFill>
                  <a:schemeClr val="bg1"/>
                </a:solidFill>
              </a:rPr>
              <a:t>№ </a:t>
            </a:r>
            <a:r>
              <a:rPr lang="uk-UA" sz="3200" b="1" dirty="0" smtClean="0">
                <a:solidFill>
                  <a:schemeClr val="bg1"/>
                </a:solidFill>
              </a:rPr>
              <a:t>148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та розв’язати </a:t>
            </a:r>
            <a:r>
              <a:rPr lang="uk-UA" sz="3200" b="1" dirty="0">
                <a:solidFill>
                  <a:schemeClr val="bg1"/>
                </a:solidFill>
              </a:rPr>
              <a:t>вирази № </a:t>
            </a:r>
            <a:r>
              <a:rPr lang="uk-UA" sz="3200" b="1" dirty="0" smtClean="0">
                <a:solidFill>
                  <a:schemeClr val="bg1"/>
                </a:solidFill>
              </a:rPr>
              <a:t>149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Повторити таблицю множення на 2,3,4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447" y="1464463"/>
            <a:ext cx="2448272" cy="387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3 клас\03 МАТЕМ\1 Листопад\1 Повторення вивченого в 2 кл\№016-018 - Одиниці довжини та співвідношення між ними\2025-09-20_1316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222" y="3401872"/>
            <a:ext cx="7126349" cy="278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9B32A92-A37A-4E58-9050-69E31D11BFED}"/>
              </a:ext>
            </a:extLst>
          </p:cNvPr>
          <p:cNvSpPr txBox="1"/>
          <p:nvPr/>
        </p:nvSpPr>
        <p:spPr>
          <a:xfrm>
            <a:off x="6740103" y="3645818"/>
            <a:ext cx="1129380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4 см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9B32A92-A37A-4E58-9050-69E31D11BFED}"/>
              </a:ext>
            </a:extLst>
          </p:cNvPr>
          <p:cNvSpPr txBox="1"/>
          <p:nvPr/>
        </p:nvSpPr>
        <p:spPr>
          <a:xfrm>
            <a:off x="4291831" y="4533653"/>
            <a:ext cx="1129380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2 </a:t>
            </a:r>
            <a:r>
              <a:rPr lang="uk-UA" sz="2800" b="1" dirty="0" smtClean="0">
                <a:solidFill>
                  <a:srgbClr val="7030A0"/>
                </a:solidFill>
              </a:rPr>
              <a:t>см</a:t>
            </a:r>
            <a:endParaRPr lang="uk-UA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67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561066" y="350343"/>
            <a:ext cx="2742245" cy="2447122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947" y="1314558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89947" y="350344"/>
            <a:ext cx="6913299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81841" y="1315633"/>
            <a:ext cx="5421405" cy="10442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/>
              <a:t>Які одиниці вимірювання довжини ми знаємо?</a:t>
            </a:r>
            <a:endParaRPr lang="ru-RU" sz="3200" b="1" dirty="0"/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787" y="2929155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3666767" y="2709714"/>
            <a:ext cx="6836479" cy="1483174"/>
          </a:xfrm>
          <a:prstGeom prst="roundRect">
            <a:avLst/>
          </a:prstGeom>
          <a:solidFill>
            <a:srgbClr val="9A57C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/>
              <a:t>Яка найменша одиниця вимірювання довжини нам </a:t>
            </a:r>
            <a:r>
              <a:rPr lang="uk-UA" sz="3200" b="1" dirty="0" smtClean="0"/>
              <a:t>відома?</a:t>
            </a:r>
            <a:r>
              <a:rPr lang="ru-RU" sz="3200" b="1" dirty="0"/>
              <a:t> </a:t>
            </a:r>
            <a:r>
              <a:rPr lang="uk-UA" sz="3200" b="1" dirty="0" smtClean="0"/>
              <a:t>А </a:t>
            </a:r>
            <a:r>
              <a:rPr lang="uk-UA" sz="3200" b="1" dirty="0"/>
              <a:t>яка найбільша?</a:t>
            </a:r>
            <a:endParaRPr lang="ru-RU" sz="3200" b="1" dirty="0"/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788" y="4509914"/>
            <a:ext cx="1391160" cy="118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3303311" y="4509914"/>
            <a:ext cx="7199935" cy="118882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/>
              <a:t>Які одиниці вимірювання довжини ми можемо знайти на ваших лінійках?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651450" y="494643"/>
            <a:ext cx="8726382" cy="783471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Емоції Палець\imag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3" t="1529" r="11770" b="2117"/>
          <a:stretch/>
        </p:blipFill>
        <p:spPr bwMode="auto">
          <a:xfrm>
            <a:off x="4945969" y="3187786"/>
            <a:ext cx="3053630" cy="3291429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999659" y="3415811"/>
            <a:ext cx="2821371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Я  </a:t>
            </a:r>
            <a:r>
              <a:rPr lang="ru-RU" sz="2800" b="1" dirty="0" err="1" smtClean="0"/>
              <a:t>чемно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спілкував</a:t>
            </a:r>
            <a:r>
              <a:rPr lang="ru-RU" sz="2800" b="1" dirty="0" smtClean="0"/>
              <a:t>/</a:t>
            </a:r>
            <a:r>
              <a:rPr lang="ru-RU" sz="2800" b="1" dirty="0" err="1" smtClean="0"/>
              <a:t>лася</a:t>
            </a:r>
            <a:r>
              <a:rPr lang="ru-RU" sz="2800" b="1" dirty="0" smtClean="0"/>
              <a:t>!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99600" y="3187786"/>
            <a:ext cx="2815135" cy="1055608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Я </a:t>
            </a:r>
            <a:r>
              <a:rPr lang="ru-RU" sz="2800" b="1" dirty="0" err="1" smtClean="0"/>
              <a:t>відповідав</a:t>
            </a:r>
            <a:r>
              <a:rPr lang="ru-RU" sz="2800" b="1" dirty="0" smtClean="0"/>
              <a:t>/ла </a:t>
            </a:r>
          </a:p>
          <a:p>
            <a:pPr algn="ctr"/>
            <a:r>
              <a:rPr lang="ru-RU" sz="2800" b="1" dirty="0" smtClean="0"/>
              <a:t>на </a:t>
            </a:r>
            <a:r>
              <a:rPr lang="ru-RU" sz="2800" b="1" dirty="0" err="1" smtClean="0"/>
              <a:t>запитання</a:t>
            </a:r>
            <a:r>
              <a:rPr lang="ru-RU" sz="2800" b="1" dirty="0" smtClean="0"/>
              <a:t>!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61943" y="4528929"/>
            <a:ext cx="2369656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Я </a:t>
            </a:r>
            <a:r>
              <a:rPr lang="ru-RU" sz="2800" b="1" dirty="0" err="1" smtClean="0"/>
              <a:t>виразно</a:t>
            </a:r>
            <a:r>
              <a:rPr lang="ru-RU" sz="2800" b="1" dirty="0" smtClean="0"/>
              <a:t> читав/ла!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21840" y="4528930"/>
            <a:ext cx="2299189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Я </a:t>
            </a:r>
            <a:r>
              <a:rPr lang="ru-RU" sz="2800" b="1" dirty="0" err="1" smtClean="0"/>
              <a:t>уважно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слухав</a:t>
            </a:r>
            <a:r>
              <a:rPr lang="ru-RU" sz="2800" b="1" dirty="0" smtClean="0"/>
              <a:t>/ла!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51405" y="1344224"/>
            <a:ext cx="7909232" cy="1055608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Похвали себе за роботу на уроці.  </a:t>
            </a:r>
          </a:p>
          <a:p>
            <a:pPr algn="ctr"/>
            <a:r>
              <a:rPr lang="ru-RU" sz="2800" b="1" dirty="0" err="1" smtClean="0">
                <a:solidFill>
                  <a:srgbClr val="7030A0"/>
                </a:solidFill>
              </a:rPr>
              <a:t>Загинай</a:t>
            </a:r>
            <a:r>
              <a:rPr lang="ru-RU" sz="2800" b="1" dirty="0" smtClean="0">
                <a:solidFill>
                  <a:srgbClr val="7030A0"/>
                </a:solidFill>
              </a:rPr>
              <a:t> пальчики й </a:t>
            </a:r>
            <a:r>
              <a:rPr lang="ru-RU" sz="2800" b="1" dirty="0" err="1" smtClean="0">
                <a:solidFill>
                  <a:srgbClr val="7030A0"/>
                </a:solidFill>
              </a:rPr>
              <a:t>промовляй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речення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45969" y="2277680"/>
            <a:ext cx="3053631" cy="1055608"/>
          </a:xfrm>
          <a:prstGeom prst="roundRect">
            <a:avLst/>
          </a:prstGeom>
          <a:solidFill>
            <a:srgbClr val="FF5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Я </a:t>
            </a:r>
            <a:r>
              <a:rPr lang="ru-RU" sz="2800" b="1" dirty="0" err="1" smtClean="0"/>
              <a:t>виконав</a:t>
            </a:r>
            <a:r>
              <a:rPr lang="ru-RU" sz="2800" b="1" dirty="0" smtClean="0"/>
              <a:t>/ла </a:t>
            </a:r>
            <a:r>
              <a:rPr lang="ru-RU" sz="2800" b="1" dirty="0" err="1" smtClean="0"/>
              <a:t>всі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завдання</a:t>
            </a:r>
            <a:r>
              <a:rPr lang="ru-RU" sz="2800" b="1" dirty="0" smtClean="0"/>
              <a:t>!</a:t>
            </a:r>
            <a:endParaRPr lang="uk-UA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3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94776" y="494643"/>
            <a:ext cx="10213791" cy="783471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>
                <a:solidFill>
                  <a:schemeClr val="bg1"/>
                </a:solidFill>
              </a:rPr>
              <a:t>Емоційне налаштування 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Емоції Палець\imag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3" t="1529" r="11770" b="2117"/>
          <a:stretch/>
        </p:blipFill>
        <p:spPr bwMode="auto">
          <a:xfrm>
            <a:off x="4574856" y="3190887"/>
            <a:ext cx="3053630" cy="3291429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23939" y="3258859"/>
            <a:ext cx="3106841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З тобою </a:t>
            </a:r>
            <a:r>
              <a:rPr lang="ru-RU" sz="2800" b="1" dirty="0" err="1" smtClean="0"/>
              <a:t>приємно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спілкуватися</a:t>
            </a:r>
            <a:r>
              <a:rPr lang="ru-RU" sz="2800" b="1" dirty="0" smtClean="0"/>
              <a:t>!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18412" y="2256955"/>
            <a:ext cx="3643530" cy="1055608"/>
          </a:xfrm>
          <a:prstGeom prst="roundRect">
            <a:avLst/>
          </a:prstGeom>
          <a:solidFill>
            <a:srgbClr val="FF5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/>
              <a:t>Ти</a:t>
            </a:r>
            <a:r>
              <a:rPr lang="ru-RU" sz="2800" b="1" dirty="0"/>
              <a:t> </a:t>
            </a:r>
            <a:r>
              <a:rPr lang="ru-RU" sz="2800" b="1" dirty="0" err="1" smtClean="0"/>
              <a:t>вмієш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вирішувати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всі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завдання</a:t>
            </a:r>
            <a:r>
              <a:rPr lang="ru-RU" sz="2800" b="1" dirty="0" smtClean="0"/>
              <a:t>!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80826" y="3312563"/>
            <a:ext cx="3207749" cy="1055608"/>
          </a:xfrm>
          <a:prstGeom prst="round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/>
              <a:t>Ти</a:t>
            </a:r>
            <a:r>
              <a:rPr lang="ru-RU" sz="2800" b="1" dirty="0"/>
              <a:t> </a:t>
            </a:r>
            <a:r>
              <a:rPr lang="ru-RU" sz="2800" b="1" dirty="0" err="1" smtClean="0"/>
              <a:t>працьовита</a:t>
            </a:r>
            <a:r>
              <a:rPr lang="ru-RU" sz="2800" b="1" dirty="0" smtClean="0"/>
              <a:t>/</a:t>
            </a:r>
            <a:r>
              <a:rPr lang="ru-RU" sz="2800" b="1" dirty="0" err="1" smtClean="0"/>
              <a:t>ий</a:t>
            </a:r>
            <a:r>
              <a:rPr lang="ru-RU" sz="2800" b="1" dirty="0" smtClean="0"/>
              <a:t>, </a:t>
            </a:r>
            <a:r>
              <a:rPr lang="ru-RU" sz="2800" b="1" dirty="0"/>
              <a:t>як </a:t>
            </a:r>
            <a:r>
              <a:rPr lang="ru-RU" sz="2800" b="1" dirty="0" err="1"/>
              <a:t>бджілка</a:t>
            </a:r>
            <a:r>
              <a:rPr lang="ru-RU" sz="2800" b="1" dirty="0"/>
              <a:t>!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40524" y="4528929"/>
            <a:ext cx="2815137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Яка </a:t>
            </a:r>
            <a:r>
              <a:rPr lang="ru-RU" sz="2800" b="1" dirty="0"/>
              <a:t>у тебе </a:t>
            </a:r>
            <a:r>
              <a:rPr lang="ru-RU" sz="2800" b="1" dirty="0" err="1" smtClean="0"/>
              <a:t>гарна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зачіска</a:t>
            </a:r>
            <a:r>
              <a:rPr lang="ru-RU" sz="2800" b="1" dirty="0" smtClean="0"/>
              <a:t>!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9648" y="4528929"/>
            <a:ext cx="2299189" cy="105560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/>
              <a:t>Які</a:t>
            </a:r>
            <a:r>
              <a:rPr lang="ru-RU" sz="2800" b="1" dirty="0"/>
              <a:t> у тебе </a:t>
            </a:r>
            <a:r>
              <a:rPr lang="ru-RU" sz="2800" b="1" dirty="0" err="1"/>
              <a:t>красиві</a:t>
            </a:r>
            <a:r>
              <a:rPr lang="ru-RU" sz="2800" b="1" dirty="0"/>
              <a:t> </a:t>
            </a:r>
            <a:r>
              <a:rPr lang="ru-RU" sz="2800" b="1" dirty="0" err="1"/>
              <a:t>очі</a:t>
            </a:r>
            <a:r>
              <a:rPr lang="ru-RU" sz="2800" b="1" dirty="0"/>
              <a:t>!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03729" y="1341562"/>
            <a:ext cx="9195883" cy="91940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Уяви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, що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кожний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палець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на твоїй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долоньці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– це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твої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рідні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або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друзі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Привітай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їх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такими </a:t>
            </a:r>
            <a:r>
              <a:rPr lang="ru-RU" sz="2400" dirty="0" err="1" smtClean="0">
                <a:solidFill>
                  <a:schemeClr val="accent2">
                    <a:lumMod val="75000"/>
                  </a:schemeClr>
                </a:solidFill>
              </a:rPr>
              <a:t>компліментами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70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11713" y="405459"/>
            <a:ext cx="10044966" cy="78136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Перевірка </a:t>
            </a:r>
            <a:r>
              <a:rPr lang="uk-UA" sz="4000" b="1" dirty="0" smtClean="0">
                <a:solidFill>
                  <a:schemeClr val="bg1"/>
                </a:solidFill>
              </a:rPr>
              <a:t>домашніх вправ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2" name="Picture 2" descr="D:\Картинки до тестів\!!! Учні\OIG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0" b="1613"/>
          <a:stretch/>
        </p:blipFill>
        <p:spPr bwMode="auto">
          <a:xfrm>
            <a:off x="619422" y="3838105"/>
            <a:ext cx="2880321" cy="268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 flipH="1">
            <a:off x="2568863" y="4164285"/>
            <a:ext cx="360040" cy="50405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кутник: округлені кути 5">
            <a:extLst>
              <a:ext uri="{FF2B5EF4-FFF2-40B4-BE49-F238E27FC236}">
                <a16:creationId xmlns:a16="http://schemas.microsoft.com/office/drawing/2014/main" xmlns="" id="{F35B1DC1-1FB4-485D-B536-AB95778CE417}"/>
              </a:ext>
            </a:extLst>
          </p:cNvPr>
          <p:cNvSpPr/>
          <p:nvPr/>
        </p:nvSpPr>
        <p:spPr>
          <a:xfrm>
            <a:off x="3881747" y="3746198"/>
            <a:ext cx="7157308" cy="18442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На сторінці </a:t>
            </a:r>
            <a:r>
              <a:rPr lang="uk-UA" sz="3200" b="1" dirty="0" smtClean="0">
                <a:solidFill>
                  <a:schemeClr val="bg1"/>
                </a:solidFill>
              </a:rPr>
              <a:t>23 задачу </a:t>
            </a:r>
            <a:r>
              <a:rPr lang="uk-UA" sz="3200" b="1" dirty="0">
                <a:solidFill>
                  <a:schemeClr val="bg1"/>
                </a:solidFill>
              </a:rPr>
              <a:t>№ </a:t>
            </a:r>
            <a:r>
              <a:rPr lang="uk-UA" sz="3200" b="1" dirty="0" smtClean="0">
                <a:solidFill>
                  <a:schemeClr val="bg1"/>
                </a:solidFill>
              </a:rPr>
              <a:t>138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та розв’язати </a:t>
            </a:r>
            <a:r>
              <a:rPr lang="uk-UA" sz="3200" b="1" dirty="0">
                <a:solidFill>
                  <a:schemeClr val="bg1"/>
                </a:solidFill>
              </a:rPr>
              <a:t>вирази № </a:t>
            </a:r>
            <a:r>
              <a:rPr lang="uk-UA" sz="3200" b="1" dirty="0" smtClean="0">
                <a:solidFill>
                  <a:schemeClr val="bg1"/>
                </a:solidFill>
              </a:rPr>
              <a:t>139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Повторити таблицю множення на 2,3,4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10" name="Picture 2" descr="D:\3 клас\03 МАТЕМ\1 Листопад\1 Повторення вивченого в 2 кл\№016 - Ділення рівних чисел\2025-09-19_2216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586" y="1413570"/>
            <a:ext cx="9951503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16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7" y="599705"/>
            <a:ext cx="9886706" cy="708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926187298"/>
              </p:ext>
            </p:extLst>
          </p:nvPr>
        </p:nvGraphicFramePr>
        <p:xfrm>
          <a:off x="649571" y="1577825"/>
          <a:ext cx="10915068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4" r="50324" b="58426"/>
          <a:stretch/>
        </p:blipFill>
        <p:spPr>
          <a:xfrm>
            <a:off x="1293624" y="1253384"/>
            <a:ext cx="10724495" cy="56062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234901" y="483126"/>
            <a:ext cx="9825682" cy="6424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вирази </a:t>
            </a:r>
          </a:p>
        </p:txBody>
      </p:sp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xmlns="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0956003" y="-512031"/>
            <a:ext cx="439856" cy="288999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xmlns="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10189157" y="-556534"/>
            <a:ext cx="439856" cy="288999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xmlns="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431537" y="-528794"/>
            <a:ext cx="393805" cy="355139"/>
          </a:xfrm>
          <a:prstGeom prst="rect">
            <a:avLst/>
          </a:prstGeom>
        </p:spPr>
      </p:pic>
      <p:sp>
        <p:nvSpPr>
          <p:cNvPr id="220" name="Прямоугольник 219"/>
          <p:cNvSpPr/>
          <p:nvPr/>
        </p:nvSpPr>
        <p:spPr>
          <a:xfrm>
            <a:off x="11578595" y="-694047"/>
            <a:ext cx="295082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·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11873677" y="-694048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:</a:t>
            </a:r>
          </a:p>
        </p:txBody>
      </p:sp>
      <p:sp>
        <p:nvSpPr>
          <p:cNvPr id="159" name="Прямоугольник 158"/>
          <p:cNvSpPr/>
          <p:nvPr/>
        </p:nvSpPr>
        <p:spPr>
          <a:xfrm>
            <a:off x="2608459" y="-858577"/>
            <a:ext cx="312703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)</a:t>
            </a:r>
          </a:p>
        </p:txBody>
      </p:sp>
      <p:sp>
        <p:nvSpPr>
          <p:cNvPr id="160" name="Прямоугольник 159"/>
          <p:cNvSpPr/>
          <p:nvPr/>
        </p:nvSpPr>
        <p:spPr>
          <a:xfrm>
            <a:off x="2187599" y="-779085"/>
            <a:ext cx="312703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(</a:t>
            </a:r>
          </a:p>
        </p:txBody>
      </p:sp>
      <p:sp>
        <p:nvSpPr>
          <p:cNvPr id="123" name="Прямоугольник 122"/>
          <p:cNvSpPr/>
          <p:nvPr/>
        </p:nvSpPr>
        <p:spPr>
          <a:xfrm>
            <a:off x="3659145" y="2304781"/>
            <a:ext cx="184611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38" name="Прямоугольник 137"/>
          <p:cNvSpPr/>
          <p:nvPr/>
        </p:nvSpPr>
        <p:spPr>
          <a:xfrm>
            <a:off x="1672840" y="-685489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:</a:t>
            </a:r>
          </a:p>
        </p:txBody>
      </p:sp>
      <p:pic>
        <p:nvPicPr>
          <p:cNvPr id="192" name="Рисунок 191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4113856" y="2563178"/>
            <a:ext cx="328478" cy="215820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3638248" y="3345532"/>
            <a:ext cx="328478" cy="215820"/>
          </a:xfrm>
          <a:prstGeom prst="rect">
            <a:avLst/>
          </a:prstGeom>
        </p:spPr>
      </p:pic>
      <p:sp>
        <p:nvSpPr>
          <p:cNvPr id="178" name="Прямоугольник 177"/>
          <p:cNvSpPr/>
          <p:nvPr/>
        </p:nvSpPr>
        <p:spPr>
          <a:xfrm>
            <a:off x="2516187" y="2343140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: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219" name="Прямоугольник 218"/>
          <p:cNvSpPr/>
          <p:nvPr/>
        </p:nvSpPr>
        <p:spPr>
          <a:xfrm>
            <a:off x="2902881" y="3840249"/>
            <a:ext cx="309498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-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223" name="Рисунок 222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4018965" y="4064354"/>
            <a:ext cx="328478" cy="215820"/>
          </a:xfrm>
          <a:prstGeom prst="rect">
            <a:avLst/>
          </a:prstGeom>
        </p:spPr>
      </p:pic>
      <p:pic>
        <p:nvPicPr>
          <p:cNvPr id="235" name="Рисунок 234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254948" y="3856464"/>
            <a:ext cx="454720" cy="567792"/>
          </a:xfrm>
          <a:prstGeom prst="rect">
            <a:avLst/>
          </a:prstGeom>
        </p:spPr>
      </p:pic>
      <p:pic>
        <p:nvPicPr>
          <p:cNvPr id="130" name="Рисунок 129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556645" y="3872640"/>
            <a:ext cx="454720" cy="567792"/>
          </a:xfrm>
          <a:prstGeom prst="rect">
            <a:avLst/>
          </a:prstGeom>
        </p:spPr>
      </p:pic>
      <p:pic>
        <p:nvPicPr>
          <p:cNvPr id="154" name="Рисунок 153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335695" y="2350028"/>
            <a:ext cx="454720" cy="571132"/>
          </a:xfrm>
          <a:prstGeom prst="rect">
            <a:avLst/>
          </a:prstGeom>
        </p:spPr>
      </p:pic>
      <p:sp>
        <p:nvSpPr>
          <p:cNvPr id="184" name="Прямоугольник 183"/>
          <p:cNvSpPr/>
          <p:nvPr/>
        </p:nvSpPr>
        <p:spPr>
          <a:xfrm>
            <a:off x="6313047" y="3092727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·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202" name="Рисунок 201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921162" y="2380867"/>
            <a:ext cx="454720" cy="567792"/>
          </a:xfrm>
          <a:prstGeom prst="rect">
            <a:avLst/>
          </a:prstGeom>
        </p:spPr>
      </p:pic>
      <p:pic>
        <p:nvPicPr>
          <p:cNvPr id="206" name="Рисунок 205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283795" y="2375934"/>
            <a:ext cx="454720" cy="567792"/>
          </a:xfrm>
          <a:prstGeom prst="rect">
            <a:avLst/>
          </a:prstGeom>
        </p:spPr>
      </p:pic>
      <p:pic>
        <p:nvPicPr>
          <p:cNvPr id="207" name="Рисунок 206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8579554" y="3330886"/>
            <a:ext cx="328478" cy="215820"/>
          </a:xfrm>
          <a:prstGeom prst="rect">
            <a:avLst/>
          </a:prstGeom>
        </p:spPr>
      </p:pic>
      <p:pic>
        <p:nvPicPr>
          <p:cNvPr id="227" name="Рисунок 2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574" y="1697849"/>
            <a:ext cx="1516856" cy="2569253"/>
          </a:xfrm>
          <a:prstGeom prst="rect">
            <a:avLst/>
          </a:prstGeom>
          <a:ln w="38100" cap="sq">
            <a:solidFill>
              <a:srgbClr val="2F32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2" name="Рисунок 141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002948" y="2378592"/>
            <a:ext cx="454720" cy="567792"/>
          </a:xfrm>
          <a:prstGeom prst="rect">
            <a:avLst/>
          </a:prstGeom>
        </p:spPr>
      </p:pic>
      <p:sp>
        <p:nvSpPr>
          <p:cNvPr id="147" name="Прямоугольник 146"/>
          <p:cNvSpPr/>
          <p:nvPr/>
        </p:nvSpPr>
        <p:spPr>
          <a:xfrm>
            <a:off x="2857449" y="3092728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: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66" name="Прямоугольник 165"/>
          <p:cNvSpPr/>
          <p:nvPr/>
        </p:nvSpPr>
        <p:spPr>
          <a:xfrm>
            <a:off x="6625883" y="2367376"/>
            <a:ext cx="309499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-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167" name="Рисунок 166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8215537" y="2605269"/>
            <a:ext cx="328478" cy="215820"/>
          </a:xfrm>
          <a:prstGeom prst="rect">
            <a:avLst/>
          </a:prstGeom>
        </p:spPr>
      </p:pic>
      <p:pic>
        <p:nvPicPr>
          <p:cNvPr id="168" name="Рисунок 167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743766" y="2346702"/>
            <a:ext cx="454720" cy="587932"/>
          </a:xfrm>
          <a:prstGeom prst="rect">
            <a:avLst/>
          </a:prstGeom>
        </p:spPr>
      </p:pic>
      <p:pic>
        <p:nvPicPr>
          <p:cNvPr id="172" name="Рисунок 171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047459" y="3104749"/>
            <a:ext cx="454720" cy="567792"/>
          </a:xfrm>
          <a:prstGeom prst="rect">
            <a:avLst/>
          </a:prstGeom>
        </p:spPr>
      </p:pic>
      <p:sp>
        <p:nvSpPr>
          <p:cNvPr id="176" name="TextBox 175"/>
          <p:cNvSpPr txBox="1"/>
          <p:nvPr/>
        </p:nvSpPr>
        <p:spPr>
          <a:xfrm>
            <a:off x="6479944" y="3076567"/>
            <a:ext cx="29187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>
                <a:latin typeface="Monotype Corsiva" panose="03010101010201010101" pitchFamily="66" charset="0"/>
              </a:rPr>
              <a:t>(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pic>
        <p:nvPicPr>
          <p:cNvPr id="177" name="Рисунок 176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448227" y="3076567"/>
            <a:ext cx="454720" cy="567792"/>
          </a:xfrm>
          <a:prstGeom prst="rect">
            <a:avLst/>
          </a:prstGeom>
        </p:spPr>
      </p:pic>
      <p:sp>
        <p:nvSpPr>
          <p:cNvPr id="193" name="TextBox 192"/>
          <p:cNvSpPr txBox="1"/>
          <p:nvPr/>
        </p:nvSpPr>
        <p:spPr>
          <a:xfrm>
            <a:off x="7393014" y="3110859"/>
            <a:ext cx="299887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>
                <a:latin typeface="Monotype Corsiva" panose="03010101010201010101" pitchFamily="66" charset="0"/>
              </a:rPr>
              <a:t>-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pic>
        <p:nvPicPr>
          <p:cNvPr id="195" name="Рисунок 194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557514" y="2329706"/>
            <a:ext cx="489945" cy="611777"/>
          </a:xfrm>
          <a:prstGeom prst="rect">
            <a:avLst/>
          </a:prstGeom>
        </p:spPr>
      </p:pic>
      <p:sp>
        <p:nvSpPr>
          <p:cNvPr id="197" name="Прямоугольник 196"/>
          <p:cNvSpPr/>
          <p:nvPr/>
        </p:nvSpPr>
        <p:spPr>
          <a:xfrm>
            <a:off x="3275750" y="2312814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·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199" name="Рисунок 198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8980280" y="4033407"/>
            <a:ext cx="328478" cy="215820"/>
          </a:xfrm>
          <a:prstGeom prst="rect">
            <a:avLst/>
          </a:prstGeom>
        </p:spPr>
      </p:pic>
      <p:pic>
        <p:nvPicPr>
          <p:cNvPr id="212" name="Рисунок 211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590319" y="3837040"/>
            <a:ext cx="454720" cy="567792"/>
          </a:xfrm>
          <a:prstGeom prst="rect">
            <a:avLst/>
          </a:prstGeom>
        </p:spPr>
      </p:pic>
      <p:sp>
        <p:nvSpPr>
          <p:cNvPr id="216" name="TextBox 215"/>
          <p:cNvSpPr txBox="1"/>
          <p:nvPr/>
        </p:nvSpPr>
        <p:spPr>
          <a:xfrm>
            <a:off x="6479944" y="3908174"/>
            <a:ext cx="29187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>
                <a:latin typeface="Monotype Corsiva" panose="03010101010201010101" pitchFamily="66" charset="0"/>
              </a:rPr>
              <a:t>(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2169452" y="2392468"/>
            <a:ext cx="420547" cy="534723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1811193" y="3092727"/>
            <a:ext cx="454720" cy="567792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3275751" y="3151456"/>
            <a:ext cx="420547" cy="534723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xmlns="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083267" y="3271517"/>
            <a:ext cx="439856" cy="288999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1804509" y="3872640"/>
            <a:ext cx="454720" cy="567792"/>
          </a:xfrm>
          <a:prstGeom prst="rect">
            <a:avLst/>
          </a:prstGeom>
        </p:spPr>
      </p:pic>
      <p:sp>
        <p:nvSpPr>
          <p:cNvPr id="86" name="Прямоугольник 85"/>
          <p:cNvSpPr/>
          <p:nvPr/>
        </p:nvSpPr>
        <p:spPr>
          <a:xfrm>
            <a:off x="7442772" y="2334780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·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2125216" y="3837040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·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88" name="Рисунок 87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349423" y="3881756"/>
            <a:ext cx="454720" cy="567792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858328" y="2359399"/>
            <a:ext cx="454720" cy="567792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7800404" y="2367376"/>
            <a:ext cx="454720" cy="567792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8546018" y="2361008"/>
            <a:ext cx="454720" cy="567792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8856338" y="2370835"/>
            <a:ext cx="454720" cy="567792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5883699" y="3104988"/>
            <a:ext cx="454720" cy="567792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6625883" y="3114236"/>
            <a:ext cx="454720" cy="567792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6965352" y="3132957"/>
            <a:ext cx="454720" cy="567792"/>
          </a:xfrm>
          <a:prstGeom prst="rect">
            <a:avLst/>
          </a:prstGeom>
        </p:spPr>
      </p:pic>
      <p:sp>
        <p:nvSpPr>
          <p:cNvPr id="98" name="TextBox 97"/>
          <p:cNvSpPr txBox="1"/>
          <p:nvPr/>
        </p:nvSpPr>
        <p:spPr>
          <a:xfrm>
            <a:off x="8313480" y="3132024"/>
            <a:ext cx="274255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>
                <a:latin typeface="Monotype Corsiva" panose="03010101010201010101" pitchFamily="66" charset="0"/>
              </a:rPr>
              <a:t>)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pic>
        <p:nvPicPr>
          <p:cNvPr id="99" name="Рисунок 98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7717803" y="3134922"/>
            <a:ext cx="454720" cy="567792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8091298" y="3132957"/>
            <a:ext cx="454720" cy="567792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10" t="43000" r="3649" b="43158"/>
          <a:stretch/>
        </p:blipFill>
        <p:spPr>
          <a:xfrm>
            <a:off x="8906815" y="3110859"/>
            <a:ext cx="454720" cy="567792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5837225" y="3815764"/>
            <a:ext cx="454720" cy="567792"/>
          </a:xfrm>
          <a:prstGeom prst="rect">
            <a:avLst/>
          </a:prstGeom>
        </p:spPr>
      </p:pic>
      <p:sp>
        <p:nvSpPr>
          <p:cNvPr id="113" name="Прямоугольник 112"/>
          <p:cNvSpPr/>
          <p:nvPr/>
        </p:nvSpPr>
        <p:spPr>
          <a:xfrm>
            <a:off x="6283795" y="3823836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: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114" name="Рисунок 113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649906" y="3870714"/>
            <a:ext cx="454720" cy="567792"/>
          </a:xfrm>
          <a:prstGeom prst="rect">
            <a:avLst/>
          </a:pr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965352" y="3840954"/>
            <a:ext cx="454720" cy="567792"/>
          </a:xfrm>
          <a:prstGeom prst="rect">
            <a:avLst/>
          </a:prstGeom>
        </p:spPr>
      </p:pic>
      <p:pic>
        <p:nvPicPr>
          <p:cNvPr id="118" name="Рисунок 117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339242" y="3824322"/>
            <a:ext cx="454720" cy="567792"/>
          </a:xfrm>
          <a:prstGeom prst="rect">
            <a:avLst/>
          </a:prstGeom>
        </p:spPr>
      </p:pic>
      <p:sp>
        <p:nvSpPr>
          <p:cNvPr id="119" name="Прямоугольник 118"/>
          <p:cNvSpPr/>
          <p:nvPr/>
        </p:nvSpPr>
        <p:spPr>
          <a:xfrm>
            <a:off x="7764729" y="3815764"/>
            <a:ext cx="309498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</a:rPr>
              <a:t>-</a:t>
            </a:r>
            <a:endParaRPr lang="ru-RU" sz="3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120" name="Рисунок 119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8074227" y="3857422"/>
            <a:ext cx="454720" cy="567792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8467580" y="3888368"/>
            <a:ext cx="454720" cy="567792"/>
          </a:xfrm>
          <a:prstGeom prst="rect">
            <a:avLst/>
          </a:prstGeom>
        </p:spPr>
      </p:pic>
      <p:sp>
        <p:nvSpPr>
          <p:cNvPr id="122" name="TextBox 121"/>
          <p:cNvSpPr txBox="1"/>
          <p:nvPr/>
        </p:nvSpPr>
        <p:spPr>
          <a:xfrm>
            <a:off x="8754912" y="3887818"/>
            <a:ext cx="274255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>
                <a:latin typeface="Monotype Corsiva" panose="03010101010201010101" pitchFamily="66" charset="0"/>
              </a:rPr>
              <a:t>)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pic>
        <p:nvPicPr>
          <p:cNvPr id="124" name="Рисунок 123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9204177" y="3854157"/>
            <a:ext cx="454720" cy="567792"/>
          </a:xfrm>
          <a:prstGeom prst="rect">
            <a:avLst/>
          </a:prstGeom>
        </p:spPr>
      </p:pic>
      <p:sp>
        <p:nvSpPr>
          <p:cNvPr id="127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" y="5728654"/>
            <a:ext cx="133950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Ст.24 №147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72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2987" y="853946"/>
            <a:ext cx="11756373" cy="53121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953070" y="-620991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916012" y="-612071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842526" y="-567792"/>
            <a:ext cx="454720" cy="567792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sp>
        <p:nvSpPr>
          <p:cNvPr id="76" name="Прямоугольник 75"/>
          <p:cNvSpPr/>
          <p:nvPr/>
        </p:nvSpPr>
        <p:spPr>
          <a:xfrm>
            <a:off x="989118" y="333450"/>
            <a:ext cx="9984110" cy="7195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Запиши вирази й обчисли їх значення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2" t="18143" r="6696" b="5524"/>
          <a:stretch/>
        </p:blipFill>
        <p:spPr>
          <a:xfrm>
            <a:off x="5031502" y="981382"/>
            <a:ext cx="2266524" cy="111625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6844" r="16950" b="34814"/>
          <a:stretch/>
        </p:blipFill>
        <p:spPr>
          <a:xfrm>
            <a:off x="2359341" y="1594609"/>
            <a:ext cx="5494047" cy="1188275"/>
          </a:xfrm>
          <a:prstGeom prst="rect">
            <a:avLst/>
          </a:prstGeom>
        </p:spPr>
      </p:pic>
      <p:pic>
        <p:nvPicPr>
          <p:cNvPr id="30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786" y="1049012"/>
            <a:ext cx="1555574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534626" y="2669935"/>
            <a:ext cx="257876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35 + 7 – 23 =</a:t>
            </a:r>
            <a:endParaRPr lang="ru-RU" sz="3200" b="1" dirty="0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534625" y="3357786"/>
            <a:ext cx="253526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(40 – 32) ∙ 3 =</a:t>
            </a:r>
            <a:endParaRPr lang="ru-RU" sz="3200" b="1" dirty="0"/>
          </a:p>
        </p:txBody>
      </p:sp>
      <p:pic>
        <p:nvPicPr>
          <p:cNvPr id="1026" name="Picture 2" descr="D:\3 клас\03 МАТЕМ\1 Листопад\1 Повторення вивченого в 2 кл\№016-018 - Одиниці довжини та співвідношення між ними\2025-09-20_131706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39" b="2973"/>
          <a:stretch/>
        </p:blipFill>
        <p:spPr bwMode="auto">
          <a:xfrm>
            <a:off x="4240175" y="4221882"/>
            <a:ext cx="7629636" cy="1430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3069886" y="2674626"/>
            <a:ext cx="173425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42– 23 =</a:t>
            </a:r>
            <a:endParaRPr lang="ru-RU" sz="3200" b="1" dirty="0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4804141" y="2679317"/>
            <a:ext cx="78858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19</a:t>
            </a:r>
            <a:endParaRPr lang="ru-RU" sz="3200" b="1" dirty="0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3043900" y="3359212"/>
            <a:ext cx="159622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8 ∙ 3  =</a:t>
            </a:r>
            <a:endParaRPr lang="ru-RU" sz="3200" b="1" dirty="0"/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4618687" y="3359212"/>
            <a:ext cx="95507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24</a:t>
            </a:r>
            <a:endParaRPr lang="ru-RU" sz="3200" b="1" dirty="0"/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534627" y="4069155"/>
            <a:ext cx="253526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12 : 2 ∙ 0  =</a:t>
            </a:r>
            <a:endParaRPr lang="ru-RU" sz="3200" b="1" dirty="0"/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3010291" y="4069153"/>
            <a:ext cx="62795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0</a:t>
            </a:r>
            <a:endParaRPr lang="ru-RU" sz="3200" b="1" dirty="0"/>
          </a:p>
        </p:txBody>
      </p:sp>
      <p:sp>
        <p:nvSpPr>
          <p:cNvPr id="40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152399" y="5881054"/>
            <a:ext cx="141151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Ст.24 №146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60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5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1" t="668" r="49943" b="58682"/>
          <a:stretch/>
        </p:blipFill>
        <p:spPr>
          <a:xfrm>
            <a:off x="688376" y="1208057"/>
            <a:ext cx="10869910" cy="46945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979463" y="494645"/>
            <a:ext cx="10153128" cy="70290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Розв’яжи</a:t>
            </a:r>
            <a:r>
              <a:rPr lang="ru-RU" sz="4000" b="1" dirty="0"/>
              <a:t> </a:t>
            </a:r>
            <a:r>
              <a:rPr lang="ru-RU" sz="4000" b="1" dirty="0" err="1" smtClean="0"/>
              <a:t>геометричну</a:t>
            </a:r>
            <a:r>
              <a:rPr lang="ru-RU" sz="4000" b="1" dirty="0" smtClean="0"/>
              <a:t> задачу </a:t>
            </a:r>
            <a:r>
              <a:rPr lang="ru-RU" sz="4000" b="1" dirty="0" err="1" smtClean="0"/>
              <a:t>усно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: скругленные углы 1">
            <a:extLst>
              <a:ext uri="{FF2B5EF4-FFF2-40B4-BE49-F238E27FC236}">
                <a16:creationId xmlns:a16="http://schemas.microsoft.com/office/drawing/2014/main" xmlns="" id="{D14B6799-B0EC-4BEE-99B8-AB04A7CE5FB7}"/>
              </a:ext>
            </a:extLst>
          </p:cNvPr>
          <p:cNvSpPr/>
          <p:nvPr/>
        </p:nvSpPr>
        <p:spPr>
          <a:xfrm>
            <a:off x="979463" y="1208057"/>
            <a:ext cx="10153128" cy="114161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На </a:t>
            </a:r>
            <a:r>
              <a:rPr lang="ru-RU" sz="2800" b="1" dirty="0" err="1"/>
              <a:t>скільки</a:t>
            </a:r>
            <a:r>
              <a:rPr lang="ru-RU" sz="2800" b="1" dirty="0"/>
              <a:t> </a:t>
            </a:r>
            <a:r>
              <a:rPr lang="ru-RU" sz="2800" b="1" dirty="0" err="1"/>
              <a:t>сантиметрів</a:t>
            </a:r>
            <a:r>
              <a:rPr lang="ru-RU" sz="2800" b="1" dirty="0"/>
              <a:t> </a:t>
            </a:r>
            <a:r>
              <a:rPr lang="ru-RU" sz="2800" b="1" dirty="0" err="1"/>
              <a:t>відрізок</a:t>
            </a:r>
            <a:r>
              <a:rPr lang="ru-RU" sz="2800" b="1" dirty="0"/>
              <a:t> АВ </a:t>
            </a:r>
            <a:r>
              <a:rPr lang="ru-RU" sz="2800" b="1" dirty="0" err="1"/>
              <a:t>довший</a:t>
            </a:r>
            <a:r>
              <a:rPr lang="ru-RU" sz="2800" b="1" dirty="0"/>
              <a:t>, </a:t>
            </a:r>
            <a:r>
              <a:rPr lang="ru-RU" sz="2800" b="1" dirty="0" err="1"/>
              <a:t>ніж</a:t>
            </a:r>
            <a:r>
              <a:rPr lang="ru-RU" sz="2800" b="1" dirty="0"/>
              <a:t> </a:t>
            </a:r>
            <a:r>
              <a:rPr lang="ru-RU" sz="2800" b="1" dirty="0" err="1"/>
              <a:t>відрізок</a:t>
            </a:r>
            <a:r>
              <a:rPr lang="ru-RU" sz="2800" b="1" dirty="0"/>
              <a:t> </a:t>
            </a:r>
            <a:r>
              <a:rPr lang="en-US" sz="2800" b="1" dirty="0"/>
              <a:t>CD? </a:t>
            </a:r>
            <a:endParaRPr lang="uk-UA" sz="2800" b="1" dirty="0" smtClean="0"/>
          </a:p>
          <a:p>
            <a:pPr algn="ctr"/>
            <a:r>
              <a:rPr lang="ru-RU" sz="2800" b="1" dirty="0" smtClean="0"/>
              <a:t>У </a:t>
            </a:r>
            <a:r>
              <a:rPr lang="ru-RU" sz="2800" b="1" dirty="0" err="1"/>
              <a:t>скільки</a:t>
            </a:r>
            <a:r>
              <a:rPr lang="ru-RU" sz="2800" b="1" dirty="0"/>
              <a:t> </a:t>
            </a:r>
            <a:r>
              <a:rPr lang="ru-RU" sz="2800" b="1" dirty="0" err="1"/>
              <a:t>разів</a:t>
            </a:r>
            <a:r>
              <a:rPr lang="ru-RU" sz="2800" b="1" dirty="0"/>
              <a:t> </a:t>
            </a:r>
            <a:r>
              <a:rPr lang="ru-RU" sz="2800" b="1" dirty="0" err="1"/>
              <a:t>відрізок</a:t>
            </a:r>
            <a:r>
              <a:rPr lang="ru-RU" sz="2800" b="1" dirty="0"/>
              <a:t> АВ </a:t>
            </a:r>
            <a:r>
              <a:rPr lang="ru-RU" sz="2800" b="1" dirty="0" err="1"/>
              <a:t>довший</a:t>
            </a:r>
            <a:r>
              <a:rPr lang="ru-RU" sz="2800" b="1" dirty="0"/>
              <a:t>, </a:t>
            </a:r>
            <a:r>
              <a:rPr lang="ru-RU" sz="2800" b="1" dirty="0" err="1"/>
              <a:t>ніж</a:t>
            </a:r>
            <a:r>
              <a:rPr lang="ru-RU" sz="2800" b="1" dirty="0"/>
              <a:t> </a:t>
            </a:r>
            <a:r>
              <a:rPr lang="ru-RU" sz="2800" b="1" dirty="0" err="1"/>
              <a:t>відрізок</a:t>
            </a:r>
            <a:r>
              <a:rPr lang="ru-RU" sz="2800" b="1" dirty="0"/>
              <a:t> </a:t>
            </a:r>
            <a:r>
              <a:rPr lang="en-US" sz="2800" b="1" dirty="0"/>
              <a:t>CD?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6709" y="3316620"/>
            <a:ext cx="11351677" cy="23088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541148" y="2996699"/>
            <a:ext cx="9029758" cy="282005"/>
            <a:chOff x="1609500" y="3688080"/>
            <a:chExt cx="9035640" cy="281940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1609500" y="3848100"/>
              <a:ext cx="903564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1609500" y="3688080"/>
              <a:ext cx="0" cy="24384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10645140" y="3726180"/>
              <a:ext cx="0" cy="24384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1100862" y="2715113"/>
            <a:ext cx="43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</a:rPr>
              <a:t>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573770" y="2715113"/>
            <a:ext cx="4154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>
                <a:solidFill>
                  <a:srgbClr val="FF0000"/>
                </a:solidFill>
              </a:rPr>
              <a:t>В</a:t>
            </a:r>
            <a:endParaRPr lang="ru-RU" sz="3200" b="1" dirty="0">
              <a:solidFill>
                <a:srgbClr val="FF0000"/>
              </a:solidFill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1484865" y="3581691"/>
            <a:ext cx="2275218" cy="269247"/>
            <a:chOff x="1609500" y="4373549"/>
            <a:chExt cx="2276700" cy="269185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>
              <a:off x="1609500" y="4520869"/>
              <a:ext cx="2276700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1609500" y="4398894"/>
              <a:ext cx="0" cy="24384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3876040" y="4373549"/>
              <a:ext cx="0" cy="24384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1131320" y="3314654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>
                <a:solidFill>
                  <a:srgbClr val="0070C0"/>
                </a:solidFill>
              </a:rPr>
              <a:t>С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90978" y="3316620"/>
            <a:ext cx="442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D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260835" y="-619391"/>
            <a:ext cx="408550" cy="51014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540790" y="-597081"/>
            <a:ext cx="408550" cy="51014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318451" y="-607203"/>
            <a:ext cx="408550" cy="51014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3075091" y="-619391"/>
            <a:ext cx="408550" cy="510142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1879253" y="-714902"/>
            <a:ext cx="307897" cy="646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:</a:t>
            </a:r>
            <a:endParaRPr lang="uk-UA" sz="3600" dirty="0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2668000" y="-454032"/>
            <a:ext cx="439856" cy="288999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31B214AF-AFFF-43F1-B73B-EDF5FFC1ADBA}"/>
              </a:ext>
            </a:extLst>
          </p:cNvPr>
          <p:cNvSpPr txBox="1"/>
          <p:nvPr/>
        </p:nvSpPr>
        <p:spPr>
          <a:xfrm>
            <a:off x="3357213" y="4584824"/>
            <a:ext cx="8201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на 8см і у </a:t>
            </a:r>
            <a:r>
              <a:rPr lang="uk-UA" sz="3200" dirty="0" smtClean="0"/>
              <a:t>3 </a:t>
            </a:r>
            <a:r>
              <a:rPr lang="uk-UA" sz="3200" dirty="0" smtClean="0"/>
              <a:t>рази відрізок </a:t>
            </a:r>
            <a:r>
              <a:rPr lang="uk-UA" sz="3200" dirty="0"/>
              <a:t>АВ довший, ніж С</a:t>
            </a:r>
            <a:r>
              <a:rPr lang="en-US" sz="3200" dirty="0"/>
              <a:t>D</a:t>
            </a:r>
            <a:r>
              <a:rPr lang="en-US" sz="3200" dirty="0" smtClean="0"/>
              <a:t>.</a:t>
            </a:r>
            <a:r>
              <a:rPr lang="uk-UA" sz="3200" dirty="0"/>
              <a:t> </a:t>
            </a:r>
          </a:p>
        </p:txBody>
      </p:sp>
      <p:sp>
        <p:nvSpPr>
          <p:cNvPr id="31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" y="5728654"/>
            <a:ext cx="141151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Ст.23 №140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4795887" y="2637706"/>
            <a:ext cx="140666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uk-UA" sz="3200" b="1" dirty="0" smtClean="0">
                <a:solidFill>
                  <a:srgbClr val="FF0000"/>
                </a:solidFill>
              </a:rPr>
              <a:t> 12 см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2169404" y="3225085"/>
            <a:ext cx="121434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uk-UA" sz="3200" b="1" dirty="0" smtClean="0">
                <a:solidFill>
                  <a:srgbClr val="0070C0"/>
                </a:solidFill>
              </a:rPr>
              <a:t>4 см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1131320" y="3911023"/>
            <a:ext cx="163586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12 – 4 =</a:t>
            </a:r>
            <a:endParaRPr lang="ru-RU" sz="3200" b="1" dirty="0"/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2759940" y="3911023"/>
            <a:ext cx="138787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8 (см)</a:t>
            </a:r>
            <a:endParaRPr lang="ru-RU" sz="3200" b="1" dirty="0"/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5659983" y="3863341"/>
            <a:ext cx="163586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12 : 4 =</a:t>
            </a:r>
            <a:endParaRPr lang="ru-RU" sz="3200" b="1" dirty="0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7288602" y="3863341"/>
            <a:ext cx="117969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3 (р.)</a:t>
            </a:r>
            <a:endParaRPr lang="ru-RU" sz="3200" b="1" dirty="0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80" t="63032" b="12504"/>
          <a:stretch/>
        </p:blipFill>
        <p:spPr>
          <a:xfrm>
            <a:off x="977158" y="4309444"/>
            <a:ext cx="2504178" cy="105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86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4" grpId="0" animBg="1"/>
      <p:bldP spid="45" grpId="0" animBg="1"/>
      <p:bldP spid="46" grpId="0" animBg="1"/>
      <p:bldP spid="4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1" t="668" r="49943" b="58682"/>
          <a:stretch/>
        </p:blipFill>
        <p:spPr>
          <a:xfrm>
            <a:off x="688376" y="1208057"/>
            <a:ext cx="10869910" cy="46945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979463" y="494645"/>
            <a:ext cx="10153128" cy="70290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Розв’яжи</a:t>
            </a:r>
            <a:r>
              <a:rPr lang="ru-RU" sz="4000" b="1" dirty="0"/>
              <a:t> </a:t>
            </a:r>
            <a:r>
              <a:rPr lang="ru-RU" sz="4000" b="1" dirty="0" err="1" smtClean="0"/>
              <a:t>геометричну</a:t>
            </a:r>
            <a:r>
              <a:rPr lang="ru-RU" sz="4000" b="1" dirty="0" smtClean="0"/>
              <a:t> задачу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: скругленные углы 1">
            <a:extLst>
              <a:ext uri="{FF2B5EF4-FFF2-40B4-BE49-F238E27FC236}">
                <a16:creationId xmlns:a16="http://schemas.microsoft.com/office/drawing/2014/main" xmlns="" id="{D14B6799-B0EC-4BEE-99B8-AB04A7CE5FB7}"/>
              </a:ext>
            </a:extLst>
          </p:cNvPr>
          <p:cNvSpPr/>
          <p:nvPr/>
        </p:nvSpPr>
        <p:spPr>
          <a:xfrm>
            <a:off x="979463" y="1208057"/>
            <a:ext cx="10153128" cy="114161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На </a:t>
            </a:r>
            <a:r>
              <a:rPr lang="ru-RU" sz="2800" b="1" dirty="0" err="1"/>
              <a:t>скільки</a:t>
            </a:r>
            <a:r>
              <a:rPr lang="ru-RU" sz="2800" b="1" dirty="0"/>
              <a:t> </a:t>
            </a:r>
            <a:r>
              <a:rPr lang="ru-RU" sz="2800" b="1" dirty="0" err="1"/>
              <a:t>сантиметрів</a:t>
            </a:r>
            <a:r>
              <a:rPr lang="ru-RU" sz="2800" b="1" dirty="0"/>
              <a:t> </a:t>
            </a:r>
            <a:r>
              <a:rPr lang="ru-RU" sz="2800" b="1" dirty="0" err="1"/>
              <a:t>відрізок</a:t>
            </a:r>
            <a:r>
              <a:rPr lang="ru-RU" sz="2800" b="1" dirty="0"/>
              <a:t> АС </a:t>
            </a:r>
            <a:r>
              <a:rPr lang="ru-RU" sz="2800" b="1" dirty="0" err="1"/>
              <a:t>довший</a:t>
            </a:r>
            <a:r>
              <a:rPr lang="ru-RU" sz="2800" b="1" dirty="0"/>
              <a:t>, </a:t>
            </a:r>
            <a:r>
              <a:rPr lang="ru-RU" sz="2800" b="1" dirty="0" err="1"/>
              <a:t>ніж</a:t>
            </a:r>
            <a:r>
              <a:rPr lang="ru-RU" sz="2800" b="1" dirty="0"/>
              <a:t> </a:t>
            </a:r>
            <a:r>
              <a:rPr lang="ru-RU" sz="2800" b="1" dirty="0" err="1"/>
              <a:t>відрізок</a:t>
            </a:r>
            <a:r>
              <a:rPr lang="ru-RU" sz="2800" b="1" dirty="0"/>
              <a:t> КТ? </a:t>
            </a:r>
            <a:endParaRPr lang="ru-RU" sz="2800" b="1" dirty="0" smtClean="0"/>
          </a:p>
          <a:p>
            <a:pPr algn="ctr"/>
            <a:r>
              <a:rPr lang="ru-RU" sz="2800" b="1" dirty="0" smtClean="0"/>
              <a:t>У </a:t>
            </a:r>
            <a:r>
              <a:rPr lang="ru-RU" sz="2800" b="1" dirty="0" err="1"/>
              <a:t>скільки</a:t>
            </a:r>
            <a:r>
              <a:rPr lang="ru-RU" sz="2800" b="1" dirty="0"/>
              <a:t> </a:t>
            </a:r>
            <a:r>
              <a:rPr lang="ru-RU" sz="2800" b="1" dirty="0" err="1"/>
              <a:t>разів</a:t>
            </a:r>
            <a:r>
              <a:rPr lang="ru-RU" sz="2800" b="1" dirty="0"/>
              <a:t> </a:t>
            </a:r>
            <a:r>
              <a:rPr lang="ru-RU" sz="2800" b="1" dirty="0" err="1"/>
              <a:t>відрізок</a:t>
            </a:r>
            <a:r>
              <a:rPr lang="ru-RU" sz="2800" b="1" dirty="0"/>
              <a:t> АС </a:t>
            </a:r>
            <a:r>
              <a:rPr lang="ru-RU" sz="2800" b="1" dirty="0" err="1"/>
              <a:t>довший</a:t>
            </a:r>
            <a:r>
              <a:rPr lang="ru-RU" sz="2800" b="1" dirty="0"/>
              <a:t>, </a:t>
            </a:r>
            <a:r>
              <a:rPr lang="ru-RU" sz="2800" b="1" dirty="0" err="1"/>
              <a:t>ніж</a:t>
            </a:r>
            <a:r>
              <a:rPr lang="ru-RU" sz="2800" b="1" dirty="0"/>
              <a:t> </a:t>
            </a:r>
            <a:r>
              <a:rPr lang="ru-RU" sz="2800" b="1" dirty="0" err="1"/>
              <a:t>відрізок</a:t>
            </a:r>
            <a:r>
              <a:rPr lang="ru-RU" sz="2800" b="1" dirty="0"/>
              <a:t> КТ?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6709" y="3316620"/>
            <a:ext cx="11351677" cy="23088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/>
            </a:r>
            <a:br>
              <a:rPr lang="ru-RU" sz="3600" dirty="0"/>
            </a:b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484865" y="2957248"/>
            <a:ext cx="7503211" cy="282005"/>
            <a:chOff x="1609500" y="3688080"/>
            <a:chExt cx="9035640" cy="281940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1609500" y="3848100"/>
              <a:ext cx="9035640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1609500" y="3688080"/>
              <a:ext cx="0" cy="24384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10645140" y="3726180"/>
              <a:ext cx="0" cy="24384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1100862" y="2715113"/>
            <a:ext cx="43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>
                <a:solidFill>
                  <a:srgbClr val="00B050"/>
                </a:solidFill>
              </a:rPr>
              <a:t>А</a:t>
            </a:r>
            <a:endParaRPr lang="ru-RU" sz="3200" b="1" dirty="0">
              <a:solidFill>
                <a:srgbClr val="00B050"/>
              </a:solidFill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1494489" y="3605270"/>
            <a:ext cx="820286" cy="269247"/>
            <a:chOff x="1609500" y="4373549"/>
            <a:chExt cx="2276700" cy="269185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>
              <a:off x="1609500" y="4520869"/>
              <a:ext cx="2276700" cy="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1609500" y="4398894"/>
              <a:ext cx="0" cy="24384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>
              <a:off x="3876040" y="4373549"/>
              <a:ext cx="0" cy="243840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1131320" y="3314654"/>
            <a:ext cx="415498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К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14775" y="3349075"/>
            <a:ext cx="3882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7030A0"/>
                </a:solidFill>
              </a:rPr>
              <a:t>Т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260835" y="-619391"/>
            <a:ext cx="408550" cy="51014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540790" y="-597081"/>
            <a:ext cx="408550" cy="51014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318451" y="-607203"/>
            <a:ext cx="408550" cy="51014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3075091" y="-619391"/>
            <a:ext cx="408550" cy="510142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1879253" y="-714902"/>
            <a:ext cx="307897" cy="646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:</a:t>
            </a:r>
            <a:endParaRPr lang="uk-UA" sz="3600" dirty="0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2668000" y="-454032"/>
            <a:ext cx="439856" cy="288999"/>
          </a:xfrm>
          <a:prstGeom prst="rect">
            <a:avLst/>
          </a:prstGeom>
        </p:spPr>
      </p:pic>
      <p:sp>
        <p:nvSpPr>
          <p:cNvPr id="31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" y="5728654"/>
            <a:ext cx="141151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Ст.23 №141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4795887" y="2637706"/>
            <a:ext cx="140666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uk-UA" sz="3200" b="1" dirty="0" smtClean="0">
                <a:solidFill>
                  <a:srgbClr val="00B050"/>
                </a:solidFill>
              </a:rPr>
              <a:t> 10 см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1297462" y="3216418"/>
            <a:ext cx="121434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uk-UA" sz="2800" b="1" dirty="0" smtClean="0">
                <a:solidFill>
                  <a:srgbClr val="7030A0"/>
                </a:solidFill>
              </a:rPr>
              <a:t>1 см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1131320" y="3911023"/>
            <a:ext cx="163586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10 – 1 =</a:t>
            </a:r>
            <a:endParaRPr lang="ru-RU" sz="3200" b="1" dirty="0"/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2759940" y="3911023"/>
            <a:ext cx="138787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9 (см)</a:t>
            </a:r>
            <a:endParaRPr lang="ru-RU" sz="3200" b="1" dirty="0"/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5659983" y="3863341"/>
            <a:ext cx="163586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10 : 1 =</a:t>
            </a:r>
            <a:endParaRPr lang="ru-RU" sz="3200" b="1" dirty="0"/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7288602" y="3863341"/>
            <a:ext cx="139571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uk-UA" sz="3200" b="1" dirty="0" smtClean="0">
                <a:solidFill>
                  <a:schemeClr val="bg1"/>
                </a:solidFill>
              </a:rPr>
              <a:t>10 (р.)</a:t>
            </a:r>
            <a:endParaRPr lang="ru-RU" sz="3200" b="1" dirty="0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80" t="63032" b="12504"/>
          <a:stretch/>
        </p:blipFill>
        <p:spPr>
          <a:xfrm>
            <a:off x="977158" y="4309444"/>
            <a:ext cx="2504178" cy="1054532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9044359" y="2616369"/>
            <a:ext cx="4026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>
                <a:solidFill>
                  <a:srgbClr val="00B050"/>
                </a:solidFill>
              </a:rPr>
              <a:t>С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31B214AF-AFFF-43F1-B73B-EDF5FFC1ADBA}"/>
              </a:ext>
            </a:extLst>
          </p:cNvPr>
          <p:cNvSpPr txBox="1"/>
          <p:nvPr/>
        </p:nvSpPr>
        <p:spPr>
          <a:xfrm>
            <a:off x="3357213" y="4584824"/>
            <a:ext cx="8201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на 9см і у 10 разів відрізок АС </a:t>
            </a:r>
            <a:r>
              <a:rPr lang="uk-UA" sz="3200" dirty="0"/>
              <a:t>довший, ніж </a:t>
            </a:r>
            <a:r>
              <a:rPr lang="uk-UA" sz="3200" dirty="0" smtClean="0"/>
              <a:t>КТ</a:t>
            </a:r>
            <a:r>
              <a:rPr lang="en-US" sz="3200" dirty="0" smtClean="0"/>
              <a:t>.</a:t>
            </a:r>
            <a:r>
              <a:rPr lang="uk-UA" sz="3200" dirty="0" smtClean="0"/>
              <a:t> 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413018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9463" y="405458"/>
            <a:ext cx="10225136" cy="7200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Запиши у сантиметрах кожну </a:t>
            </a:r>
            <a:r>
              <a:rPr lang="uk-UA" sz="4000" b="1" dirty="0" smtClean="0">
                <a:solidFill>
                  <a:schemeClr val="bg1"/>
                </a:solidFill>
              </a:rPr>
              <a:t>довжину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89144" y="3069754"/>
            <a:ext cx="136502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6 </a:t>
            </a:r>
            <a:r>
              <a:rPr lang="ru-RU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дм</a:t>
            </a: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=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9195" y="3069754"/>
            <a:ext cx="132612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60 см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868958" y="3868494"/>
            <a:ext cx="136502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3 </a:t>
            </a:r>
            <a:r>
              <a:rPr lang="ru-RU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дм</a:t>
            </a: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=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253741" y="3868494"/>
            <a:ext cx="132612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30 см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874368" y="4639843"/>
            <a:ext cx="136502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2 </a:t>
            </a:r>
            <a:r>
              <a:rPr lang="ru-RU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дм</a:t>
            </a: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=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19009" y="4639843"/>
            <a:ext cx="132612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 см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68958" y="5443211"/>
            <a:ext cx="136502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5 </a:t>
            </a:r>
            <a:r>
              <a:rPr lang="ru-RU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дм</a:t>
            </a: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=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24419" y="5443210"/>
            <a:ext cx="132612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50 см</a:t>
            </a:r>
          </a:p>
        </p:txBody>
      </p:sp>
      <p:pic>
        <p:nvPicPr>
          <p:cNvPr id="26" name="Picture 2" descr="C:\Users\user\Desktop\математика\Новая папка\діти  та школа для презентац\pngwing.com - 2020-05-22T012242.8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431" y="2986774"/>
            <a:ext cx="2120036" cy="343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" y="5728654"/>
            <a:ext cx="162545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Ст.23-24 №142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979463" y="1125538"/>
            <a:ext cx="8459086" cy="5825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>
                <a:solidFill>
                  <a:schemeClr val="bg1"/>
                </a:solidFill>
              </a:rPr>
              <a:t>Пригадай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сп</a:t>
            </a:r>
            <a:r>
              <a:rPr lang="uk-UA" sz="2800" b="1" dirty="0" err="1">
                <a:solidFill>
                  <a:schemeClr val="bg1"/>
                </a:solidFill>
              </a:rPr>
              <a:t>іввідношення</a:t>
            </a:r>
            <a:r>
              <a:rPr lang="uk-UA" sz="2800" b="1" dirty="0">
                <a:solidFill>
                  <a:schemeClr val="bg1"/>
                </a:solidFill>
              </a:rPr>
              <a:t> між одиницями довжини.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79463" y="1772407"/>
            <a:ext cx="8459086" cy="117896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1 м=10 </a:t>
            </a:r>
            <a:r>
              <a:rPr lang="uk-UA" sz="3600" b="1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дм</a:t>
            </a:r>
            <a:r>
              <a:rPr lang="uk-UA" sz="36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	</a:t>
            </a:r>
            <a:r>
              <a:rPr lang="uk-UA" sz="36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       </a:t>
            </a:r>
            <a:r>
              <a:rPr lang="uk-UA" sz="3600" b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1 </a:t>
            </a:r>
            <a:r>
              <a:rPr lang="uk-UA" sz="3600" b="1" dirty="0" err="1">
                <a:solidFill>
                  <a:srgbClr val="FFFF00"/>
                </a:solidFill>
                <a:latin typeface="Monotype Corsiva" panose="03010101010201010101" pitchFamily="66" charset="0"/>
              </a:rPr>
              <a:t>дм</a:t>
            </a:r>
            <a:r>
              <a:rPr lang="uk-UA" sz="3600" b="1" dirty="0">
                <a:solidFill>
                  <a:srgbClr val="FFFF00"/>
                </a:solidFill>
                <a:latin typeface="Monotype Corsiva" panose="03010101010201010101" pitchFamily="66" charset="0"/>
              </a:rPr>
              <a:t> = 10 см</a:t>
            </a:r>
            <a:r>
              <a:rPr lang="uk-UA" sz="36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	</a:t>
            </a:r>
            <a:r>
              <a:rPr lang="uk-UA" sz="36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     </a:t>
            </a:r>
            <a:r>
              <a:rPr lang="uk-UA" sz="36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1 см </a:t>
            </a:r>
            <a:r>
              <a:rPr lang="uk-UA" sz="36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= 10 </a:t>
            </a:r>
            <a:r>
              <a:rPr lang="uk-UA" sz="36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мм </a:t>
            </a:r>
            <a:r>
              <a:rPr lang="uk-UA" sz="36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1 </a:t>
            </a:r>
            <a:r>
              <a:rPr lang="uk-UA" sz="36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м = 100 </a:t>
            </a:r>
            <a:r>
              <a:rPr lang="uk-UA" sz="36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см       </a:t>
            </a:r>
            <a:r>
              <a:rPr lang="uk-UA" sz="3600" b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1 </a:t>
            </a:r>
            <a:r>
              <a:rPr lang="uk-UA" sz="3600" b="1" dirty="0" err="1" smtClean="0">
                <a:solidFill>
                  <a:srgbClr val="FFFF00"/>
                </a:solidFill>
                <a:latin typeface="Monotype Corsiva" panose="03010101010201010101" pitchFamily="66" charset="0"/>
              </a:rPr>
              <a:t>дм</a:t>
            </a:r>
            <a:r>
              <a:rPr lang="uk-UA" sz="3600" b="1" dirty="0">
                <a:solidFill>
                  <a:srgbClr val="FFFF00"/>
                </a:solidFill>
                <a:latin typeface="Monotype Corsiva" panose="03010101010201010101" pitchFamily="66" charset="0"/>
              </a:rPr>
              <a:t>= 100 </a:t>
            </a:r>
            <a:r>
              <a:rPr lang="uk-UA" sz="3600" b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мм</a:t>
            </a:r>
            <a:endParaRPr lang="ru-RU" sz="3600" b="1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811914" y="3034224"/>
            <a:ext cx="231505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7 </a:t>
            </a:r>
            <a:r>
              <a:rPr lang="ru-RU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дм</a:t>
            </a: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4 см=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126971" y="3034224"/>
            <a:ext cx="131157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74 см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811914" y="3816558"/>
            <a:ext cx="231505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9 </a:t>
            </a:r>
            <a:r>
              <a:rPr lang="ru-RU" sz="36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дм</a:t>
            </a:r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9 см=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149631" y="3816557"/>
            <a:ext cx="131157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99 см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811914" y="4514825"/>
            <a:ext cx="233262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60 </a:t>
            </a:r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мм =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8155229" y="4514825"/>
            <a:ext cx="107112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 см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811914" y="5135732"/>
            <a:ext cx="231505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40 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мм =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155228" y="5135731"/>
            <a:ext cx="107112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ru-RU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см</a:t>
            </a:r>
          </a:p>
        </p:txBody>
      </p:sp>
    </p:spTree>
    <p:extLst>
      <p:ext uri="{BB962C8B-B14F-4D97-AF65-F5344CB8AC3E}">
        <p14:creationId xmlns:p14="http://schemas.microsoft.com/office/powerpoint/2010/main" val="283304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32" grpId="0" animBg="1"/>
      <p:bldP spid="33" grpId="0" animBg="1"/>
      <p:bldP spid="12" grpId="0" animBg="1"/>
      <p:bldP spid="13" grpId="0" animBg="1"/>
      <p:bldP spid="14" grpId="0" animBg="1"/>
      <p:bldP spid="15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7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1389</TotalTime>
  <Words>642</Words>
  <Application>Microsoft Office PowerPoint</Application>
  <PresentationFormat>Произвольный</PresentationFormat>
  <Paragraphs>192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126</cp:revision>
  <dcterms:created xsi:type="dcterms:W3CDTF">2025-08-27T14:01:18Z</dcterms:created>
  <dcterms:modified xsi:type="dcterms:W3CDTF">2025-09-23T08:51:12Z</dcterms:modified>
</cp:coreProperties>
</file>