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74" r:id="rId3"/>
    <p:sldId id="275" r:id="rId4"/>
    <p:sldId id="291" r:id="rId5"/>
    <p:sldId id="292" r:id="rId6"/>
    <p:sldId id="293" r:id="rId7"/>
    <p:sldId id="284" r:id="rId8"/>
    <p:sldId id="285" r:id="rId9"/>
    <p:sldId id="290" r:id="rId10"/>
    <p:sldId id="287" r:id="rId11"/>
    <p:sldId id="288" r:id="rId12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712321" y="3285778"/>
            <a:ext cx="2867542" cy="273979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9542" y="920654"/>
            <a:ext cx="8540442" cy="2145268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Розвиток зв'язного мовлення. </a:t>
            </a: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</a:rPr>
              <a:t>Розповідаю про пікнік за серією малюнків. </a:t>
            </a:r>
            <a:endParaRPr lang="uk-UA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8586" y="4652980"/>
            <a:ext cx="2671397" cy="132802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Українська мова</a:t>
            </a: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</a:rPr>
              <a:t>3</a:t>
            </a:r>
            <a:r>
              <a:rPr lang="uk-UA" sz="2400" b="1" i="1" dirty="0" smtClean="0">
                <a:solidFill>
                  <a:srgbClr val="002060"/>
                </a:solidFill>
              </a:rPr>
              <a:t> клас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Урок </a:t>
            </a:r>
            <a:r>
              <a:rPr lang="uk-UA" sz="2400" b="1" dirty="0" smtClean="0">
                <a:solidFill>
                  <a:srgbClr val="002060"/>
                </a:solidFill>
              </a:rPr>
              <a:t>18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2276" y="549474"/>
            <a:ext cx="9555281" cy="11226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Якщо бажаєш,  прочитай у кріслі автора свій твір для однокласників і однокласниць.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670739"/>
            <a:ext cx="1001882" cy="11891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!!! Учні\925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35" y="1845618"/>
            <a:ext cx="6309457" cy="42036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743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5530" y="513585"/>
            <a:ext cx="10225063" cy="755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</a:t>
            </a:r>
            <a:r>
              <a:rPr lang="uk-UA" sz="40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свій </a:t>
            </a:r>
            <a:r>
              <a:rPr lang="uk-UA" sz="4000" b="1" dirty="0" smtClean="0">
                <a:solidFill>
                  <a:schemeClr val="bg1"/>
                </a:solidFill>
              </a:rPr>
              <a:t>олівець.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49989" r="52778"/>
          <a:stretch/>
        </p:blipFill>
        <p:spPr bwMode="auto">
          <a:xfrm>
            <a:off x="925530" y="2449734"/>
            <a:ext cx="1929628" cy="27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9160663" y="2396362"/>
            <a:ext cx="1989931" cy="27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6505729" y="2409533"/>
            <a:ext cx="2035154" cy="267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49989" r="11616"/>
          <a:stretch/>
        </p:blipFill>
        <p:spPr bwMode="auto">
          <a:xfrm>
            <a:off x="3519650" y="2449734"/>
            <a:ext cx="2321584" cy="27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21248882">
            <a:off x="1733711" y="1540002"/>
            <a:ext cx="436480" cy="17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68393">
            <a:off x="4478241" y="1475561"/>
            <a:ext cx="426161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94658">
            <a:off x="7201369" y="1477931"/>
            <a:ext cx="402387" cy="18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9954822" y="1461165"/>
            <a:ext cx="398503" cy="18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8049" y="3539889"/>
            <a:ext cx="1817107" cy="954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Було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дуже просто!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49039" y="3504108"/>
            <a:ext cx="1613177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Можу краще!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6996" y="3573144"/>
            <a:ext cx="1695068" cy="10558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цікаво!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89061" y="3539889"/>
            <a:ext cx="1655347" cy="10558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важко!</a:t>
            </a:r>
          </a:p>
        </p:txBody>
      </p:sp>
      <p:pic>
        <p:nvPicPr>
          <p:cNvPr id="2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r="-630" b="587"/>
          <a:stretch/>
        </p:blipFill>
        <p:spPr bwMode="auto">
          <a:xfrm rot="6985696">
            <a:off x="7675934" y="4588549"/>
            <a:ext cx="497837" cy="2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716" b="435"/>
          <a:stretch/>
        </p:blipFill>
        <p:spPr bwMode="auto">
          <a:xfrm rot="7135075">
            <a:off x="10098975" y="4572048"/>
            <a:ext cx="477562" cy="26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5092" b="-1024"/>
          <a:stretch/>
        </p:blipFill>
        <p:spPr bwMode="auto">
          <a:xfrm rot="14685160">
            <a:off x="4443582" y="4555537"/>
            <a:ext cx="490885" cy="27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1457" b="-833"/>
          <a:stretch/>
        </p:blipFill>
        <p:spPr bwMode="auto">
          <a:xfrm rot="14670016">
            <a:off x="1716362" y="4442512"/>
            <a:ext cx="513183" cy="271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530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5160" y="598245"/>
            <a:ext cx="10176487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13678" y="1702960"/>
            <a:ext cx="5717969" cy="288098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Наше </a:t>
            </a:r>
            <a:r>
              <a:rPr lang="ru-RU" sz="3200" b="1" dirty="0" smtClean="0">
                <a:solidFill>
                  <a:srgbClr val="0070C0"/>
                </a:solidFill>
              </a:rPr>
              <a:t>гасло на </a:t>
            </a:r>
            <a:r>
              <a:rPr lang="ru-RU" sz="3200" b="1" dirty="0" err="1" smtClean="0">
                <a:solidFill>
                  <a:srgbClr val="0070C0"/>
                </a:solidFill>
              </a:rPr>
              <a:t>уроці</a:t>
            </a:r>
            <a:r>
              <a:rPr lang="ru-RU" sz="3200" b="1" dirty="0" smtClean="0">
                <a:solidFill>
                  <a:srgbClr val="0070C0"/>
                </a:solidFill>
              </a:rPr>
              <a:t>:</a:t>
            </a:r>
            <a:endParaRPr lang="ru-RU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Видумуй</a:t>
            </a:r>
            <a:r>
              <a:rPr lang="ru-RU" sz="3200" b="1" dirty="0">
                <a:solidFill>
                  <a:srgbClr val="0070C0"/>
                </a:solidFill>
              </a:rPr>
              <a:t>, пробуй, твори!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Розум, </a:t>
            </a:r>
            <a:r>
              <a:rPr lang="ru-RU" sz="3200" b="1" dirty="0" err="1">
                <a:solidFill>
                  <a:srgbClr val="0070C0"/>
                </a:solidFill>
              </a:rPr>
              <a:t>фантазію</a:t>
            </a:r>
            <a:r>
              <a:rPr lang="ru-RU" sz="3200" b="1" dirty="0">
                <a:solidFill>
                  <a:srgbClr val="0070C0"/>
                </a:solidFill>
              </a:rPr>
              <a:t> прояви!</a:t>
            </a: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Активним</a:t>
            </a:r>
            <a:r>
              <a:rPr lang="ru-RU" sz="3200" b="1" dirty="0">
                <a:solidFill>
                  <a:srgbClr val="0070C0"/>
                </a:solidFill>
              </a:rPr>
              <a:t> і </a:t>
            </a:r>
            <a:r>
              <a:rPr lang="ru-RU" sz="3200" b="1" dirty="0" err="1">
                <a:solidFill>
                  <a:srgbClr val="0070C0"/>
                </a:solidFill>
              </a:rPr>
              <a:t>уважним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бувай</a:t>
            </a:r>
            <a:endParaRPr lang="ru-RU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І про </a:t>
            </a:r>
            <a:r>
              <a:rPr lang="ru-RU" sz="3200" b="1" dirty="0" err="1">
                <a:solidFill>
                  <a:srgbClr val="0070C0"/>
                </a:solidFill>
              </a:rPr>
              <a:t>кмітливість</a:t>
            </a:r>
            <a:r>
              <a:rPr lang="ru-RU" sz="3200" b="1" dirty="0">
                <a:solidFill>
                  <a:srgbClr val="0070C0"/>
                </a:solidFill>
              </a:rPr>
              <a:t> не </a:t>
            </a:r>
            <a:r>
              <a:rPr lang="ru-RU" sz="3200" b="1" dirty="0" err="1">
                <a:solidFill>
                  <a:srgbClr val="0070C0"/>
                </a:solidFill>
              </a:rPr>
              <a:t>забувай</a:t>
            </a:r>
            <a:r>
              <a:rPr lang="ru-RU" sz="3200" b="1" dirty="0">
                <a:solidFill>
                  <a:srgbClr val="0070C0"/>
                </a:solidFill>
              </a:rPr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7" y="1790627"/>
            <a:ext cx="4609463" cy="2678235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421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558866" y="1374181"/>
            <a:ext cx="6931544" cy="4740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Вибери </a:t>
            </a:r>
            <a:r>
              <a:rPr lang="uk-UA" sz="2400" b="1" dirty="0">
                <a:solidFill>
                  <a:srgbClr val="0070C0"/>
                </a:solidFill>
              </a:rPr>
              <a:t>свій </a:t>
            </a:r>
            <a:r>
              <a:rPr lang="uk-UA" sz="2400" b="1" dirty="0" smtClean="0">
                <a:solidFill>
                  <a:srgbClr val="0070C0"/>
                </a:solidFill>
              </a:rPr>
              <a:t>олівець очікувань від уроку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6409" y="513585"/>
            <a:ext cx="10214184" cy="73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49989" r="52778"/>
          <a:stretch/>
        </p:blipFill>
        <p:spPr bwMode="auto">
          <a:xfrm>
            <a:off x="936409" y="2755208"/>
            <a:ext cx="1929628" cy="27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9234898" y="2657974"/>
            <a:ext cx="1989931" cy="27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6516608" y="2715007"/>
            <a:ext cx="2035154" cy="267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49989" r="11616"/>
          <a:stretch/>
        </p:blipFill>
        <p:spPr bwMode="auto">
          <a:xfrm>
            <a:off x="3530529" y="2755208"/>
            <a:ext cx="2321584" cy="27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21248882">
            <a:off x="1682982" y="1865983"/>
            <a:ext cx="436480" cy="17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68393">
            <a:off x="4486800" y="1794204"/>
            <a:ext cx="426161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94658">
            <a:off x="7443369" y="1821785"/>
            <a:ext cx="402387" cy="18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10030611" y="1713227"/>
            <a:ext cx="398503" cy="18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8929" y="3845363"/>
            <a:ext cx="1817107" cy="954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Буде все просто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64362" y="3845363"/>
            <a:ext cx="1874560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успішно!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07876" y="3878617"/>
            <a:ext cx="1695068" cy="10558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>
                <a:solidFill>
                  <a:schemeClr val="bg1"/>
                </a:solidFill>
              </a:rPr>
              <a:t>цікаво!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99941" y="3845361"/>
            <a:ext cx="1655347" cy="10558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>
                <a:solidFill>
                  <a:schemeClr val="bg1"/>
                </a:solidFill>
              </a:rPr>
              <a:t>важко!</a:t>
            </a:r>
          </a:p>
        </p:txBody>
      </p:sp>
      <p:pic>
        <p:nvPicPr>
          <p:cNvPr id="2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r="-630" b="587"/>
          <a:stretch/>
        </p:blipFill>
        <p:spPr bwMode="auto">
          <a:xfrm rot="6985696">
            <a:off x="7675934" y="4588549"/>
            <a:ext cx="497837" cy="2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716" b="435"/>
          <a:stretch/>
        </p:blipFill>
        <p:spPr bwMode="auto">
          <a:xfrm rot="7135075">
            <a:off x="10098976" y="4572048"/>
            <a:ext cx="477562" cy="26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5092" b="-1024"/>
          <a:stretch/>
        </p:blipFill>
        <p:spPr bwMode="auto">
          <a:xfrm rot="14685160">
            <a:off x="4443584" y="4555539"/>
            <a:ext cx="490885" cy="27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1457" b="-833"/>
          <a:stretch/>
        </p:blipFill>
        <p:spPr bwMode="auto">
          <a:xfrm rot="14670016">
            <a:off x="1716362" y="4442513"/>
            <a:ext cx="513183" cy="271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982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128" y="452806"/>
            <a:ext cx="10001463" cy="6727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</a:t>
            </a:r>
            <a:r>
              <a:rPr lang="uk-UA" sz="4000" b="1" dirty="0" err="1">
                <a:solidFill>
                  <a:schemeClr val="bg1"/>
                </a:solidFill>
              </a:rPr>
              <a:t>Збери</a:t>
            </a:r>
            <a:r>
              <a:rPr lang="uk-UA" sz="4000" b="1" dirty="0">
                <a:solidFill>
                  <a:schemeClr val="bg1"/>
                </a:solidFill>
              </a:rPr>
              <a:t> слово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164958"/>
              </p:ext>
            </p:extLst>
          </p:nvPr>
        </p:nvGraphicFramePr>
        <p:xfrm>
          <a:off x="1356243" y="2061642"/>
          <a:ext cx="9488316" cy="23869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1386">
                  <a:extLst>
                    <a:ext uri="{9D8B030D-6E8A-4147-A177-3AD203B41FA5}">
                      <a16:colId xmlns:a16="http://schemas.microsoft.com/office/drawing/2014/main" xmlns="" val="3078389495"/>
                    </a:ext>
                  </a:extLst>
                </a:gridCol>
                <a:gridCol w="1581386">
                  <a:extLst>
                    <a:ext uri="{9D8B030D-6E8A-4147-A177-3AD203B41FA5}">
                      <a16:colId xmlns:a16="http://schemas.microsoft.com/office/drawing/2014/main" xmlns="" val="1287857414"/>
                    </a:ext>
                  </a:extLst>
                </a:gridCol>
                <a:gridCol w="1581386">
                  <a:extLst>
                    <a:ext uri="{9D8B030D-6E8A-4147-A177-3AD203B41FA5}">
                      <a16:colId xmlns:a16="http://schemas.microsoft.com/office/drawing/2014/main" xmlns="" val="2949601244"/>
                    </a:ext>
                  </a:extLst>
                </a:gridCol>
                <a:gridCol w="1581386">
                  <a:extLst>
                    <a:ext uri="{9D8B030D-6E8A-4147-A177-3AD203B41FA5}">
                      <a16:colId xmlns:a16="http://schemas.microsoft.com/office/drawing/2014/main" xmlns="" val="104849859"/>
                    </a:ext>
                  </a:extLst>
                </a:gridCol>
                <a:gridCol w="1581386">
                  <a:extLst>
                    <a:ext uri="{9D8B030D-6E8A-4147-A177-3AD203B41FA5}">
                      <a16:colId xmlns:a16="http://schemas.microsoft.com/office/drawing/2014/main" xmlns="" val="4092028668"/>
                    </a:ext>
                  </a:extLst>
                </a:gridCol>
                <a:gridCol w="1581386">
                  <a:extLst>
                    <a:ext uri="{9D8B030D-6E8A-4147-A177-3AD203B41FA5}">
                      <a16:colId xmlns:a16="http://schemas.microsoft.com/office/drawing/2014/main" xmlns="" val="1086005518"/>
                    </a:ext>
                  </a:extLst>
                </a:gridCol>
              </a:tblGrid>
              <a:tr h="984872"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:a16="http://schemas.microsoft.com/office/drawing/2014/main" xmlns="" val="2385729138"/>
                  </a:ext>
                </a:extLst>
              </a:tr>
              <a:tr h="659692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4000" b="1" dirty="0">
                        <a:solidFill>
                          <a:srgbClr val="0070C0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000" b="1" dirty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4000" b="1" dirty="0">
                        <a:solidFill>
                          <a:srgbClr val="0070C0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rgbClr val="0070C0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4000" b="1" dirty="0">
                        <a:solidFill>
                          <a:srgbClr val="0070C0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rgbClr val="0070C0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sz="4000" b="1" dirty="0">
                        <a:solidFill>
                          <a:srgbClr val="0070C0"/>
                        </a:solidFill>
                      </a:endParaRPr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:a16="http://schemas.microsoft.com/office/drawing/2014/main" xmlns="" val="3791551153"/>
                  </a:ext>
                </a:extLst>
              </a:tr>
              <a:tr h="659692"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:a16="http://schemas.microsoft.com/office/drawing/2014/main" xmlns="" val="356399987"/>
                  </a:ext>
                </a:extLst>
              </a:tr>
            </a:tbl>
          </a:graphicData>
        </a:graphic>
      </p:graphicFrame>
      <p:pic>
        <p:nvPicPr>
          <p:cNvPr id="8" name="Picture 2" descr="рюкзак Клипарт | Бесплатн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03" y="2130739"/>
            <a:ext cx="1123419" cy="93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07" y="2181606"/>
            <a:ext cx="1434479" cy="93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арелки PNG фото скачать бесплатно, тарелка PNG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22" y="2431738"/>
            <a:ext cx="1116046" cy="4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88" y="2130739"/>
            <a:ext cx="953615" cy="8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Цветы на прозрачном фоне (png) Музыкальные открытки» – картка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36" y="2112139"/>
            <a:ext cx="1127875" cy="99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Яблоко PNG картинки для бесплатного скачивания - CrazyPNG-PNG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841" y="2130739"/>
            <a:ext cx="1360493" cy="84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26303" y="3677715"/>
            <a:ext cx="861871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П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39422" y="3686170"/>
            <a:ext cx="861871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І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09078" y="3648272"/>
            <a:ext cx="861871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81832" y="3667083"/>
            <a:ext cx="861871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Н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11036" y="3648272"/>
            <a:ext cx="861871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І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620153" y="3645818"/>
            <a:ext cx="861871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31200" y="1197546"/>
            <a:ext cx="9986862" cy="7920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Розгляньте </a:t>
            </a:r>
            <a:r>
              <a:rPr lang="uk-UA" sz="2400" b="1" dirty="0">
                <a:solidFill>
                  <a:srgbClr val="0070C0"/>
                </a:solidFill>
              </a:rPr>
              <a:t>малюнки. У третій рядок впишіть букву відповідного слова, порядок якої зазначено у 2-му рядку. </a:t>
            </a:r>
            <a:r>
              <a:rPr lang="uk-UA" sz="2400" b="1" dirty="0" smtClean="0">
                <a:solidFill>
                  <a:srgbClr val="0070C0"/>
                </a:solidFill>
              </a:rPr>
              <a:t>Прочитайте </a:t>
            </a:r>
            <a:r>
              <a:rPr lang="uk-UA" sz="2400" b="1" dirty="0">
                <a:solidFill>
                  <a:srgbClr val="0070C0"/>
                </a:solidFill>
              </a:rPr>
              <a:t>утворене слово.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06295" y="4271202"/>
            <a:ext cx="51823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означає слово «пікнік»?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з вас уже був на пікніку?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 і з ким ви його влаштовували? Чим займалися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62171" y="4274175"/>
            <a:ext cx="456626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Пікн</a:t>
            </a:r>
            <a:r>
              <a:rPr lang="uk-UA" sz="2800" b="1" dirty="0">
                <a:solidFill>
                  <a:schemeClr val="bg1"/>
                </a:solidFill>
              </a:rPr>
              <a:t>і</a:t>
            </a:r>
            <a:r>
              <a:rPr lang="uk-UA" sz="2800" b="1" dirty="0">
                <a:solidFill>
                  <a:srgbClr val="FF0000"/>
                </a:solidFill>
              </a:rPr>
              <a:t>к </a:t>
            </a:r>
            <a:r>
              <a:rPr lang="uk-UA" sz="2800" b="1" dirty="0"/>
              <a:t>– розважальна прогулянка компанією з уживанням їжі на природі.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3128" y="5840862"/>
            <a:ext cx="85798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Запрошую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вас на пікнік на осінній галявині. </a:t>
            </a:r>
          </a:p>
        </p:txBody>
      </p:sp>
    </p:spTree>
    <p:extLst>
      <p:ext uri="{BB962C8B-B14F-4D97-AF65-F5344CB8AC3E}">
        <p14:creationId xmlns:p14="http://schemas.microsoft.com/office/powerpoint/2010/main" val="42638414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1192" y="549474"/>
            <a:ext cx="2942089" cy="1008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Розглянь малюнки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8453" y="-508568"/>
            <a:ext cx="111932" cy="1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006" r="50478" b="50470"/>
          <a:stretch/>
        </p:blipFill>
        <p:spPr>
          <a:xfrm>
            <a:off x="3988606" y="405459"/>
            <a:ext cx="3703140" cy="241037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6" t="2362" r="1280" b="50114"/>
          <a:stretch/>
        </p:blipFill>
        <p:spPr>
          <a:xfrm>
            <a:off x="7950310" y="405459"/>
            <a:ext cx="3654733" cy="241037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3" t="50963" r="50635" b="1513"/>
          <a:stretch/>
        </p:blipFill>
        <p:spPr>
          <a:xfrm>
            <a:off x="3988606" y="3472052"/>
            <a:ext cx="3735806" cy="243164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59" t="51219" r="849" b="1257"/>
          <a:stretch/>
        </p:blipFill>
        <p:spPr>
          <a:xfrm>
            <a:off x="7916848" y="3501802"/>
            <a:ext cx="3688195" cy="240065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3742731" y="2871800"/>
            <a:ext cx="40642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1. Діти пішли в похід до лісу.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24254" y="5907744"/>
            <a:ext cx="393597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3. Дівчата грали у хованки.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64585" y="2907226"/>
            <a:ext cx="364406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2. Хлопці грали у футбол.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50311" y="5891771"/>
            <a:ext cx="375834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4. Діти влаштували пікнік.</a:t>
            </a: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719078"/>
            <a:ext cx="1267494" cy="11408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 </a:t>
            </a:r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uk-UA" sz="2800" b="1" dirty="0" smtClean="0">
                <a:solidFill>
                  <a:schemeClr val="bg1"/>
                </a:solidFill>
              </a:rPr>
              <a:t>1-2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1431" y="3472052"/>
            <a:ext cx="2931850" cy="12484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Розкажи</a:t>
            </a:r>
            <a:r>
              <a:rPr lang="uk-UA" sz="2400" b="1" dirty="0">
                <a:solidFill>
                  <a:srgbClr val="0070C0"/>
                </a:solidFill>
              </a:rPr>
              <a:t>, що відбувається на кожному малюнку.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0953" y="1663593"/>
            <a:ext cx="2952328" cy="16364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 </a:t>
            </a:r>
            <a:r>
              <a:rPr lang="uk-UA" sz="2400" b="1" dirty="0">
                <a:solidFill>
                  <a:srgbClr val="0070C0"/>
                </a:solidFill>
              </a:rPr>
              <a:t>пов'язані вони між собою? Поясни, чому ти так вважаєш? </a:t>
            </a:r>
            <a:endParaRPr lang="uk-UA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25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16157"/>
            <a:ext cx="10369151" cy="6337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Постав </a:t>
            </a:r>
            <a:r>
              <a:rPr lang="uk-UA" sz="3600" b="1" dirty="0">
                <a:solidFill>
                  <a:schemeClr val="bg1"/>
                </a:solidFill>
              </a:rPr>
              <a:t>запитання до кожного малюнка і </a:t>
            </a:r>
            <a:r>
              <a:rPr lang="uk-UA" sz="3600" b="1" dirty="0" smtClean="0">
                <a:solidFill>
                  <a:schemeClr val="bg1"/>
                </a:solidFill>
              </a:rPr>
              <a:t>запиши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8453" y="-508568"/>
            <a:ext cx="111932" cy="1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5" t="1843" r="51177" b="50633"/>
          <a:stretch/>
        </p:blipFill>
        <p:spPr>
          <a:xfrm>
            <a:off x="836490" y="1285344"/>
            <a:ext cx="3350853" cy="221505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763439" y="3645818"/>
            <a:ext cx="65796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Коли і куди пішли діти з вчителькою?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719078"/>
            <a:ext cx="957319" cy="11408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 №3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4" t="2082" r="1078" b="50394"/>
          <a:stretch/>
        </p:blipFill>
        <p:spPr>
          <a:xfrm>
            <a:off x="4416603" y="1285344"/>
            <a:ext cx="3350853" cy="221505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758877" y="4149874"/>
            <a:ext cx="662929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Що робили хлопці на галявині?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1" t="50982" r="51151" b="1494"/>
          <a:stretch/>
        </p:blipFill>
        <p:spPr>
          <a:xfrm>
            <a:off x="7925753" y="1269554"/>
            <a:ext cx="3350853" cy="221505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758877" y="4653930"/>
            <a:ext cx="662929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Як розважалися в лісі дівчата?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94" t="51622" r="1079" b="1809"/>
          <a:stretch/>
        </p:blipFill>
        <p:spPr>
          <a:xfrm>
            <a:off x="7925753" y="3645818"/>
            <a:ext cx="3350853" cy="216554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3" name="Прямоугольник 22"/>
          <p:cNvSpPr/>
          <p:nvPr/>
        </p:nvSpPr>
        <p:spPr>
          <a:xfrm>
            <a:off x="758877" y="5157986"/>
            <a:ext cx="676833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Що влаштували діти під кінець походу?</a:t>
            </a:r>
          </a:p>
        </p:txBody>
      </p:sp>
    </p:spTree>
    <p:extLst>
      <p:ext uri="{BB962C8B-B14F-4D97-AF65-F5344CB8AC3E}">
        <p14:creationId xmlns:p14="http://schemas.microsoft.com/office/powerpoint/2010/main" val="24451617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6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8194" y="261442"/>
            <a:ext cx="10167721" cy="7143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скарбничка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670739"/>
            <a:ext cx="1051470" cy="11891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85115" y="1102764"/>
            <a:ext cx="8953877" cy="11665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Приготуйся скласти розповідь про пікнік за </a:t>
            </a:r>
            <a:r>
              <a:rPr lang="uk-UA" sz="2400" b="1" dirty="0" smtClean="0">
                <a:solidFill>
                  <a:srgbClr val="002060"/>
                </a:solidFill>
              </a:rPr>
              <a:t>малюнками. </a:t>
            </a:r>
            <a:r>
              <a:rPr lang="uk-UA" sz="2400" b="1" dirty="0" smtClean="0">
                <a:solidFill>
                  <a:srgbClr val="002060"/>
                </a:solidFill>
              </a:rPr>
              <a:t>Прочитай </a:t>
            </a:r>
            <a:r>
              <a:rPr lang="uk-UA" sz="2400" b="1" dirty="0">
                <a:solidFill>
                  <a:srgbClr val="002060"/>
                </a:solidFill>
              </a:rPr>
              <a:t>слова у словниковій скарбниці. 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Підкресли </a:t>
            </a:r>
            <a:r>
              <a:rPr lang="uk-UA" sz="2400" b="1" dirty="0">
                <a:solidFill>
                  <a:srgbClr val="002060"/>
                </a:solidFill>
              </a:rPr>
              <a:t>ті, </a:t>
            </a:r>
            <a:r>
              <a:rPr lang="uk-UA" sz="2400" b="1" dirty="0" smtClean="0">
                <a:solidFill>
                  <a:srgbClr val="002060"/>
                </a:solidFill>
              </a:rPr>
              <a:t>які </a:t>
            </a:r>
            <a:r>
              <a:rPr lang="uk-UA" sz="2400" b="1" dirty="0">
                <a:solidFill>
                  <a:srgbClr val="002060"/>
                </a:solidFill>
              </a:rPr>
              <a:t>підходять для твого твору.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404" y="2349674"/>
            <a:ext cx="3765435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теплий осінній день</a:t>
            </a:r>
          </a:p>
          <a:p>
            <a:r>
              <a:rPr lang="uk-UA" sz="2800" b="1" dirty="0"/>
              <a:t>зібралися на пікнік</a:t>
            </a:r>
          </a:p>
          <a:p>
            <a:r>
              <a:rPr lang="uk-UA" sz="2800" b="1" dirty="0"/>
              <a:t>вирушили в похід</a:t>
            </a:r>
          </a:p>
          <a:p>
            <a:r>
              <a:rPr lang="uk-UA" sz="2800" b="1" dirty="0"/>
              <a:t>облюбували галявину</a:t>
            </a:r>
          </a:p>
          <a:p>
            <a:r>
              <a:rPr lang="uk-UA" sz="2800" b="1" dirty="0"/>
              <a:t>роздивлялися довкола</a:t>
            </a:r>
          </a:p>
          <a:p>
            <a:r>
              <a:rPr lang="uk-UA" sz="2800" b="1" dirty="0"/>
              <a:t>осіння тиша</a:t>
            </a:r>
          </a:p>
          <a:p>
            <a:r>
              <a:rPr lang="uk-UA" sz="2800" b="1" dirty="0"/>
              <a:t>заклопотані звірята</a:t>
            </a:r>
            <a:endParaRPr lang="uk-UA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435847" y="2357900"/>
            <a:ext cx="338437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зняли рюкзаки</a:t>
            </a:r>
          </a:p>
          <a:p>
            <a:r>
              <a:rPr lang="uk-UA" sz="2800" b="1" dirty="0"/>
              <a:t>почали розважатися</a:t>
            </a:r>
          </a:p>
          <a:p>
            <a:r>
              <a:rPr lang="uk-UA" sz="2800" b="1" dirty="0"/>
              <a:t>ганяли м'яча</a:t>
            </a:r>
          </a:p>
          <a:p>
            <a:r>
              <a:rPr lang="uk-UA" sz="2800" b="1" dirty="0"/>
              <a:t>грали в хованки</a:t>
            </a:r>
            <a:endParaRPr lang="uk-UA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895907" y="2349674"/>
            <a:ext cx="352839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дістали продуктові припаси</a:t>
            </a:r>
          </a:p>
          <a:p>
            <a:r>
              <a:rPr lang="uk-UA" sz="2800" b="1" dirty="0"/>
              <a:t>добре зголодніли</a:t>
            </a:r>
          </a:p>
          <a:p>
            <a:r>
              <a:rPr lang="uk-UA" sz="2800" b="1" dirty="0"/>
              <a:t>почали смакувати</a:t>
            </a:r>
          </a:p>
          <a:p>
            <a:r>
              <a:rPr lang="uk-UA" sz="2800" b="1" dirty="0"/>
              <a:t>їли із задоволенням</a:t>
            </a:r>
          </a:p>
          <a:p>
            <a:r>
              <a:rPr lang="uk-UA" sz="2800" b="1" dirty="0"/>
              <a:t>прибрали після себе</a:t>
            </a:r>
          </a:p>
          <a:p>
            <a:r>
              <a:rPr lang="uk-UA" sz="2800" b="1" dirty="0"/>
              <a:t>вирушили додому</a:t>
            </a:r>
          </a:p>
          <a:p>
            <a:r>
              <a:rPr lang="uk-UA" sz="2800" b="1" dirty="0"/>
              <a:t>були щасливі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4645379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9368" y="409840"/>
            <a:ext cx="9808718" cy="7156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початок розповіді про </a:t>
            </a:r>
            <a:r>
              <a:rPr lang="uk-UA" sz="4000" b="1" dirty="0" smtClean="0">
                <a:solidFill>
                  <a:schemeClr val="bg1"/>
                </a:solidFill>
              </a:rPr>
              <a:t>осінь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670739"/>
            <a:ext cx="1123478" cy="11891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 №5-6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23480" y="1269554"/>
            <a:ext cx="7992888" cy="9130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Напиши розповідь за малюнками і складеними запитаннями. Розпочни із заголовка</a:t>
            </a:r>
            <a:r>
              <a:rPr lang="uk-UA" sz="2800" b="1" dirty="0" smtClean="0">
                <a:solidFill>
                  <a:srgbClr val="002060"/>
                </a:solidFill>
              </a:rPr>
              <a:t>. Наприклад:  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1885" y="2421682"/>
            <a:ext cx="690841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Як ми ходили з класом на пікнік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515" y="1269554"/>
            <a:ext cx="1876165" cy="281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51471" y="4653930"/>
            <a:ext cx="10062209" cy="6480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Прочитай </a:t>
            </a:r>
            <a:r>
              <a:rPr lang="uk-UA" sz="2800" b="1" dirty="0">
                <a:solidFill>
                  <a:srgbClr val="002060"/>
                </a:solidFill>
              </a:rPr>
              <a:t>свою розповідь. </a:t>
            </a:r>
            <a:r>
              <a:rPr lang="uk-UA" sz="2800" b="1" dirty="0" smtClean="0">
                <a:solidFill>
                  <a:srgbClr val="002060"/>
                </a:solidFill>
              </a:rPr>
              <a:t>Якщо </a:t>
            </a:r>
            <a:r>
              <a:rPr lang="uk-UA" sz="2800" b="1" dirty="0">
                <a:solidFill>
                  <a:srgbClr val="002060"/>
                </a:solidFill>
              </a:rPr>
              <a:t>знайдеш помилки – виправ їх.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6881" y="3158857"/>
            <a:ext cx="690841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 </a:t>
            </a:r>
            <a:r>
              <a:rPr lang="uk-UA" sz="3200" b="1" dirty="0">
                <a:solidFill>
                  <a:schemeClr val="bg1"/>
                </a:solidFill>
              </a:rPr>
              <a:t>класом на </a:t>
            </a:r>
            <a:r>
              <a:rPr lang="uk-UA" sz="3200" b="1" dirty="0" smtClean="0">
                <a:solidFill>
                  <a:schemeClr val="bg1"/>
                </a:solidFill>
              </a:rPr>
              <a:t>пікніку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6881" y="3896032"/>
            <a:ext cx="690841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Незабутній пікнік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676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7495" y="621482"/>
            <a:ext cx="9649072" cy="11105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Намалюй,  чим би ти хотів /хотіла займатися на пікніку.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670739"/>
            <a:ext cx="1051470" cy="11891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 №7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10" descr="Еженедельный Оракул Хогвартса Сириуса*:.ГАЛЕРЕЯ РИСУН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23" y="4121807"/>
            <a:ext cx="3384376" cy="231171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ALEIDOSKOP: РИСУНКИ 043-052. ПРОЕКТ 100 ДНЕЙ - 100 РИСУН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03" y="1773610"/>
            <a:ext cx="3516306" cy="240183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Конкурс рисунков «Вспоминая пестрое лето!»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27" y="4031691"/>
            <a:ext cx="3516306" cy="243003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Пикник. Фото № 67201. Июль 2014. Конкурс детского рисунка. Июль 2014.  Дошкольники. Воспитателям детских садов, школьным учителям и педагогам -  Маам.ру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75" y="1775339"/>
            <a:ext cx="3516306" cy="240183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842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428</Words>
  <Application>Microsoft Office PowerPoint</Application>
  <PresentationFormat>Произвольный</PresentationFormat>
  <Paragraphs>96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31</cp:revision>
  <dcterms:created xsi:type="dcterms:W3CDTF">2025-08-27T14:01:18Z</dcterms:created>
  <dcterms:modified xsi:type="dcterms:W3CDTF">2025-09-30T12:11:50Z</dcterms:modified>
</cp:coreProperties>
</file>