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2" r:id="rId2"/>
    <p:sldId id="376" r:id="rId3"/>
    <p:sldId id="285" r:id="rId4"/>
    <p:sldId id="286" r:id="rId5"/>
    <p:sldId id="342" r:id="rId6"/>
    <p:sldId id="386" r:id="rId7"/>
    <p:sldId id="347" r:id="rId8"/>
    <p:sldId id="312" r:id="rId9"/>
    <p:sldId id="387" r:id="rId10"/>
    <p:sldId id="313" r:id="rId11"/>
    <p:sldId id="377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76"/>
            <p14:sldId id="285"/>
            <p14:sldId id="286"/>
            <p14:sldId id="342"/>
            <p14:sldId id="386"/>
            <p14:sldId id="347"/>
            <p14:sldId id="312"/>
            <p14:sldId id="387"/>
            <p14:sldId id="313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периметру прямокутника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Закінчити речення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Логічна  задача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на 2,3,4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141811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134" custLinFactX="287874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60713" custLinFactNeighborX="-2629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693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53207" y="880603"/>
          <a:ext cx="4273486" cy="251227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на 2,3,4</a:t>
          </a:r>
          <a:endParaRPr lang="ru-RU" sz="3200" b="1" kern="1200" dirty="0"/>
        </a:p>
      </dsp:txBody>
      <dsp:txXfrm rot="5400000">
        <a:off x="2733810" y="854697"/>
        <a:ext cx="251227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189733" y="863341"/>
          <a:ext cx="4273486" cy="254680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Логічна  задача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53074" y="854697"/>
        <a:ext cx="254680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50763" y="736300"/>
          <a:ext cx="4273486" cy="280088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периметру прямокутника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87064" y="854696"/>
        <a:ext cx="280088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06186" y="806186"/>
          <a:ext cx="4273486" cy="266111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Закінчити речення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6111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0897" y="1125537"/>
            <a:ext cx="8602758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Узагальнення і систематизація знань </a:t>
            </a:r>
            <a:r>
              <a:rPr lang="uk-UA" sz="4000" b="1" dirty="0" smtClean="0">
                <a:solidFill>
                  <a:srgbClr val="7030A0"/>
                </a:solidFill>
              </a:rPr>
              <a:t>учнів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3118804"/>
            <a:ext cx="2540934" cy="25409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сподобалось найбільше?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84" y="2726479"/>
            <a:ext cx="1512482" cy="11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152128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виконувалось найважче?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37" y="4293890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11772" y="4293890"/>
            <a:ext cx="5421405" cy="11168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 знайти периметр прямокутника?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1450" y="494643"/>
            <a:ext cx="8726382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5969" y="3187786"/>
            <a:ext cx="3053630" cy="32914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9659" y="3415811"/>
            <a:ext cx="2821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 </a:t>
            </a:r>
            <a:r>
              <a:rPr lang="ru-RU" sz="2800" b="1" dirty="0" err="1" smtClean="0"/>
              <a:t>чемно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лася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969" y="2277680"/>
            <a:ext cx="3053631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виконав</a:t>
            </a:r>
            <a:r>
              <a:rPr lang="ru-RU" sz="2800" b="1" dirty="0" smtClean="0"/>
              <a:t>/ла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9600" y="3187786"/>
            <a:ext cx="28151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відповідав</a:t>
            </a:r>
            <a:r>
              <a:rPr lang="ru-RU" sz="2800" b="1" dirty="0" smtClean="0"/>
              <a:t>/ла </a:t>
            </a: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запитання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943" y="4528929"/>
            <a:ext cx="236965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виразно</a:t>
            </a:r>
            <a:r>
              <a:rPr lang="ru-RU" sz="2800" b="1" dirty="0" smtClean="0"/>
              <a:t> читав/ла!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840" y="4528930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уважно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слухав</a:t>
            </a:r>
            <a:r>
              <a:rPr lang="ru-RU" sz="2800" b="1" dirty="0" smtClean="0"/>
              <a:t>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405" y="1344224"/>
            <a:ext cx="7909232" cy="91961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Похвали себе за роботу на уроці. 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Загинай</a:t>
            </a:r>
            <a:r>
              <a:rPr lang="ru-RU" sz="2400" b="1" dirty="0" smtClean="0">
                <a:solidFill>
                  <a:srgbClr val="7030A0"/>
                </a:solidFill>
              </a:rPr>
              <a:t> пальчики й </a:t>
            </a:r>
            <a:r>
              <a:rPr lang="ru-RU" sz="2400" b="1" dirty="0" err="1" smtClean="0">
                <a:solidFill>
                  <a:srgbClr val="7030A0"/>
                </a:solidFill>
              </a:rPr>
              <a:t>промовляй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речення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4776" y="494643"/>
            <a:ext cx="10213791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574856" y="3190887"/>
            <a:ext cx="3053630" cy="32914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3939" y="3258859"/>
            <a:ext cx="31068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 тобою </a:t>
            </a:r>
            <a:r>
              <a:rPr lang="ru-RU" sz="2800" b="1" dirty="0" err="1" smtClean="0"/>
              <a:t>приємно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спілкуватися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412" y="2256955"/>
            <a:ext cx="3643530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вмієш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вирішувати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0826" y="3312563"/>
            <a:ext cx="320774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працьовита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, </a:t>
            </a:r>
            <a:r>
              <a:rPr lang="ru-RU" sz="2800" b="1" dirty="0"/>
              <a:t>як </a:t>
            </a:r>
            <a:r>
              <a:rPr lang="ru-RU" sz="2800" b="1" dirty="0" err="1"/>
              <a:t>бджілка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0524" y="4528929"/>
            <a:ext cx="281513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/>
              <a:t>у тебе </a:t>
            </a:r>
            <a:r>
              <a:rPr lang="ru-RU" sz="2800" b="1" dirty="0" err="1" smtClean="0"/>
              <a:t>гарна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зачіска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648" y="4528929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у тебе </a:t>
            </a:r>
            <a:r>
              <a:rPr lang="ru-RU" sz="2800" b="1" dirty="0" err="1"/>
              <a:t>красиві</a:t>
            </a:r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29" y="1341562"/>
            <a:ext cx="919588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на твоїй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 це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або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Привітай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їх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такими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715767" y="4416313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24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148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159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3 МАТЕМ\1 Листопад\1 Повторення вивченого в 2 кл\№016-018 - Одиниці довжини та співвідношення між ними\2025-09-20_131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0" y="1257569"/>
            <a:ext cx="7126349" cy="27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223631" y="1501515"/>
            <a:ext cx="11293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 см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775359" y="2389350"/>
            <a:ext cx="11293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 </a:t>
            </a:r>
            <a:r>
              <a:rPr lang="uk-UA" sz="2800" b="1" dirty="0" smtClean="0">
                <a:solidFill>
                  <a:srgbClr val="7030A0"/>
                </a:solidFill>
              </a:rPr>
              <a:t>см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67777802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761931" y="1918735"/>
            <a:ext cx="59563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Множник, множник, добуток</a:t>
            </a:r>
            <a:endParaRPr lang="ru-RU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07813" y="3162791"/>
            <a:ext cx="5910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 smtClean="0"/>
              <a:t>Ділене</a:t>
            </a:r>
            <a:r>
              <a:rPr lang="ru-RU" sz="3200" b="1" dirty="0"/>
              <a:t>, </a:t>
            </a:r>
            <a:r>
              <a:rPr lang="ru-RU" sz="3200" b="1" dirty="0" err="1"/>
              <a:t>дільник</a:t>
            </a:r>
            <a:r>
              <a:rPr lang="ru-RU" sz="3200" b="1" dirty="0"/>
              <a:t>, </a:t>
            </a:r>
            <a:r>
              <a:rPr lang="ru-RU" sz="3200" b="1" dirty="0" err="1" smtClean="0"/>
              <a:t>частка</a:t>
            </a:r>
            <a:endParaRPr lang="ru-RU" sz="3200" b="1" dirty="0"/>
          </a:p>
        </p:txBody>
      </p:sp>
      <p:sp>
        <p:nvSpPr>
          <p:cNvPr id="21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436572" y="1303262"/>
            <a:ext cx="7094775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1. Числа </a:t>
            </a:r>
            <a:r>
              <a:rPr lang="ru-RU" sz="3200" b="1" dirty="0"/>
              <a:t>при </a:t>
            </a:r>
            <a:r>
              <a:rPr lang="ru-RU" sz="3200" b="1" dirty="0" err="1"/>
              <a:t>множенні</a:t>
            </a:r>
            <a:r>
              <a:rPr lang="ru-RU" sz="3200" b="1" dirty="0"/>
              <a:t>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...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71830" y="2546728"/>
            <a:ext cx="6758477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Числа </a:t>
            </a:r>
            <a:r>
              <a:rPr lang="ru-RU" sz="3200" b="1" dirty="0"/>
              <a:t>при </a:t>
            </a:r>
            <a:r>
              <a:rPr lang="ru-RU" sz="3200" b="1" dirty="0" err="1"/>
              <a:t>діленні</a:t>
            </a:r>
            <a:r>
              <a:rPr lang="ru-RU" sz="3200" b="1" dirty="0"/>
              <a:t> називають </a:t>
            </a:r>
            <a:r>
              <a:rPr lang="ru-RU" sz="3200" b="1" dirty="0" smtClean="0"/>
              <a:t>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535258" y="3751626"/>
            <a:ext cx="5772797" cy="1046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3. </a:t>
            </a:r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число </a:t>
            </a:r>
            <a:r>
              <a:rPr lang="ru-RU" sz="3200" b="1" dirty="0" err="1"/>
              <a:t>помножити</a:t>
            </a:r>
            <a:r>
              <a:rPr lang="ru-RU" sz="3200" b="1" dirty="0"/>
              <a:t> або </a:t>
            </a:r>
            <a:r>
              <a:rPr lang="ru-RU" sz="3200" b="1" dirty="0" err="1"/>
              <a:t>поділити</a:t>
            </a:r>
            <a:r>
              <a:rPr lang="ru-RU" sz="3200" b="1" dirty="0"/>
              <a:t> на 1, то </a:t>
            </a:r>
            <a:r>
              <a:rPr lang="ru-RU" sz="3200" b="1" dirty="0" err="1"/>
              <a:t>дістанемо</a:t>
            </a:r>
            <a:r>
              <a:rPr lang="ru-RU" sz="3200" b="1" dirty="0"/>
              <a:t>...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6499872" y="3929574"/>
            <a:ext cx="3054467" cy="6360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 саме число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:a16="http://schemas.microsoft.com/office/drawing/2014/main" xmlns="" id="{21A0A6C7-7EB1-45A2-86FC-48E11B8FF4E4}"/>
              </a:ext>
            </a:extLst>
          </p:cNvPr>
          <p:cNvSpPr/>
          <p:nvPr/>
        </p:nvSpPr>
        <p:spPr>
          <a:xfrm>
            <a:off x="573545" y="4869642"/>
            <a:ext cx="1931687" cy="5640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 : 1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:a16="http://schemas.microsoft.com/office/drawing/2014/main" xmlns="" id="{3F08EE5D-AAC1-452D-BB6D-A4D787FFAB19}"/>
              </a:ext>
            </a:extLst>
          </p:cNvPr>
          <p:cNvSpPr/>
          <p:nvPr/>
        </p:nvSpPr>
        <p:spPr>
          <a:xfrm>
            <a:off x="3297246" y="4859455"/>
            <a:ext cx="2354639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25 ∙ 1 + 25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10">
            <a:extLst>
              <a:ext uri="{FF2B5EF4-FFF2-40B4-BE49-F238E27FC236}">
                <a16:creationId xmlns:a16="http://schemas.microsoft.com/office/drawing/2014/main" xmlns="" id="{3F08EE5D-AAC1-452D-BB6D-A4D787FFAB19}"/>
              </a:ext>
            </a:extLst>
          </p:cNvPr>
          <p:cNvSpPr/>
          <p:nvPr/>
        </p:nvSpPr>
        <p:spPr>
          <a:xfrm>
            <a:off x="6420589" y="4797946"/>
            <a:ext cx="3150595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 : 1 – 30 ∙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10">
            <a:extLst>
              <a:ext uri="{FF2B5EF4-FFF2-40B4-BE49-F238E27FC236}">
                <a16:creationId xmlns:a16="http://schemas.microsoft.com/office/drawing/2014/main" xmlns="" id="{3F08EE5D-AAC1-452D-BB6D-A4D787FFAB19}"/>
              </a:ext>
            </a:extLst>
          </p:cNvPr>
          <p:cNvSpPr/>
          <p:nvPr/>
        </p:nvSpPr>
        <p:spPr>
          <a:xfrm>
            <a:off x="4779360" y="5583327"/>
            <a:ext cx="4774979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smtClean="0"/>
              <a:t>к = 40, </a:t>
            </a:r>
            <a:r>
              <a:rPr lang="ru-RU" sz="3200" b="1" dirty="0"/>
              <a:t>то </a:t>
            </a:r>
            <a:r>
              <a:rPr lang="ru-RU" sz="3200" b="1" dirty="0" smtClean="0"/>
              <a:t>к : 1 + 32 =</a:t>
            </a:r>
            <a:endParaRPr lang="ru-RU" sz="3200" dirty="0"/>
          </a:p>
        </p:txBody>
      </p:sp>
      <p:sp>
        <p:nvSpPr>
          <p:cNvPr id="28" name="Прямокутник: округлені кути 10">
            <a:extLst>
              <a:ext uri="{FF2B5EF4-FFF2-40B4-BE49-F238E27FC236}">
                <a16:creationId xmlns:a16="http://schemas.microsoft.com/office/drawing/2014/main" xmlns="" id="{3F08EE5D-AAC1-452D-BB6D-A4D787FFAB19}"/>
              </a:ext>
            </a:extLst>
          </p:cNvPr>
          <p:cNvSpPr/>
          <p:nvPr/>
        </p:nvSpPr>
        <p:spPr>
          <a:xfrm>
            <a:off x="1029835" y="5583327"/>
            <a:ext cx="3150595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 </a:t>
            </a:r>
            <a:r>
              <a:rPr lang="ru-RU" sz="3200" b="1" dirty="0" smtClean="0"/>
              <a:t>: 1 – </a:t>
            </a:r>
            <a:r>
              <a:rPr lang="ru-RU" sz="3200" b="1" dirty="0" smtClean="0"/>
              <a:t>18 ∙ 0 </a:t>
            </a:r>
            <a:r>
              <a:rPr lang="ru-RU" sz="3200" b="1" dirty="0" smtClean="0"/>
              <a:t>=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5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1" grpId="0" animBg="1"/>
      <p:bldP spid="3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41073" y="333450"/>
            <a:ext cx="10332155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Запиши </a:t>
            </a:r>
            <a:r>
              <a:rPr lang="ru-RU" sz="3600" b="1" dirty="0" err="1" smtClean="0">
                <a:solidFill>
                  <a:schemeClr val="bg1"/>
                </a:solidFill>
              </a:rPr>
              <a:t>результати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таблиць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множення</a:t>
            </a:r>
            <a:r>
              <a:rPr lang="ru-RU" sz="3600" b="1" dirty="0" smtClean="0">
                <a:solidFill>
                  <a:schemeClr val="bg1"/>
                </a:solidFill>
              </a:rPr>
              <a:t> на 2, 3, 4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2575" y="2782884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2  4  6  8  10  12  14  16  18  20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9880" y="3510022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3  6  9  12  15  18  21  24  27  30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89333" y="4221882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4  8  12  16  20  24  28  32  36  40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8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16915" y="-63125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46605" y="-695931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4060322" y="1271500"/>
            <a:ext cx="2016000" cy="1116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92422" y="2170243"/>
            <a:ext cx="7559850" cy="964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Довжина</a:t>
            </a:r>
            <a:r>
              <a:rPr lang="ru-RU" sz="2800" b="1" dirty="0"/>
              <a:t> </a:t>
            </a:r>
            <a:r>
              <a:rPr lang="ru-RU" sz="2800" b="1" dirty="0" err="1"/>
              <a:t>прямокутника</a:t>
            </a:r>
            <a:r>
              <a:rPr lang="ru-RU" sz="2800" b="1" dirty="0"/>
              <a:t> 5 см, а ширина - 3 см.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Обчислити</a:t>
            </a:r>
            <a:r>
              <a:rPr lang="ru-RU" sz="2800" b="1" dirty="0" smtClean="0"/>
              <a:t> </a:t>
            </a:r>
            <a:r>
              <a:rPr lang="ru-RU" sz="2800" b="1" dirty="0"/>
              <a:t>його периметр.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геометричну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114354" y="3436699"/>
            <a:ext cx="8051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903578" y="3436698"/>
            <a:ext cx="20548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а ∙ 2 + </a:t>
            </a:r>
            <a:r>
              <a:rPr lang="en-US" sz="3200" b="1" dirty="0" smtClean="0"/>
              <a:t>b</a:t>
            </a:r>
            <a:r>
              <a:rPr lang="uk-UA" sz="3200" b="1" dirty="0" smtClean="0"/>
              <a:t> ∙ 2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965882" y="5405488"/>
            <a:ext cx="622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периметр прямокутника 16см.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95504" y="5105220"/>
            <a:ext cx="2814995" cy="1166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50666" y="1837830"/>
            <a:ext cx="2825265" cy="1629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5487" y="3285778"/>
            <a:ext cx="15022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а = 5см</a:t>
            </a:r>
            <a:endParaRPr lang="uk-UA" sz="3200" b="1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5487" y="4005858"/>
            <a:ext cx="14673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uk-UA" sz="3200" b="1" dirty="0" smtClean="0"/>
              <a:t> = 3см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5487" y="4653930"/>
            <a:ext cx="14673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– ?см </a:t>
            </a:r>
            <a:endParaRPr lang="uk-UA" sz="3200" b="1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083060" y="4069155"/>
            <a:ext cx="8051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</a:t>
            </a:r>
            <a:endParaRPr lang="uk-UA" sz="3200" b="1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872285" y="4069154"/>
            <a:ext cx="23580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∙ 2 + 3 ∙ 2 =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7198233" y="4069155"/>
            <a:ext cx="15221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16 (см)</a:t>
            </a:r>
            <a:endParaRPr lang="uk-UA" sz="3200" b="1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8909319" y="1244724"/>
            <a:ext cx="15022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а = 5см</a:t>
            </a:r>
            <a:endParaRPr lang="uk-UA" sz="3200" b="1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0442270" y="2360340"/>
            <a:ext cx="14673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uk-UA" sz="3200" b="1" dirty="0" smtClean="0"/>
              <a:t> = 3см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0" grpId="0" animBg="1"/>
      <p:bldP spid="46" grpId="0"/>
      <p:bldP spid="47" grpId="0" animBg="1"/>
      <p:bldP spid="63" grpId="0" animBg="1"/>
      <p:bldP spid="64" grpId="0" animBg="1"/>
      <p:bldP spid="65" grpId="0" animBg="1"/>
      <p:bldP spid="76" grpId="0" animBg="1"/>
      <p:bldP spid="75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1471" y="563688"/>
            <a:ext cx="6912769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Логічні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619424" y="1496057"/>
            <a:ext cx="7344816" cy="1040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Сестра старша від брата на 5 років. На скільки років вона буде старша за брата через 6 років?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619424" y="2699336"/>
            <a:ext cx="4320480" cy="1040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Через </a:t>
            </a:r>
            <a:r>
              <a:rPr lang="uk-UA" sz="2800" dirty="0"/>
              <a:t>6 років сестра буде старша за брата на 5 років.</a:t>
            </a:r>
            <a:endParaRPr lang="ru-RU" sz="2800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039599" y="4005858"/>
            <a:ext cx="7344816" cy="1040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Маса чаплі, що стоїть на одній нозі, 6 кг. Якою буде маса чаплі, коли вона стане на дві ноги?</a:t>
            </a:r>
            <a:endParaRPr lang="ru-RU" sz="2800" dirty="0"/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114978" y="5302002"/>
            <a:ext cx="7370057" cy="1040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Маса </a:t>
            </a:r>
            <a:r>
              <a:rPr lang="uk-UA" sz="2800" dirty="0"/>
              <a:t>чаплі не залежить від того на скількох ногах вона </a:t>
            </a:r>
            <a:r>
              <a:rPr lang="uk-UA" sz="2800" dirty="0" smtClean="0"/>
              <a:t>стоїть, тому маса </a:t>
            </a:r>
            <a:r>
              <a:rPr lang="uk-UA" sz="2800" dirty="0"/>
              <a:t>чаплі буде 6 кг. </a:t>
            </a:r>
            <a:endParaRPr lang="ru-RU" sz="2800" dirty="0"/>
          </a:p>
        </p:txBody>
      </p:sp>
      <p:pic>
        <p:nvPicPr>
          <p:cNvPr id="1026" name="Picture 2" descr="D:\Картинки до тестів\Тварини\Чап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" y="3848518"/>
            <a:ext cx="3384376" cy="2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Учні\Учениця за партою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384620"/>
            <a:ext cx="2689896" cy="343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D:\Картинки до тестів\Учні\Учень хоче відповіда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51" y="1773609"/>
            <a:ext cx="1466448" cy="20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9663" y="414501"/>
            <a:ext cx="5328592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2779663" y="1341562"/>
            <a:ext cx="5328592" cy="2081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1. </a:t>
            </a:r>
            <a:r>
              <a:rPr lang="uk-UA" sz="3200" b="1" dirty="0">
                <a:solidFill>
                  <a:srgbClr val="002060"/>
                </a:solidFill>
              </a:rPr>
              <a:t>Знайди значення виразів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2. Вибери </a:t>
            </a:r>
            <a:r>
              <a:rPr lang="uk-UA" sz="3200" b="1" dirty="0" smtClean="0">
                <a:solidFill>
                  <a:srgbClr val="002060"/>
                </a:solidFill>
              </a:rPr>
              <a:t>і запиши вираз, за допомогою якого можна розв’язати задачу</a:t>
            </a:r>
            <a:r>
              <a:rPr lang="uk-UA" sz="3200" b="1" dirty="0" smtClean="0">
                <a:solidFill>
                  <a:srgbClr val="002060"/>
                </a:solidFill>
              </a:rPr>
              <a:t>. </a:t>
            </a:r>
            <a:endParaRPr lang="uk-UA" sz="32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405458"/>
            <a:ext cx="1800200" cy="2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7-018 - Співвідношення між одиницями довж\2025-09-21_2137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12530" r="37201" b="1764"/>
          <a:stretch/>
        </p:blipFill>
        <p:spPr bwMode="auto">
          <a:xfrm>
            <a:off x="8540303" y="414501"/>
            <a:ext cx="2863993" cy="32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1 Повторення вивченого в 2 кл\№017-018 - Співвідношення між одиницями довж\2025-09-21_2138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 b="1416"/>
          <a:stretch/>
        </p:blipFill>
        <p:spPr bwMode="auto">
          <a:xfrm>
            <a:off x="835447" y="3748303"/>
            <a:ext cx="10568849" cy="22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3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448</Words>
  <Application>Microsoft Office PowerPoint</Application>
  <PresentationFormat>Произвольный</PresentationFormat>
  <Paragraphs>80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131</cp:revision>
  <dcterms:created xsi:type="dcterms:W3CDTF">2025-08-27T14:01:18Z</dcterms:created>
  <dcterms:modified xsi:type="dcterms:W3CDTF">2025-09-23T12:19:03Z</dcterms:modified>
</cp:coreProperties>
</file>