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82" r:id="rId2"/>
    <p:sldId id="376" r:id="rId3"/>
    <p:sldId id="286" r:id="rId4"/>
    <p:sldId id="386" r:id="rId5"/>
    <p:sldId id="396" r:id="rId6"/>
    <p:sldId id="392" r:id="rId7"/>
    <p:sldId id="391" r:id="rId8"/>
    <p:sldId id="389" r:id="rId9"/>
    <p:sldId id="393" r:id="rId10"/>
    <p:sldId id="395" r:id="rId11"/>
    <p:sldId id="312" r:id="rId12"/>
    <p:sldId id="313" r:id="rId13"/>
    <p:sldId id="377" r:id="rId14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38C6E3-08D9-4C11-84D4-752D5C5C2103}">
          <p14:sldIdLst>
            <p14:sldId id="282"/>
            <p14:sldId id="376"/>
            <p14:sldId id="286"/>
            <p14:sldId id="386"/>
            <p14:sldId id="396"/>
            <p14:sldId id="392"/>
            <p14:sldId id="391"/>
            <p14:sldId id="389"/>
            <p14:sldId id="393"/>
            <p14:sldId id="395"/>
            <p14:sldId id="312"/>
            <p14:sldId id="313"/>
            <p14:sldId id="3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 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Парні – непарні числа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Розв’язання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Порівняння виразів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44153" custLinFactX="289465" custLinFactNeighborX="3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6134" custLinFactX="287874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50993" custLinFactX="-130380" custLinFactNeighborX="-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52693" custLinFactX="-446904" custLinFactNeighborX="-5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4662111" y="861396"/>
          <a:ext cx="4273486" cy="2550693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Порівняння виразів</a:t>
          </a:r>
          <a:endParaRPr lang="ru-RU" sz="3200" b="1" kern="1200" dirty="0"/>
        </a:p>
      </dsp:txBody>
      <dsp:txXfrm rot="5400000">
        <a:off x="5523507" y="854697"/>
        <a:ext cx="2550693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334886" y="843870"/>
          <a:ext cx="4273486" cy="2585745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Розв’язання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178757" y="854696"/>
        <a:ext cx="2585745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2032058" y="800881"/>
          <a:ext cx="4273486" cy="2671722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832940" y="854696"/>
        <a:ext cx="2671722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785841" y="785841"/>
          <a:ext cx="4273486" cy="2701803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Парні – непарні числа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701803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3479" y="1125537"/>
            <a:ext cx="9865096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Парні та непарні числа</a:t>
            </a:r>
            <a:r>
              <a:rPr lang="uk-UA" sz="4000" b="1" dirty="0" smtClean="0">
                <a:solidFill>
                  <a:srgbClr val="7030A0"/>
                </a:solidFill>
              </a:rPr>
              <a:t>.</a:t>
            </a:r>
            <a:r>
              <a:rPr lang="uk-UA" sz="4000" b="1" dirty="0">
                <a:solidFill>
                  <a:srgbClr val="7030A0"/>
                </a:solidFill>
              </a:rPr>
              <a:t> Розв’язування задач, які містять подвійне збільшення/ зменшення </a:t>
            </a:r>
            <a:r>
              <a:rPr lang="uk-UA" sz="4000" b="1" dirty="0" smtClean="0">
                <a:solidFill>
                  <a:srgbClr val="7030A0"/>
                </a:solidFill>
              </a:rPr>
              <a:t>числа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0024" y="4103295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в 2 класі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20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3501802"/>
            <a:ext cx="2540934" cy="254093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39295" y="1148249"/>
            <a:ext cx="10272620" cy="54845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137175" y="2211640"/>
            <a:ext cx="5522058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Б. – 12д.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070434" y="2927479"/>
            <a:ext cx="407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Ш. </a:t>
            </a:r>
            <a:r>
              <a:rPr lang="uk-UA" sz="3600" dirty="0" smtClean="0"/>
              <a:t>– ?, у 2р. </a:t>
            </a:r>
            <a:r>
              <a:rPr lang="uk-UA" sz="3600" dirty="0"/>
              <a:t>менше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b="11857"/>
          <a:stretch/>
        </p:blipFill>
        <p:spPr>
          <a:xfrm>
            <a:off x="3598263" y="1125538"/>
            <a:ext cx="2645355" cy="121785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001299" y="3265346"/>
            <a:ext cx="76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?д. </a:t>
            </a:r>
            <a:endParaRPr lang="ru-RU" sz="3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115117" y="3575401"/>
            <a:ext cx="5311785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err="1"/>
              <a:t>Пл</a:t>
            </a:r>
            <a:r>
              <a:rPr lang="uk-UA" sz="3600" dirty="0"/>
              <a:t>. - ?,на 15 д. більше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3545785" y="2512454"/>
            <a:ext cx="1652274" cy="767032"/>
            <a:chOff x="5356151" y="2577662"/>
            <a:chExt cx="2165880" cy="766854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H="1" flipV="1">
              <a:off x="7513612" y="2577662"/>
              <a:ext cx="8419" cy="7668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flipH="1">
              <a:off x="5356151" y="2577662"/>
              <a:ext cx="215746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5181606" y="3179981"/>
            <a:ext cx="378252" cy="783354"/>
            <a:chOff x="6185878" y="2577662"/>
            <a:chExt cx="1336153" cy="766854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 flipH="1" flipV="1">
              <a:off x="7513612" y="2577662"/>
              <a:ext cx="8419" cy="7668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flipH="1">
              <a:off x="6185878" y="2577662"/>
              <a:ext cx="132773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авая фигурная скобка 6"/>
          <p:cNvSpPr/>
          <p:nvPr/>
        </p:nvSpPr>
        <p:spPr>
          <a:xfrm>
            <a:off x="5749911" y="2993619"/>
            <a:ext cx="251388" cy="1163563"/>
          </a:xfrm>
          <a:prstGeom prst="rightBrac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2" descr="C:\Users\user\Desktop\математика\Новая папка\діти  та школа для презентац\pngwing.com - 2020-05-28T214549.31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850" y="4293056"/>
            <a:ext cx="2209373" cy="186747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sp>
        <p:nvSpPr>
          <p:cNvPr id="46" name="Прямоугольник 45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6770340" y="1158000"/>
            <a:ext cx="5081789" cy="31165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У </a:t>
            </a:r>
            <a:r>
              <a:rPr lang="ru-RU" sz="2800" dirty="0" err="1"/>
              <a:t>секції</a:t>
            </a:r>
            <a:r>
              <a:rPr lang="ru-RU" sz="2800" dirty="0"/>
              <a:t> боксу займається </a:t>
            </a:r>
            <a:r>
              <a:rPr lang="ru-RU" sz="2800" dirty="0" smtClean="0"/>
              <a:t>12дітей</a:t>
            </a:r>
            <a:r>
              <a:rPr lang="ru-RU" sz="2800" dirty="0"/>
              <a:t>, у </a:t>
            </a:r>
            <a:r>
              <a:rPr lang="ru-RU" sz="2800" dirty="0" err="1"/>
              <a:t>секції</a:t>
            </a:r>
            <a:r>
              <a:rPr lang="ru-RU" sz="2800" dirty="0"/>
              <a:t> </a:t>
            </a:r>
            <a:r>
              <a:rPr lang="ru-RU" sz="2800" dirty="0" err="1"/>
              <a:t>шахів</a:t>
            </a:r>
            <a:r>
              <a:rPr lang="ru-RU" sz="2800" dirty="0"/>
              <a:t> - </a:t>
            </a:r>
            <a:r>
              <a:rPr lang="ru-RU" sz="2800" dirty="0" err="1"/>
              <a:t>удвічі</a:t>
            </a:r>
            <a:r>
              <a:rPr lang="ru-RU" sz="2800" dirty="0"/>
              <a:t> </a:t>
            </a:r>
            <a:r>
              <a:rPr lang="ru-RU" sz="2800" dirty="0" err="1"/>
              <a:t>менше</a:t>
            </a:r>
            <a:r>
              <a:rPr lang="ru-RU" sz="2800" dirty="0"/>
              <a:t>, а в </a:t>
            </a:r>
            <a:r>
              <a:rPr lang="ru-RU" sz="2800" dirty="0" err="1"/>
              <a:t>секції</a:t>
            </a:r>
            <a:r>
              <a:rPr lang="ru-RU" sz="2800" dirty="0"/>
              <a:t> </a:t>
            </a:r>
            <a:r>
              <a:rPr lang="ru-RU" sz="2800" dirty="0" err="1"/>
              <a:t>плавання</a:t>
            </a:r>
            <a:r>
              <a:rPr lang="ru-RU" sz="2800" dirty="0"/>
              <a:t> - на </a:t>
            </a:r>
            <a:r>
              <a:rPr lang="ru-RU" sz="2800" dirty="0" smtClean="0"/>
              <a:t>15дітей </a:t>
            </a:r>
            <a:r>
              <a:rPr lang="ru-RU" sz="2800" dirty="0"/>
              <a:t>більше, </a:t>
            </a:r>
            <a:r>
              <a:rPr lang="ru-RU" sz="2800" dirty="0" err="1"/>
              <a:t>ніж</a:t>
            </a:r>
            <a:r>
              <a:rPr lang="ru-RU" sz="2800" dirty="0"/>
              <a:t> у </a:t>
            </a:r>
            <a:r>
              <a:rPr lang="ru-RU" sz="2800" dirty="0" err="1"/>
              <a:t>секції</a:t>
            </a:r>
            <a:r>
              <a:rPr lang="ru-RU" sz="2800" dirty="0"/>
              <a:t> </a:t>
            </a:r>
            <a:r>
              <a:rPr lang="ru-RU" sz="2800" dirty="0" err="1"/>
              <a:t>шахів</a:t>
            </a:r>
            <a:r>
              <a:rPr lang="ru-RU" sz="2800" dirty="0"/>
              <a:t>. </a:t>
            </a:r>
            <a:r>
              <a:rPr lang="ru-RU" sz="2800" dirty="0" err="1"/>
              <a:t>Скільки</a:t>
            </a:r>
            <a:r>
              <a:rPr lang="ru-RU" sz="2800" dirty="0"/>
              <a:t> всього дітей займається в </a:t>
            </a:r>
            <a:r>
              <a:rPr lang="ru-RU" sz="2800" dirty="0" err="1"/>
              <a:t>секціях</a:t>
            </a:r>
            <a:r>
              <a:rPr lang="ru-RU" sz="2800" dirty="0"/>
              <a:t> </a:t>
            </a:r>
            <a:r>
              <a:rPr lang="ru-RU" sz="2800" dirty="0" err="1"/>
              <a:t>шахів</a:t>
            </a:r>
            <a:r>
              <a:rPr lang="ru-RU" sz="2800" dirty="0"/>
              <a:t> і </a:t>
            </a:r>
            <a:r>
              <a:rPr lang="ru-RU" sz="2800" dirty="0" err="1"/>
              <a:t>плавання</a:t>
            </a:r>
            <a:r>
              <a:rPr lang="ru-RU" sz="2800" dirty="0"/>
              <a:t>?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Ст.26 </a:t>
            </a:r>
            <a:r>
              <a:rPr lang="uk-UA" sz="2800" b="1" dirty="0" smtClean="0">
                <a:solidFill>
                  <a:schemeClr val="bg1"/>
                </a:solidFill>
              </a:rPr>
              <a:t>№</a:t>
            </a:r>
            <a:r>
              <a:rPr lang="uk-UA" sz="2800" b="1" dirty="0" smtClean="0">
                <a:solidFill>
                  <a:schemeClr val="bg1"/>
                </a:solidFill>
              </a:rPr>
              <a:t>157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137175" y="4221882"/>
            <a:ext cx="18585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1) 12 : 2 = </a:t>
            </a:r>
            <a:endParaRPr lang="uk-UA" sz="32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010828" y="4221882"/>
            <a:ext cx="11369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6 (д.)</a:t>
            </a:r>
            <a:endParaRPr lang="uk-UA" sz="3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4147815" y="4221882"/>
            <a:ext cx="27077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у секції шахів.</a:t>
            </a:r>
            <a:endParaRPr lang="uk-UA" sz="32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152316" y="4789235"/>
            <a:ext cx="19545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1) 6 + 15 = </a:t>
            </a:r>
            <a:endParaRPr lang="uk-UA" sz="3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063010" y="4797946"/>
            <a:ext cx="13057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21 (д.)</a:t>
            </a:r>
            <a:endParaRPr lang="uk-UA" sz="3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165017" y="5374010"/>
            <a:ext cx="19545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1) 21 + 6 = </a:t>
            </a:r>
            <a:endParaRPr lang="uk-UA" sz="32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079328" y="5374010"/>
            <a:ext cx="12916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27 (д.)</a:t>
            </a:r>
            <a:endParaRPr lang="uk-UA" sz="32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4371012" y="4817535"/>
            <a:ext cx="33772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у секції плавання.</a:t>
            </a:r>
            <a:endParaRPr lang="uk-UA" sz="3200" dirty="0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083209" y="5788889"/>
            <a:ext cx="2814995" cy="116666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751679" y="6079835"/>
            <a:ext cx="630079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tx1"/>
                </a:solidFill>
              </a:rPr>
              <a:t>27 дітей в секціях шахів і плавання.</a:t>
            </a:r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4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78" grpId="0"/>
      <p:bldP spid="58" grpId="0"/>
      <p:bldP spid="35" grpId="0"/>
      <p:bldP spid="7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499743" y="1557586"/>
            <a:ext cx="7157308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26 </a:t>
            </a:r>
            <a:r>
              <a:rPr lang="uk-UA" sz="3200" b="1" dirty="0" smtClean="0">
                <a:solidFill>
                  <a:schemeClr val="bg1"/>
                </a:solidFill>
              </a:rPr>
              <a:t>задачу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160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розв’язати </a:t>
            </a:r>
            <a:r>
              <a:rPr lang="uk-UA" sz="3200" b="1" dirty="0">
                <a:solidFill>
                  <a:schemeClr val="bg1"/>
                </a:solidFill>
              </a:rPr>
              <a:t>вирази № </a:t>
            </a:r>
            <a:r>
              <a:rPr lang="uk-UA" sz="3200" b="1" dirty="0" smtClean="0">
                <a:solidFill>
                  <a:schemeClr val="bg1"/>
                </a:solidFill>
              </a:rPr>
              <a:t>159</a:t>
            </a:r>
            <a:endParaRPr lang="uk-UA" sz="32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3 МАТЕМ\1 Листопад\2 Табличне множення і ділення\№020 - Парні та непарні числа\2025-09-24_1938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285" y="3141762"/>
            <a:ext cx="781097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81841" y="1315633"/>
            <a:ext cx="5421405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Які числа називаються парними?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81841" y="2929155"/>
            <a:ext cx="5421405" cy="1044292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Наведіть приклади парних чисел.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163" y="4685806"/>
            <a:ext cx="1194728" cy="102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685806"/>
            <a:ext cx="5421405" cy="10129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Наведіть приклади непарних чисел.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51450" y="494643"/>
            <a:ext cx="8726382" cy="783471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Палець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529" r="11770" b="2117"/>
          <a:stretch/>
        </p:blipFill>
        <p:spPr bwMode="auto">
          <a:xfrm>
            <a:off x="4945969" y="3187786"/>
            <a:ext cx="3053630" cy="329142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99659" y="3415811"/>
            <a:ext cx="2821371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  </a:t>
            </a:r>
            <a:r>
              <a:rPr lang="ru-RU" sz="2800" b="1" dirty="0" err="1" smtClean="0"/>
              <a:t>чемно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спілкував</a:t>
            </a:r>
            <a:r>
              <a:rPr lang="ru-RU" sz="2800" b="1" dirty="0" smtClean="0"/>
              <a:t>/</a:t>
            </a:r>
            <a:r>
              <a:rPr lang="ru-RU" sz="2800" b="1" dirty="0" err="1" smtClean="0"/>
              <a:t>лася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9600" y="3187786"/>
            <a:ext cx="2815135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відповідав</a:t>
            </a:r>
            <a:r>
              <a:rPr lang="ru-RU" sz="2800" b="1" dirty="0" smtClean="0"/>
              <a:t>/ла </a:t>
            </a:r>
          </a:p>
          <a:p>
            <a:pPr algn="ctr"/>
            <a:r>
              <a:rPr lang="ru-RU" sz="2800" b="1" dirty="0" smtClean="0"/>
              <a:t>на </a:t>
            </a:r>
            <a:r>
              <a:rPr lang="ru-RU" sz="2800" b="1" dirty="0" err="1" smtClean="0"/>
              <a:t>запитання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1943" y="4528929"/>
            <a:ext cx="236965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виразно</a:t>
            </a:r>
            <a:r>
              <a:rPr lang="ru-RU" sz="2800" b="1" dirty="0" smtClean="0"/>
              <a:t> читав/ла!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1840" y="4528930"/>
            <a:ext cx="2299189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уважно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слухав</a:t>
            </a:r>
            <a:r>
              <a:rPr lang="ru-RU" sz="2800" b="1" dirty="0" smtClean="0"/>
              <a:t>/ла!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1405" y="1344224"/>
            <a:ext cx="7909232" cy="1055608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Похвали себе за роботу на уроці.  </a:t>
            </a:r>
          </a:p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Загинай</a:t>
            </a:r>
            <a:r>
              <a:rPr lang="ru-RU" sz="2800" b="1" dirty="0" smtClean="0">
                <a:solidFill>
                  <a:srgbClr val="7030A0"/>
                </a:solidFill>
              </a:rPr>
              <a:t> пальчики й </a:t>
            </a:r>
            <a:r>
              <a:rPr lang="ru-RU" sz="2800" b="1" dirty="0" err="1" smtClean="0">
                <a:solidFill>
                  <a:srgbClr val="7030A0"/>
                </a:solidFill>
              </a:rPr>
              <a:t>промовляй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речення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5969" y="2277680"/>
            <a:ext cx="3053631" cy="1055608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виконав</a:t>
            </a:r>
            <a:r>
              <a:rPr lang="ru-RU" sz="2800" b="1" dirty="0" smtClean="0"/>
              <a:t>/ла </a:t>
            </a:r>
            <a:r>
              <a:rPr lang="ru-RU" sz="2800" b="1" dirty="0" err="1" smtClean="0"/>
              <a:t>всі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завдання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3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94776" y="494643"/>
            <a:ext cx="10213791" cy="783471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Емоційне налаштування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Палець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529" r="11770" b="2117"/>
          <a:stretch/>
        </p:blipFill>
        <p:spPr bwMode="auto">
          <a:xfrm>
            <a:off x="4574856" y="3190887"/>
            <a:ext cx="3053630" cy="329142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23939" y="3258859"/>
            <a:ext cx="3106841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 тобою </a:t>
            </a:r>
            <a:r>
              <a:rPr lang="ru-RU" sz="2800" b="1" dirty="0" err="1" smtClean="0"/>
              <a:t>приємно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спілкуватися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8412" y="2256955"/>
            <a:ext cx="3643530" cy="1055608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Ти</a:t>
            </a:r>
            <a:r>
              <a:rPr lang="ru-RU" sz="2800" b="1" dirty="0"/>
              <a:t> </a:t>
            </a:r>
            <a:r>
              <a:rPr lang="ru-RU" sz="2800" b="1" dirty="0" err="1" smtClean="0"/>
              <a:t>вмієш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вирішувати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всі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завдання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80826" y="3312563"/>
            <a:ext cx="3207749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Ти</a:t>
            </a:r>
            <a:r>
              <a:rPr lang="ru-RU" sz="2800" b="1" dirty="0"/>
              <a:t> </a:t>
            </a:r>
            <a:r>
              <a:rPr lang="ru-RU" sz="2800" b="1" dirty="0" err="1" smtClean="0"/>
              <a:t>працьовита</a:t>
            </a:r>
            <a:r>
              <a:rPr lang="ru-RU" sz="2800" b="1" dirty="0" smtClean="0"/>
              <a:t>/</a:t>
            </a:r>
            <a:r>
              <a:rPr lang="ru-RU" sz="2800" b="1" dirty="0" err="1" smtClean="0"/>
              <a:t>ий</a:t>
            </a:r>
            <a:r>
              <a:rPr lang="ru-RU" sz="2800" b="1" dirty="0" smtClean="0"/>
              <a:t>, </a:t>
            </a:r>
            <a:r>
              <a:rPr lang="ru-RU" sz="2800" b="1" dirty="0"/>
              <a:t>як </a:t>
            </a:r>
            <a:r>
              <a:rPr lang="ru-RU" sz="2800" b="1" dirty="0" err="1"/>
              <a:t>бджілка</a:t>
            </a:r>
            <a:r>
              <a:rPr lang="ru-RU" sz="2800" b="1" dirty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0524" y="4528929"/>
            <a:ext cx="2815137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Яка </a:t>
            </a:r>
            <a:r>
              <a:rPr lang="ru-RU" sz="2800" b="1" dirty="0"/>
              <a:t>у тебе </a:t>
            </a:r>
            <a:r>
              <a:rPr lang="ru-RU" sz="2800" b="1" dirty="0" err="1" smtClean="0"/>
              <a:t>гарна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зачіска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9648" y="4528929"/>
            <a:ext cx="2299189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Які</a:t>
            </a:r>
            <a:r>
              <a:rPr lang="ru-RU" sz="2800" b="1" dirty="0"/>
              <a:t> у тебе </a:t>
            </a:r>
            <a:r>
              <a:rPr lang="ru-RU" sz="2800" b="1" dirty="0" err="1"/>
              <a:t>красиві</a:t>
            </a:r>
            <a:r>
              <a:rPr lang="ru-RU" sz="2800" b="1" dirty="0"/>
              <a:t> </a:t>
            </a:r>
            <a:r>
              <a:rPr lang="ru-RU" sz="2800" b="1" dirty="0" err="1"/>
              <a:t>очі</a:t>
            </a:r>
            <a:r>
              <a:rPr lang="ru-RU" sz="2800" b="1" dirty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3729" y="1341562"/>
            <a:ext cx="9195883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Уяви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що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кожний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палець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на твоїй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долоньці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– це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твої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рідні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або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друзі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Привітай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їх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такими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компліментами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0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6618292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7188" y="506548"/>
            <a:ext cx="10055403" cy="7019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 </a:t>
            </a:r>
            <a:r>
              <a:rPr lang="uk-UA" sz="4000" b="1" dirty="0" smtClean="0">
                <a:solidFill>
                  <a:schemeClr val="bg1"/>
                </a:solidFill>
              </a:rPr>
              <a:t>добутки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3520" y="1491665"/>
            <a:ext cx="153931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 · 7 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13721" y="1491665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83520" y="2364975"/>
            <a:ext cx="176840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 · 1 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39103" y="2373562"/>
            <a:ext cx="45076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44050" y="3288523"/>
            <a:ext cx="301360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56 – 49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)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· 0 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02568" y="2390624"/>
            <a:ext cx="45076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70135" y="1491665"/>
            <a:ext cx="24016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 · 3 · 2 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46155" y="1532000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</a:p>
        </p:txBody>
      </p:sp>
      <p:pic>
        <p:nvPicPr>
          <p:cNvPr id="26" name="Picture 2" descr="C:\Users\user\Desktop\математика\Новая папка\діти  та школа для презентац\pngwing.com - 2020-05-22T012242.8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269" y="1792900"/>
            <a:ext cx="1676403" cy="271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832994" y="2364975"/>
            <a:ext cx="2682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0 · 10 ·10 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2137" y="3292969"/>
            <a:ext cx="45076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Ст.25 </a:t>
            </a:r>
            <a:r>
              <a:rPr lang="uk-UA" sz="2800" b="1" dirty="0" smtClean="0">
                <a:solidFill>
                  <a:schemeClr val="bg1"/>
                </a:solidFill>
              </a:rPr>
              <a:t>№</a:t>
            </a:r>
            <a:r>
              <a:rPr lang="uk-UA" sz="2800" b="1" dirty="0" smtClean="0">
                <a:solidFill>
                  <a:schemeClr val="bg1"/>
                </a:solidFill>
              </a:rPr>
              <a:t>150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01138" y="3244615"/>
            <a:ext cx="175078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10 · 2 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8091" y="3275392"/>
            <a:ext cx="79771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8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3" grpId="0" animBg="1"/>
      <p:bldP spid="13" grpId="0" animBg="1"/>
      <p:bldP spid="15" grpId="0" animBg="1"/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7188" y="506548"/>
            <a:ext cx="10055403" cy="7019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Вибери вирази до задач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8894" y="1387728"/>
            <a:ext cx="674303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3200" b="1" dirty="0"/>
              <a:t>1) Яка вартість п’яти олівців по </a:t>
            </a:r>
            <a:r>
              <a:rPr lang="uk-UA" sz="3200" b="1" dirty="0" smtClean="0"/>
              <a:t>3грн</a:t>
            </a:r>
            <a:r>
              <a:rPr lang="uk-UA" sz="3200" b="1" dirty="0"/>
              <a:t>? </a:t>
            </a:r>
            <a:endParaRPr lang="ru-RU" sz="32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338945" y="2600250"/>
            <a:ext cx="277898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3 ∙ 5 = 15 (грн)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82818" y="2107808"/>
            <a:ext cx="674303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3200" b="1" dirty="0"/>
              <a:t>2)  Яку </a:t>
            </a:r>
            <a:r>
              <a:rPr lang="uk-UA" sz="3200" b="1" dirty="0" smtClean="0"/>
              <a:t>кількість </a:t>
            </a:r>
            <a:r>
              <a:rPr lang="uk-UA" sz="3200" b="1" dirty="0"/>
              <a:t>пар </a:t>
            </a:r>
            <a:r>
              <a:rPr lang="uk-UA" sz="3200" b="1" dirty="0" smtClean="0"/>
              <a:t>шкарпеток за ціною 3 грн </a:t>
            </a:r>
            <a:r>
              <a:rPr lang="uk-UA" sz="3200" b="1" dirty="0"/>
              <a:t>можна купити на </a:t>
            </a:r>
            <a:r>
              <a:rPr lang="uk-UA" sz="3200" b="1" dirty="0" smtClean="0"/>
              <a:t>15 </a:t>
            </a:r>
            <a:r>
              <a:rPr lang="uk-UA" sz="3200" b="1" dirty="0"/>
              <a:t>грн?  </a:t>
            </a:r>
            <a:endParaRPr lang="ru-RU" sz="3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324280" y="1341562"/>
            <a:ext cx="28083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15 : 3 = 5 (пар)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322870" y="5013970"/>
            <a:ext cx="274965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15 : 3 = 5 (грн)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98894" y="3789834"/>
            <a:ext cx="674303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3200" b="1" dirty="0"/>
              <a:t>3) На </a:t>
            </a:r>
            <a:r>
              <a:rPr lang="uk-UA" sz="3200" b="1" dirty="0" smtClean="0"/>
              <a:t>15 </a:t>
            </a:r>
            <a:r>
              <a:rPr lang="uk-UA" sz="3200" b="1" dirty="0"/>
              <a:t>грн купили </a:t>
            </a:r>
            <a:r>
              <a:rPr lang="uk-UA" sz="3200" b="1" dirty="0" smtClean="0"/>
              <a:t>3 </a:t>
            </a:r>
            <a:r>
              <a:rPr lang="uk-UA" sz="3200" b="1" dirty="0"/>
              <a:t>кг </a:t>
            </a:r>
            <a:r>
              <a:rPr lang="uk-UA" sz="3200" b="1" dirty="0" smtClean="0"/>
              <a:t>яблук. </a:t>
            </a:r>
            <a:r>
              <a:rPr lang="uk-UA" sz="3200" b="1" dirty="0"/>
              <a:t>Яка ціна 1 кг </a:t>
            </a:r>
            <a:r>
              <a:rPr lang="uk-UA" sz="3200" b="1" dirty="0" smtClean="0"/>
              <a:t>яблук? </a:t>
            </a:r>
            <a:endParaRPr lang="ru-RU" sz="32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113578" y="5013970"/>
            <a:ext cx="674303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3200" b="1" dirty="0" smtClean="0"/>
              <a:t>4) Маса </a:t>
            </a:r>
            <a:r>
              <a:rPr lang="uk-UA" sz="3200" b="1" dirty="0"/>
              <a:t>гуски 5 кг. Яка маса </a:t>
            </a:r>
            <a:r>
              <a:rPr lang="uk-UA" sz="3200" b="1" dirty="0" smtClean="0"/>
              <a:t>3 </a:t>
            </a:r>
            <a:r>
              <a:rPr lang="uk-UA" sz="3200" b="1" dirty="0"/>
              <a:t>гусок?</a:t>
            </a:r>
            <a:endParaRPr lang="ru-RU" sz="32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338945" y="4036055"/>
            <a:ext cx="280852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5 ∙ 3 = 15 (кг)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 стрелкой 6"/>
          <p:cNvCxnSpPr>
            <a:stCxn id="2" idx="3"/>
            <a:endCxn id="32" idx="1"/>
          </p:cNvCxnSpPr>
          <p:nvPr/>
        </p:nvCxnSpPr>
        <p:spPr>
          <a:xfrm>
            <a:off x="7841929" y="1680116"/>
            <a:ext cx="497016" cy="121252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7825854" y="1557586"/>
            <a:ext cx="497016" cy="126100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855601" y="4093835"/>
            <a:ext cx="497016" cy="1212522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7856614" y="4236552"/>
            <a:ext cx="497016" cy="12610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68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r="50324" b="58426"/>
          <a:stretch/>
        </p:blipFill>
        <p:spPr>
          <a:xfrm>
            <a:off x="1293624" y="1253384"/>
            <a:ext cx="10724495" cy="5606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695683" y="405457"/>
            <a:ext cx="8726381" cy="63653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220" name="Прямоугольник 219"/>
          <p:cNvSpPr/>
          <p:nvPr/>
        </p:nvSpPr>
        <p:spPr>
          <a:xfrm>
            <a:off x="11578595" y="-694047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11873677" y="-694048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2608459" y="-858577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2187599" y="-779085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3392001" y="4322157"/>
            <a:ext cx="184611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88" name="Рисунок 18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4268" y="3078140"/>
            <a:ext cx="454720" cy="567792"/>
          </a:xfrm>
          <a:prstGeom prst="rect">
            <a:avLst/>
          </a:prstGeom>
        </p:spPr>
      </p:pic>
      <p:pic>
        <p:nvPicPr>
          <p:cNvPr id="219" name="Рисунок 218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412544" y="2563466"/>
            <a:ext cx="328478" cy="215820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808600" y="3105690"/>
            <a:ext cx="454720" cy="567792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1121704" y="3075785"/>
            <a:ext cx="454720" cy="567792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>
          <a:xfrm>
            <a:off x="3638248" y="2323309"/>
            <a:ext cx="295082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:</a:t>
            </a:r>
            <a:endParaRPr lang="ru-RU" sz="3200" dirty="0"/>
          </a:p>
        </p:txBody>
      </p:sp>
      <p:sp>
        <p:nvSpPr>
          <p:cNvPr id="151" name="TextBox 150"/>
          <p:cNvSpPr txBox="1"/>
          <p:nvPr/>
        </p:nvSpPr>
        <p:spPr>
          <a:xfrm>
            <a:off x="9628440" y="2339080"/>
            <a:ext cx="288674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·</a:t>
            </a:r>
            <a:endParaRPr lang="ru-RU" sz="3200" dirty="0"/>
          </a:p>
        </p:txBody>
      </p:sp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77099" y="3855253"/>
            <a:ext cx="454720" cy="567792"/>
          </a:xfrm>
          <a:prstGeom prst="rect">
            <a:avLst/>
          </a:prstGeom>
        </p:spPr>
      </p:pic>
      <p:sp>
        <p:nvSpPr>
          <p:cNvPr id="164" name="TextBox 163"/>
          <p:cNvSpPr txBox="1"/>
          <p:nvPr/>
        </p:nvSpPr>
        <p:spPr>
          <a:xfrm>
            <a:off x="1709811" y="3101423"/>
            <a:ext cx="29187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(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99986" y="3108975"/>
            <a:ext cx="454720" cy="567792"/>
          </a:xfrm>
          <a:prstGeom prst="rect">
            <a:avLst/>
          </a:prstGeom>
        </p:spPr>
      </p:pic>
      <p:pic>
        <p:nvPicPr>
          <p:cNvPr id="197" name="Рисунок 19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750542" y="2373442"/>
            <a:ext cx="454720" cy="567792"/>
          </a:xfrm>
          <a:prstGeom prst="rect">
            <a:avLst/>
          </a:prstGeom>
        </p:spPr>
      </p:pic>
      <p:pic>
        <p:nvPicPr>
          <p:cNvPr id="198" name="Рисунок 197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571288" y="3861188"/>
            <a:ext cx="454720" cy="567792"/>
          </a:xfrm>
          <a:prstGeom prst="rect">
            <a:avLst/>
          </a:prstGeom>
        </p:spPr>
      </p:pic>
      <p:pic>
        <p:nvPicPr>
          <p:cNvPr id="227" name="Рисунок 22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638248" y="3835998"/>
            <a:ext cx="454720" cy="567792"/>
          </a:xfrm>
          <a:prstGeom prst="rect">
            <a:avLst/>
          </a:prstGeom>
        </p:spPr>
      </p:pic>
      <p:pic>
        <p:nvPicPr>
          <p:cNvPr id="231" name="Рисунок 23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509864" y="3877692"/>
            <a:ext cx="454720" cy="567792"/>
          </a:xfrm>
          <a:prstGeom prst="rect">
            <a:avLst/>
          </a:prstGeom>
        </p:spPr>
      </p:pic>
      <p:pic>
        <p:nvPicPr>
          <p:cNvPr id="237" name="Рисунок 236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597983" y="3125610"/>
            <a:ext cx="454720" cy="567792"/>
          </a:xfrm>
          <a:prstGeom prst="rect">
            <a:avLst/>
          </a:prstGeom>
        </p:spPr>
      </p:pic>
      <p:pic>
        <p:nvPicPr>
          <p:cNvPr id="245" name="Рисунок 24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251432" y="3126143"/>
            <a:ext cx="454720" cy="567792"/>
          </a:xfrm>
          <a:prstGeom prst="rect">
            <a:avLst/>
          </a:prstGeom>
        </p:spPr>
      </p:pic>
      <p:grpSp>
        <p:nvGrpSpPr>
          <p:cNvPr id="114" name="Группа 113"/>
          <p:cNvGrpSpPr/>
          <p:nvPr/>
        </p:nvGrpSpPr>
        <p:grpSpPr>
          <a:xfrm>
            <a:off x="2945163" y="2387481"/>
            <a:ext cx="737941" cy="571643"/>
            <a:chOff x="7821032" y="1333693"/>
            <a:chExt cx="738422" cy="571511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821032" y="1337543"/>
              <a:ext cx="455016" cy="567661"/>
            </a:xfrm>
            <a:prstGeom prst="rect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8104438" y="1333693"/>
              <a:ext cx="455016" cy="567661"/>
            </a:xfrm>
            <a:prstGeom prst="rect">
              <a:avLst/>
            </a:prstGeom>
          </p:spPr>
        </p:pic>
      </p:grpSp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528050" y="2461638"/>
            <a:ext cx="393805" cy="355139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2354027"/>
            <a:ext cx="454720" cy="567792"/>
          </a:xfrm>
          <a:prstGeom prst="rect">
            <a:avLst/>
          </a:prstGeom>
        </p:spPr>
      </p:pic>
      <p:grpSp>
        <p:nvGrpSpPr>
          <p:cNvPr id="133" name="Группа 132"/>
          <p:cNvGrpSpPr/>
          <p:nvPr/>
        </p:nvGrpSpPr>
        <p:grpSpPr>
          <a:xfrm>
            <a:off x="4797500" y="2350761"/>
            <a:ext cx="737941" cy="571643"/>
            <a:chOff x="7821032" y="1333693"/>
            <a:chExt cx="738422" cy="571511"/>
          </a:xfrm>
        </p:grpSpPr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821032" y="1337543"/>
              <a:ext cx="455016" cy="567661"/>
            </a:xfrm>
            <a:prstGeom prst="rect">
              <a:avLst/>
            </a:prstGeom>
          </p:spPr>
        </p:pic>
        <p:pic>
          <p:nvPicPr>
            <p:cNvPr id="135" name="Рисунок 134">
              <a:extLst>
                <a:ext uri="{FF2B5EF4-FFF2-40B4-BE49-F238E27FC236}">
                  <a16:creationId xmlns:a16="http://schemas.microsoft.com/office/drawing/2014/main" xmlns="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8104438" y="1333693"/>
              <a:ext cx="455016" cy="567661"/>
            </a:xfrm>
            <a:prstGeom prst="rect">
              <a:avLst/>
            </a:prstGeom>
          </p:spPr>
        </p:pic>
      </p:grpSp>
      <p:grpSp>
        <p:nvGrpSpPr>
          <p:cNvPr id="137" name="Группа 136"/>
          <p:cNvGrpSpPr/>
          <p:nvPr/>
        </p:nvGrpSpPr>
        <p:grpSpPr>
          <a:xfrm>
            <a:off x="1723904" y="2345321"/>
            <a:ext cx="804146" cy="578669"/>
            <a:chOff x="6536077" y="4534749"/>
            <a:chExt cx="804670" cy="578535"/>
          </a:xfrm>
        </p:grpSpPr>
        <p:pic>
          <p:nvPicPr>
            <p:cNvPr id="138" name="Рисунок 137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6536077" y="4534749"/>
              <a:ext cx="455016" cy="567661"/>
            </a:xfrm>
            <a:prstGeom prst="rect">
              <a:avLst/>
            </a:prstGeom>
          </p:spPr>
        </p:pic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6885731" y="4545623"/>
              <a:ext cx="455016" cy="567661"/>
            </a:xfrm>
            <a:prstGeom prst="rect">
              <a:avLst/>
            </a:prstGeom>
          </p:spPr>
        </p:pic>
      </p:grpSp>
      <p:grpSp>
        <p:nvGrpSpPr>
          <p:cNvPr id="141" name="Группа 140"/>
          <p:cNvGrpSpPr/>
          <p:nvPr/>
        </p:nvGrpSpPr>
        <p:grpSpPr>
          <a:xfrm>
            <a:off x="2010733" y="3101485"/>
            <a:ext cx="804146" cy="578669"/>
            <a:chOff x="6536077" y="4534749"/>
            <a:chExt cx="804670" cy="578535"/>
          </a:xfrm>
        </p:grpSpPr>
        <p:pic>
          <p:nvPicPr>
            <p:cNvPr id="142" name="Рисунок 141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6536077" y="4534749"/>
              <a:ext cx="455016" cy="567661"/>
            </a:xfrm>
            <a:prstGeom prst="rect">
              <a:avLst/>
            </a:prstGeom>
          </p:spPr>
        </p:pic>
        <p:pic>
          <p:nvPicPr>
            <p:cNvPr id="147" name="Рисунок 146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6885731" y="4545623"/>
              <a:ext cx="455016" cy="567661"/>
            </a:xfrm>
            <a:prstGeom prst="rect">
              <a:avLst/>
            </a:prstGeom>
          </p:spPr>
        </p:pic>
      </p:grp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204468" y="3288347"/>
            <a:ext cx="328478" cy="215820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>
            <a:off x="4430172" y="3048189"/>
            <a:ext cx="295082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:</a:t>
            </a:r>
            <a:endParaRPr lang="ru-RU" sz="3200" dirty="0"/>
          </a:p>
        </p:txBody>
      </p:sp>
      <p:grpSp>
        <p:nvGrpSpPr>
          <p:cNvPr id="157" name="Группа 156"/>
          <p:cNvGrpSpPr/>
          <p:nvPr/>
        </p:nvGrpSpPr>
        <p:grpSpPr>
          <a:xfrm>
            <a:off x="3172522" y="3095258"/>
            <a:ext cx="737941" cy="571643"/>
            <a:chOff x="7821032" y="1333693"/>
            <a:chExt cx="738422" cy="571511"/>
          </a:xfrm>
        </p:grpSpPr>
        <p:pic>
          <p:nvPicPr>
            <p:cNvPr id="158" name="Рисунок 157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821032" y="1337543"/>
              <a:ext cx="455016" cy="567661"/>
            </a:xfrm>
            <a:prstGeom prst="rect">
              <a:avLst/>
            </a:prstGeom>
          </p:spPr>
        </p:pic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xmlns="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8104438" y="1333693"/>
              <a:ext cx="455016" cy="567661"/>
            </a:xfrm>
            <a:prstGeom prst="rect">
              <a:avLst/>
            </a:prstGeom>
          </p:spPr>
        </p:pic>
      </p:grpSp>
      <p:pic>
        <p:nvPicPr>
          <p:cNvPr id="163" name="Рисунок 162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861142" y="3169415"/>
            <a:ext cx="393805" cy="355139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76952" y="3122434"/>
            <a:ext cx="454720" cy="567792"/>
          </a:xfrm>
          <a:prstGeom prst="rect">
            <a:avLst/>
          </a:prstGeom>
        </p:spPr>
      </p:pic>
      <p:sp>
        <p:nvSpPr>
          <p:cNvPr id="167" name="TextBox 166"/>
          <p:cNvSpPr txBox="1"/>
          <p:nvPr/>
        </p:nvSpPr>
        <p:spPr>
          <a:xfrm>
            <a:off x="4014935" y="3092926"/>
            <a:ext cx="27425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)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739522" y="3827972"/>
            <a:ext cx="29187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(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851262" y="3942856"/>
            <a:ext cx="393805" cy="355139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23712" y="3847359"/>
            <a:ext cx="454720" cy="567792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171508" y="4053677"/>
            <a:ext cx="328478" cy="215820"/>
          </a:xfrm>
          <a:prstGeom prst="rect">
            <a:avLst/>
          </a:prstGeom>
        </p:spPr>
      </p:pic>
      <p:sp>
        <p:nvSpPr>
          <p:cNvPr id="184" name="TextBox 183"/>
          <p:cNvSpPr txBox="1"/>
          <p:nvPr/>
        </p:nvSpPr>
        <p:spPr>
          <a:xfrm>
            <a:off x="4445345" y="3774143"/>
            <a:ext cx="295082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:</a:t>
            </a:r>
            <a:endParaRPr lang="ru-RU" sz="3200" dirty="0"/>
          </a:p>
        </p:txBody>
      </p:sp>
      <p:pic>
        <p:nvPicPr>
          <p:cNvPr id="185" name="Рисунок 18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92125" y="3848388"/>
            <a:ext cx="454720" cy="567792"/>
          </a:xfrm>
          <a:prstGeom prst="rect">
            <a:avLst/>
          </a:prstGeom>
        </p:spPr>
      </p:pic>
      <p:sp>
        <p:nvSpPr>
          <p:cNvPr id="186" name="TextBox 185"/>
          <p:cNvSpPr txBox="1"/>
          <p:nvPr/>
        </p:nvSpPr>
        <p:spPr>
          <a:xfrm>
            <a:off x="4030108" y="3818880"/>
            <a:ext cx="27425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)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87" name="Рисунок 186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427654" y="2354026"/>
            <a:ext cx="454720" cy="567792"/>
          </a:xfrm>
          <a:prstGeom prst="rect">
            <a:avLst/>
          </a:prstGeom>
        </p:spPr>
      </p:pic>
      <p:pic>
        <p:nvPicPr>
          <p:cNvPr id="189" name="Рисунок 18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888804" y="2334770"/>
            <a:ext cx="454720" cy="567792"/>
          </a:xfrm>
          <a:prstGeom prst="rect">
            <a:avLst/>
          </a:prstGeom>
        </p:spPr>
      </p:pic>
      <p:pic>
        <p:nvPicPr>
          <p:cNvPr id="190" name="Рисунок 189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760420" y="2376464"/>
            <a:ext cx="454720" cy="567792"/>
          </a:xfrm>
          <a:prstGeom prst="rect">
            <a:avLst/>
          </a:prstGeom>
        </p:spPr>
      </p:pic>
      <p:sp>
        <p:nvSpPr>
          <p:cNvPr id="191" name="TextBox 190"/>
          <p:cNvSpPr txBox="1"/>
          <p:nvPr/>
        </p:nvSpPr>
        <p:spPr>
          <a:xfrm>
            <a:off x="6990077" y="2326744"/>
            <a:ext cx="29187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(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93" name="Рисунок 192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8101818" y="2441629"/>
            <a:ext cx="393805" cy="355139"/>
          </a:xfrm>
          <a:prstGeom prst="rect">
            <a:avLst/>
          </a:prstGeom>
        </p:spPr>
      </p:pic>
      <p:pic>
        <p:nvPicPr>
          <p:cNvPr id="194" name="Рисунок 19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474268" y="2346132"/>
            <a:ext cx="454720" cy="567792"/>
          </a:xfrm>
          <a:prstGeom prst="rect">
            <a:avLst/>
          </a:prstGeom>
        </p:spPr>
      </p:pic>
      <p:pic>
        <p:nvPicPr>
          <p:cNvPr id="195" name="Рисунок 194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422064" y="2552450"/>
            <a:ext cx="328478" cy="215820"/>
          </a:xfrm>
          <a:prstGeom prst="rect">
            <a:avLst/>
          </a:prstGeom>
        </p:spPr>
      </p:pic>
      <p:pic>
        <p:nvPicPr>
          <p:cNvPr id="196" name="Рисунок 19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948730" y="2347638"/>
            <a:ext cx="454720" cy="567792"/>
          </a:xfrm>
          <a:prstGeom prst="rect">
            <a:avLst/>
          </a:prstGeom>
        </p:spPr>
      </p:pic>
      <p:sp>
        <p:nvSpPr>
          <p:cNvPr id="200" name="TextBox 199"/>
          <p:cNvSpPr txBox="1"/>
          <p:nvPr/>
        </p:nvSpPr>
        <p:spPr>
          <a:xfrm>
            <a:off x="9251433" y="2374214"/>
            <a:ext cx="27425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)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201" name="Рисунок 200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1123876" y="2354612"/>
            <a:ext cx="454720" cy="567792"/>
          </a:xfrm>
          <a:prstGeom prst="rect">
            <a:avLst/>
          </a:prstGeom>
        </p:spPr>
      </p:pic>
      <p:pic>
        <p:nvPicPr>
          <p:cNvPr id="202" name="Рисунок 20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976416" y="3095258"/>
            <a:ext cx="454720" cy="567792"/>
          </a:xfrm>
          <a:prstGeom prst="rect">
            <a:avLst/>
          </a:prstGeom>
        </p:spPr>
      </p:pic>
      <p:sp>
        <p:nvSpPr>
          <p:cNvPr id="203" name="TextBox 202"/>
          <p:cNvSpPr txBox="1"/>
          <p:nvPr/>
        </p:nvSpPr>
        <p:spPr>
          <a:xfrm>
            <a:off x="7366340" y="3086698"/>
            <a:ext cx="288674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·</a:t>
            </a:r>
            <a:endParaRPr lang="ru-RU" sz="3200" dirty="0"/>
          </a:p>
        </p:txBody>
      </p:sp>
      <p:sp>
        <p:nvSpPr>
          <p:cNvPr id="204" name="TextBox 203"/>
          <p:cNvSpPr txBox="1"/>
          <p:nvPr/>
        </p:nvSpPr>
        <p:spPr>
          <a:xfrm>
            <a:off x="7800728" y="3078140"/>
            <a:ext cx="29187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(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10062083" y="3125610"/>
            <a:ext cx="27425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)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206" name="Рисунок 205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8885972" y="3184466"/>
            <a:ext cx="393805" cy="355139"/>
          </a:xfrm>
          <a:prstGeom prst="rect">
            <a:avLst/>
          </a:prstGeom>
        </p:spPr>
      </p:pic>
      <p:pic>
        <p:nvPicPr>
          <p:cNvPr id="207" name="Рисунок 206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423265" y="3277471"/>
            <a:ext cx="328478" cy="215820"/>
          </a:xfrm>
          <a:prstGeom prst="rect">
            <a:avLst/>
          </a:prstGeom>
        </p:spPr>
      </p:pic>
      <p:sp>
        <p:nvSpPr>
          <p:cNvPr id="208" name="TextBox 207"/>
          <p:cNvSpPr txBox="1"/>
          <p:nvPr/>
        </p:nvSpPr>
        <p:spPr>
          <a:xfrm>
            <a:off x="7011854" y="3829594"/>
            <a:ext cx="29187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(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9273209" y="3877064"/>
            <a:ext cx="27425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)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210" name="Рисунок 20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126706" y="3101423"/>
            <a:ext cx="454720" cy="567792"/>
          </a:xfrm>
          <a:prstGeom prst="rect">
            <a:avLst/>
          </a:prstGeom>
        </p:spPr>
      </p:pic>
      <p:pic>
        <p:nvPicPr>
          <p:cNvPr id="211" name="Рисунок 21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682490" y="3844945"/>
            <a:ext cx="454720" cy="567792"/>
          </a:xfrm>
          <a:prstGeom prst="rect">
            <a:avLst/>
          </a:prstGeom>
        </p:spPr>
      </p:pic>
      <p:pic>
        <p:nvPicPr>
          <p:cNvPr id="212" name="Рисунок 211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806205" y="3892415"/>
            <a:ext cx="454720" cy="567792"/>
          </a:xfrm>
          <a:prstGeom prst="rect">
            <a:avLst/>
          </a:prstGeom>
        </p:spPr>
      </p:pic>
      <p:pic>
        <p:nvPicPr>
          <p:cNvPr id="216" name="Рисунок 21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459655" y="3892948"/>
            <a:ext cx="454720" cy="567792"/>
          </a:xfrm>
          <a:prstGeom prst="rect">
            <a:avLst/>
          </a:prstGeom>
        </p:spPr>
      </p:pic>
      <p:pic>
        <p:nvPicPr>
          <p:cNvPr id="226" name="Рисунок 225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8094194" y="3951270"/>
            <a:ext cx="393805" cy="355139"/>
          </a:xfrm>
          <a:prstGeom prst="rect">
            <a:avLst/>
          </a:prstGeom>
        </p:spPr>
      </p:pic>
      <p:pic>
        <p:nvPicPr>
          <p:cNvPr id="247" name="Рисунок 246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334929" y="3868227"/>
            <a:ext cx="454720" cy="567792"/>
          </a:xfrm>
          <a:prstGeom prst="rect">
            <a:avLst/>
          </a:prstGeom>
        </p:spPr>
      </p:pic>
      <p:sp>
        <p:nvSpPr>
          <p:cNvPr id="248" name="TextBox 247"/>
          <p:cNvSpPr txBox="1"/>
          <p:nvPr/>
        </p:nvSpPr>
        <p:spPr>
          <a:xfrm>
            <a:off x="9628440" y="3848388"/>
            <a:ext cx="288674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·</a:t>
            </a:r>
            <a:endParaRPr lang="ru-RU" sz="3200" dirty="0"/>
          </a:p>
        </p:txBody>
      </p:sp>
      <p:pic>
        <p:nvPicPr>
          <p:cNvPr id="249" name="Рисунок 2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971851" y="3868227"/>
            <a:ext cx="454720" cy="567792"/>
          </a:xfrm>
          <a:prstGeom prst="rect">
            <a:avLst/>
          </a:prstGeom>
        </p:spPr>
      </p:pic>
      <p:pic>
        <p:nvPicPr>
          <p:cNvPr id="250" name="Рисунок 249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403450" y="4053677"/>
            <a:ext cx="328478" cy="215820"/>
          </a:xfrm>
          <a:prstGeom prst="rect">
            <a:avLst/>
          </a:prstGeom>
        </p:spPr>
      </p:pic>
      <p:pic>
        <p:nvPicPr>
          <p:cNvPr id="251" name="Рисунок 25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776045" y="3868226"/>
            <a:ext cx="454720" cy="567792"/>
          </a:xfrm>
          <a:prstGeom prst="rect">
            <a:avLst/>
          </a:prstGeom>
        </p:spPr>
      </p:pic>
      <p:pic>
        <p:nvPicPr>
          <p:cNvPr id="252" name="Рисунок 25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1089149" y="3838321"/>
            <a:ext cx="454720" cy="567792"/>
          </a:xfrm>
          <a:prstGeom prst="rect">
            <a:avLst/>
          </a:prstGeom>
        </p:spPr>
      </p:pic>
      <p:pic>
        <p:nvPicPr>
          <p:cNvPr id="3074" name="Picture 2" descr="C:\Users\user\Desktop\математика\Новая папка\діти  та школа для презентац\pngwing.com - 2020-05-31T212230.622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4" r="7633"/>
          <a:stretch/>
        </p:blipFill>
        <p:spPr bwMode="auto">
          <a:xfrm>
            <a:off x="4441790" y="4521861"/>
            <a:ext cx="3184239" cy="214108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</p:pic>
      <p:sp>
        <p:nvSpPr>
          <p:cNvPr id="11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Ст.25 </a:t>
            </a:r>
            <a:r>
              <a:rPr lang="uk-UA" sz="2800" b="1" dirty="0" smtClean="0">
                <a:solidFill>
                  <a:schemeClr val="bg1"/>
                </a:solidFill>
              </a:rPr>
              <a:t>№</a:t>
            </a:r>
            <a:r>
              <a:rPr lang="uk-UA" sz="2800" b="1" dirty="0" smtClean="0">
                <a:solidFill>
                  <a:schemeClr val="bg1"/>
                </a:solidFill>
              </a:rPr>
              <a:t>155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7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2987" y="853946"/>
            <a:ext cx="11756373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53070" y="-62099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641073" y="333450"/>
            <a:ext cx="10332155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Назви </a:t>
            </a:r>
            <a:r>
              <a:rPr lang="ru-RU" sz="3600" b="1" dirty="0" err="1" smtClean="0">
                <a:solidFill>
                  <a:schemeClr val="bg1"/>
                </a:solidFill>
              </a:rPr>
              <a:t>результати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таблиць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множення</a:t>
            </a:r>
            <a:r>
              <a:rPr lang="ru-RU" sz="3600" b="1" dirty="0" smtClean="0">
                <a:solidFill>
                  <a:schemeClr val="bg1"/>
                </a:solidFill>
              </a:rPr>
              <a:t> на 2, 3, 4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5031502" y="981382"/>
            <a:ext cx="2266524" cy="11162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786" y="1049012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72575" y="2782884"/>
            <a:ext cx="6725451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2  4  6  8  10  12  14  16  18  20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1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79880" y="3510022"/>
            <a:ext cx="6725451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3  6  9  12  15  18  21  24  27  30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89333" y="4221882"/>
            <a:ext cx="6725451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4  8  12  16  20  24  28  32  36  40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49689" y="4869954"/>
            <a:ext cx="10423539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Запиши результати таблиць множення в зворотному порядку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95381" y="5492671"/>
            <a:ext cx="6634928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Назви в кожному ряду парні числа.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2" y="494642"/>
            <a:ext cx="10056832" cy="64725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Пригадай, що таке парні та непарні </a:t>
            </a:r>
            <a:r>
              <a:rPr lang="uk-UA" sz="4000" b="1" dirty="0" smtClean="0">
                <a:solidFill>
                  <a:schemeClr val="bg1"/>
                </a:solidFill>
              </a:rPr>
              <a:t>числа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220" name="Прямоугольник 219"/>
          <p:cNvSpPr/>
          <p:nvPr/>
        </p:nvSpPr>
        <p:spPr>
          <a:xfrm>
            <a:off x="11578595" y="-694047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11873677" y="-694048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-7511020" y="3851770"/>
            <a:ext cx="439856" cy="28899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1108304" y="-359595"/>
            <a:ext cx="439856" cy="288999"/>
          </a:xfrm>
          <a:prstGeom prst="rect">
            <a:avLst/>
          </a:prstGeom>
        </p:spPr>
      </p:pic>
      <p:sp>
        <p:nvSpPr>
          <p:cNvPr id="159" name="Прямоугольник 158"/>
          <p:cNvSpPr/>
          <p:nvPr/>
        </p:nvSpPr>
        <p:spPr>
          <a:xfrm>
            <a:off x="2608459" y="-858577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2187599" y="-779085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</a:p>
        </p:txBody>
      </p:sp>
      <p:grpSp>
        <p:nvGrpSpPr>
          <p:cNvPr id="101" name="Группа 100"/>
          <p:cNvGrpSpPr/>
          <p:nvPr/>
        </p:nvGrpSpPr>
        <p:grpSpPr>
          <a:xfrm>
            <a:off x="-8270844" y="2964433"/>
            <a:ext cx="875267" cy="567792"/>
            <a:chOff x="1620930" y="2340376"/>
            <a:chExt cx="875837" cy="567661"/>
          </a:xfrm>
        </p:grpSpPr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1620930" y="2340376"/>
              <a:ext cx="455016" cy="567661"/>
            </a:xfrm>
            <a:prstGeom prst="rect">
              <a:avLst/>
            </a:prstGeom>
          </p:spPr>
        </p:pic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2075946" y="2373438"/>
              <a:ext cx="420821" cy="5345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-8216803" y="3707673"/>
            <a:ext cx="821226" cy="577192"/>
            <a:chOff x="1709201" y="3076966"/>
            <a:chExt cx="821761" cy="577058"/>
          </a:xfrm>
        </p:grpSpPr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2075946" y="3086363"/>
              <a:ext cx="455016" cy="567661"/>
            </a:xfrm>
            <a:prstGeom prst="rect">
              <a:avLst/>
            </a:prstGeom>
          </p:spPr>
        </p:pic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xmlns="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1709201" y="3076966"/>
              <a:ext cx="455016" cy="567661"/>
            </a:xfrm>
            <a:prstGeom prst="rect">
              <a:avLst/>
            </a:prstGeom>
          </p:spPr>
        </p:pic>
      </p:grpSp>
      <p:grpSp>
        <p:nvGrpSpPr>
          <p:cNvPr id="132" name="Группа 131"/>
          <p:cNvGrpSpPr/>
          <p:nvPr/>
        </p:nvGrpSpPr>
        <p:grpSpPr>
          <a:xfrm>
            <a:off x="-7048032" y="3688968"/>
            <a:ext cx="782359" cy="578669"/>
            <a:chOff x="6536077" y="4534749"/>
            <a:chExt cx="782869" cy="578535"/>
          </a:xfrm>
        </p:grpSpPr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6536077" y="4534749"/>
              <a:ext cx="455016" cy="567661"/>
            </a:xfrm>
            <a:prstGeom prst="rect">
              <a:avLst/>
            </a:prstGeom>
          </p:spPr>
        </p:pic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6863930" y="4545623"/>
              <a:ext cx="455016" cy="567661"/>
            </a:xfrm>
            <a:prstGeom prst="rect">
              <a:avLst/>
            </a:prstGeom>
          </p:spPr>
        </p:pic>
      </p:grpSp>
      <p:grpSp>
        <p:nvGrpSpPr>
          <p:cNvPr id="162" name="Группа 161"/>
          <p:cNvGrpSpPr/>
          <p:nvPr/>
        </p:nvGrpSpPr>
        <p:grpSpPr>
          <a:xfrm>
            <a:off x="-8220476" y="4457605"/>
            <a:ext cx="845001" cy="580404"/>
            <a:chOff x="4178857" y="4235251"/>
            <a:chExt cx="845551" cy="580270"/>
          </a:xfrm>
        </p:grpSpPr>
        <p:pic>
          <p:nvPicPr>
            <p:cNvPr id="163" name="Рисунок 162">
              <a:extLst>
                <a:ext uri="{FF2B5EF4-FFF2-40B4-BE49-F238E27FC236}">
                  <a16:creationId xmlns:a16="http://schemas.microsoft.com/office/drawing/2014/main" xmlns="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4178857" y="4235251"/>
              <a:ext cx="455016" cy="567661"/>
            </a:xfrm>
            <a:prstGeom prst="rect">
              <a:avLst/>
            </a:prstGeom>
          </p:spPr>
        </p:pic>
        <p:pic>
          <p:nvPicPr>
            <p:cNvPr id="165" name="Рисунок 164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4569392" y="4247860"/>
              <a:ext cx="455016" cy="567661"/>
            </a:xfrm>
            <a:prstGeom prst="rect">
              <a:avLst/>
            </a:prstGeom>
          </p:spPr>
        </p:pic>
      </p:grpSp>
      <p:grpSp>
        <p:nvGrpSpPr>
          <p:cNvPr id="166" name="Группа 165"/>
          <p:cNvGrpSpPr/>
          <p:nvPr/>
        </p:nvGrpSpPr>
        <p:grpSpPr>
          <a:xfrm>
            <a:off x="-7896461" y="5195642"/>
            <a:ext cx="823326" cy="576193"/>
            <a:chOff x="3136372" y="3013924"/>
            <a:chExt cx="823862" cy="576060"/>
          </a:xfrm>
        </p:grpSpPr>
        <p:pic>
          <p:nvPicPr>
            <p:cNvPr id="183" name="Рисунок 182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3136372" y="3022323"/>
              <a:ext cx="455016" cy="567661"/>
            </a:xfrm>
            <a:prstGeom prst="rect">
              <a:avLst/>
            </a:prstGeom>
          </p:spPr>
        </p:pic>
        <p:pic>
          <p:nvPicPr>
            <p:cNvPr id="184" name="Рисунок 183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505218" y="3013924"/>
              <a:ext cx="455016" cy="567661"/>
            </a:xfrm>
            <a:prstGeom prst="rect">
              <a:avLst/>
            </a:prstGeom>
          </p:spPr>
        </p:pic>
      </p:grpSp>
      <p:pic>
        <p:nvPicPr>
          <p:cNvPr id="185" name="Рисунок 184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-7487995" y="4515643"/>
            <a:ext cx="393805" cy="355139"/>
          </a:xfrm>
          <a:prstGeom prst="rect">
            <a:avLst/>
          </a:prstGeom>
        </p:spPr>
      </p:pic>
      <p:pic>
        <p:nvPicPr>
          <p:cNvPr id="189" name="Рисунок 188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-7090370" y="5314849"/>
            <a:ext cx="393805" cy="355139"/>
          </a:xfrm>
          <a:prstGeom prst="rect">
            <a:avLst/>
          </a:prstGeom>
        </p:spPr>
      </p:pic>
      <p:sp>
        <p:nvSpPr>
          <p:cNvPr id="190" name="Прямоугольник 189"/>
          <p:cNvSpPr/>
          <p:nvPr/>
        </p:nvSpPr>
        <p:spPr>
          <a:xfrm>
            <a:off x="-5566409" y="5151016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grpSp>
        <p:nvGrpSpPr>
          <p:cNvPr id="200" name="Группа 199"/>
          <p:cNvGrpSpPr/>
          <p:nvPr/>
        </p:nvGrpSpPr>
        <p:grpSpPr>
          <a:xfrm>
            <a:off x="-5165964" y="3659011"/>
            <a:ext cx="1148049" cy="576338"/>
            <a:chOff x="8073948" y="4544350"/>
            <a:chExt cx="1148797" cy="576205"/>
          </a:xfrm>
        </p:grpSpPr>
        <p:grpSp>
          <p:nvGrpSpPr>
            <p:cNvPr id="201" name="Группа 200"/>
            <p:cNvGrpSpPr/>
            <p:nvPr/>
          </p:nvGrpSpPr>
          <p:grpSpPr>
            <a:xfrm>
              <a:off x="8073948" y="4544350"/>
              <a:ext cx="738042" cy="576205"/>
              <a:chOff x="2831396" y="3805726"/>
              <a:chExt cx="738042" cy="576205"/>
            </a:xfrm>
          </p:grpSpPr>
          <p:pic>
            <p:nvPicPr>
              <p:cNvPr id="203" name="Рисунок 202">
                <a:extLst>
                  <a:ext uri="{FF2B5EF4-FFF2-40B4-BE49-F238E27FC236}">
                    <a16:creationId xmlns:a16="http://schemas.microsoft.com/office/drawing/2014/main" xmlns="" id="{74F6DDAE-519B-4BD3-9E5A-A1FAE26901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016" t="42297" r="4743" b="43861"/>
              <a:stretch/>
            </p:blipFill>
            <p:spPr>
              <a:xfrm>
                <a:off x="3114422" y="3805726"/>
                <a:ext cx="455016" cy="567661"/>
              </a:xfrm>
              <a:prstGeom prst="rect">
                <a:avLst/>
              </a:prstGeom>
            </p:spPr>
          </p:pic>
          <p:pic>
            <p:nvPicPr>
              <p:cNvPr id="204" name="Рисунок 203">
                <a:extLst>
                  <a:ext uri="{FF2B5EF4-FFF2-40B4-BE49-F238E27FC236}">
                    <a16:creationId xmlns:a16="http://schemas.microsoft.com/office/drawing/2014/main" xmlns="" id="{569BEFE1-71C2-4A73-A615-C92D994491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30" t="43000" r="84929" b="43158"/>
              <a:stretch/>
            </p:blipFill>
            <p:spPr>
              <a:xfrm>
                <a:off x="2831396" y="3814270"/>
                <a:ext cx="455016" cy="567661"/>
              </a:xfrm>
              <a:prstGeom prst="rect">
                <a:avLst/>
              </a:prstGeom>
            </p:spPr>
          </p:pic>
        </p:grpSp>
        <p:pic>
          <p:nvPicPr>
            <p:cNvPr id="202" name="Рисунок 201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8767729" y="4552239"/>
              <a:ext cx="455016" cy="567661"/>
            </a:xfrm>
            <a:prstGeom prst="rect">
              <a:avLst/>
            </a:prstGeom>
          </p:spPr>
        </p:pic>
      </p:grpSp>
      <p:pic>
        <p:nvPicPr>
          <p:cNvPr id="205" name="Рисунок 204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-4472636" y="5204042"/>
            <a:ext cx="454720" cy="567792"/>
          </a:xfrm>
          <a:prstGeom prst="rect">
            <a:avLst/>
          </a:prstGeom>
        </p:spPr>
      </p:pic>
      <p:grpSp>
        <p:nvGrpSpPr>
          <p:cNvPr id="206" name="Группа 205"/>
          <p:cNvGrpSpPr/>
          <p:nvPr/>
        </p:nvGrpSpPr>
        <p:grpSpPr>
          <a:xfrm>
            <a:off x="-5574736" y="4457604"/>
            <a:ext cx="841993" cy="589867"/>
            <a:chOff x="1564765" y="5912206"/>
            <a:chExt cx="842541" cy="589730"/>
          </a:xfrm>
        </p:grpSpPr>
        <p:pic>
          <p:nvPicPr>
            <p:cNvPr id="207" name="Рисунок 206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952290" y="5934275"/>
              <a:ext cx="455016" cy="567661"/>
            </a:xfrm>
            <a:prstGeom prst="rect">
              <a:avLst/>
            </a:prstGeom>
          </p:spPr>
        </p:pic>
        <p:pic>
          <p:nvPicPr>
            <p:cNvPr id="208" name="Рисунок 207">
              <a:extLst>
                <a:ext uri="{FF2B5EF4-FFF2-40B4-BE49-F238E27FC236}">
                  <a16:creationId xmlns:a16="http://schemas.microsoft.com/office/drawing/2014/main" xmlns="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1564765" y="5912206"/>
              <a:ext cx="455016" cy="567661"/>
            </a:xfrm>
            <a:prstGeom prst="rect">
              <a:avLst/>
            </a:prstGeom>
          </p:spPr>
        </p:pic>
      </p:grpSp>
      <p:sp>
        <p:nvSpPr>
          <p:cNvPr id="7" name="Скругленный прямоугольник 6"/>
          <p:cNvSpPr/>
          <p:nvPr/>
        </p:nvSpPr>
        <p:spPr>
          <a:xfrm>
            <a:off x="954602" y="1197546"/>
            <a:ext cx="7510532" cy="18917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Числа, які діляться на 2, називають </a:t>
            </a:r>
            <a:r>
              <a:rPr lang="uk-UA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парними. </a:t>
            </a:r>
            <a:r>
              <a:rPr lang="uk-UA" sz="3200" b="1" dirty="0">
                <a:solidFill>
                  <a:schemeClr val="bg1"/>
                </a:solidFill>
              </a:rPr>
              <a:t>Числа , які не діляться на 2, називають </a:t>
            </a:r>
            <a:r>
              <a:rPr lang="uk-UA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непарними.</a:t>
            </a:r>
            <a:endParaRPr lang="ru-RU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user\Downloads\pngwing.com (10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086" y="975292"/>
            <a:ext cx="3879280" cy="39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8488" y="3165968"/>
            <a:ext cx="664739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Числа, що </a:t>
            </a:r>
            <a:r>
              <a:rPr lang="ru-RU" sz="3200" b="1" dirty="0" err="1">
                <a:solidFill>
                  <a:schemeClr val="bg1"/>
                </a:solidFill>
              </a:rPr>
              <a:t>закінчуються</a:t>
            </a:r>
            <a:r>
              <a:rPr lang="ru-RU" sz="3200" b="1" dirty="0">
                <a:solidFill>
                  <a:schemeClr val="bg1"/>
                </a:solidFill>
              </a:rPr>
              <a:t> цифрами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0, 2, 4, 6, 8, </a:t>
            </a:r>
            <a:r>
              <a:rPr lang="ru-RU" sz="3200" b="1" dirty="0">
                <a:solidFill>
                  <a:schemeClr val="bg1"/>
                </a:solidFill>
              </a:rPr>
              <a:t>є </a:t>
            </a:r>
            <a:r>
              <a:rPr lang="ru-RU" sz="3200" b="1" dirty="0" err="1">
                <a:solidFill>
                  <a:schemeClr val="bg1"/>
                </a:solidFill>
              </a:rPr>
              <a:t>парними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46,90,24,100 </a:t>
            </a:r>
            <a:r>
              <a:rPr lang="ru-RU" sz="3200" b="1" dirty="0">
                <a:solidFill>
                  <a:schemeClr val="bg1"/>
                </a:solidFill>
              </a:rPr>
              <a:t>– парні числа.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54602" y="4828802"/>
            <a:ext cx="9030868" cy="485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Серед поданих чисел визнач непарні числа й </a:t>
            </a:r>
            <a:r>
              <a:rPr lang="uk-UA" sz="2800" b="1" dirty="0" err="1">
                <a:solidFill>
                  <a:srgbClr val="7030A0"/>
                </a:solidFill>
              </a:rPr>
              <a:t>запиши</a:t>
            </a:r>
            <a:r>
              <a:rPr lang="uk-UA" sz="2800" b="1" dirty="0">
                <a:solidFill>
                  <a:srgbClr val="7030A0"/>
                </a:solidFill>
              </a:rPr>
              <a:t> їх.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348489" y="5414099"/>
            <a:ext cx="664739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8</a:t>
            </a:r>
            <a:r>
              <a:rPr lang="uk-UA" sz="3200" b="1" dirty="0" smtClean="0">
                <a:solidFill>
                  <a:schemeClr val="bg1"/>
                </a:solidFill>
              </a:rPr>
              <a:t>, 7, 18, 11, 25, 32, 0, 43, 56, 19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8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8454" y="610144"/>
            <a:ext cx="9986145" cy="54734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45249" y="1511151"/>
            <a:ext cx="200888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2·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6__6·1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32592" y="2466147"/>
            <a:ext cx="201208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2:1__2·1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31794" y="3387607"/>
            <a:ext cx="200888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2·9__2·8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76207" y="1497078"/>
            <a:ext cx="276069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20·1 __20+1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3255" y="1511151"/>
            <a:ext cx="44595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&gt;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33577" y="1497078"/>
            <a:ext cx="44595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00366" y="2478795"/>
            <a:ext cx="44595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26714" y="3339016"/>
            <a:ext cx="44595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&gt;</a:t>
            </a:r>
          </a:p>
        </p:txBody>
      </p:sp>
      <p:pic>
        <p:nvPicPr>
          <p:cNvPr id="4098" name="Picture 2" descr="C:\Users\user\Downloads\hotpng.com (5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1" y="2175333"/>
            <a:ext cx="2880192" cy="288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727988" y="2470477"/>
            <a:ext cx="292099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7·2+0__7·2·0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13358" y="3394021"/>
            <a:ext cx="26693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2·4·3__24:3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886436" y="3394021"/>
            <a:ext cx="44595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&gt;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037869" y="2487643"/>
            <a:ext cx="44595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&gt;</a:t>
            </a:r>
          </a:p>
        </p:txBody>
      </p:sp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Ст.26 </a:t>
            </a:r>
            <a:r>
              <a:rPr lang="uk-UA" sz="2800" b="1" dirty="0" smtClean="0">
                <a:solidFill>
                  <a:schemeClr val="bg1"/>
                </a:solidFill>
              </a:rPr>
              <a:t>№</a:t>
            </a:r>
            <a:r>
              <a:rPr lang="uk-UA" sz="2800" b="1" dirty="0" smtClean="0">
                <a:solidFill>
                  <a:schemeClr val="bg1"/>
                </a:solidFill>
              </a:rPr>
              <a:t>156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8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5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</TotalTime>
  <Words>605</Words>
  <Application>Microsoft Office PowerPoint</Application>
  <PresentationFormat>Произвольный</PresentationFormat>
  <Paragraphs>133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136</cp:revision>
  <dcterms:created xsi:type="dcterms:W3CDTF">2025-08-27T14:01:18Z</dcterms:created>
  <dcterms:modified xsi:type="dcterms:W3CDTF">2025-09-24T18:13:46Z</dcterms:modified>
</cp:coreProperties>
</file>