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07" r:id="rId3"/>
    <p:sldId id="312" r:id="rId4"/>
    <p:sldId id="286" r:id="rId5"/>
    <p:sldId id="396" r:id="rId6"/>
    <p:sldId id="391" r:id="rId7"/>
    <p:sldId id="397" r:id="rId8"/>
    <p:sldId id="398" r:id="rId9"/>
    <p:sldId id="399" r:id="rId10"/>
    <p:sldId id="400" r:id="rId11"/>
    <p:sldId id="402" r:id="rId12"/>
    <p:sldId id="405" r:id="rId13"/>
    <p:sldId id="406" r:id="rId14"/>
    <p:sldId id="313" r:id="rId15"/>
    <p:sldId id="408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Парні та непарні числа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половини числа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X="289465" custLinFactNeighborX="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134" custLinFactX="287874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0993" custLinFactX="-130380" custLinFactNeighborX="-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2693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662111" y="861396"/>
          <a:ext cx="4273486" cy="255069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половини числа</a:t>
          </a:r>
          <a:endParaRPr lang="ru-RU" sz="3200" b="1" kern="1200" dirty="0"/>
        </a:p>
      </dsp:txBody>
      <dsp:txXfrm rot="5400000">
        <a:off x="5523507" y="854697"/>
        <a:ext cx="255069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4886" y="843870"/>
          <a:ext cx="4273486" cy="258574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757" y="854696"/>
        <a:ext cx="258574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032058" y="800881"/>
          <a:ext cx="4273486" cy="267172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32940" y="854696"/>
        <a:ext cx="267172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85841" y="785841"/>
          <a:ext cx="4273486" cy="270180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Парні та непарні числа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0180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479" y="1125537"/>
            <a:ext cx="9865096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Половина. Знаходження половини числа. Розв’язування задач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024" y="410329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smtClean="0">
                <a:solidFill>
                  <a:srgbClr val="7030A0"/>
                </a:solidFill>
              </a:rPr>
              <a:t>Розділ 2.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21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501802"/>
            <a:ext cx="2540934" cy="25409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58742" b="65460"/>
          <a:stretch/>
        </p:blipFill>
        <p:spPr>
          <a:xfrm>
            <a:off x="1387442" y="1728754"/>
            <a:ext cx="10453945" cy="4931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153530" y="-637687"/>
            <a:ext cx="482467" cy="602439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234901" y="355023"/>
            <a:ext cx="9825682" cy="8144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   </a:t>
            </a:r>
            <a:r>
              <a:rPr lang="ru-RU" sz="4000" b="1" dirty="0" smtClean="0">
                <a:solidFill>
                  <a:schemeClr val="bg1"/>
                </a:solidFill>
              </a:rPr>
              <a:t>числа</a:t>
            </a:r>
            <a:r>
              <a:rPr lang="ru-RU" sz="4000" b="1" dirty="0">
                <a:solidFill>
                  <a:schemeClr val="bg1"/>
                </a:solidFill>
              </a:rPr>
              <a:t>: 2</a:t>
            </a:r>
            <a:r>
              <a:rPr lang="ru-RU" sz="4000" b="1" dirty="0" smtClean="0">
                <a:solidFill>
                  <a:schemeClr val="bg1"/>
                </a:solidFill>
              </a:rPr>
              <a:t>, 6, 16, 8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1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1262124" y="1208632"/>
            <a:ext cx="9378568" cy="44467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 </a:t>
            </a:r>
            <a:r>
              <a:rPr lang="ru-RU" sz="2800" b="1" dirty="0" err="1">
                <a:solidFill>
                  <a:srgbClr val="7030A0"/>
                </a:solidFill>
              </a:rPr>
              <a:t>Щоб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знайти</a:t>
            </a:r>
            <a:r>
              <a:rPr lang="ru-RU" sz="2800" b="1" dirty="0">
                <a:solidFill>
                  <a:srgbClr val="7030A0"/>
                </a:solidFill>
              </a:rPr>
              <a:t> половину числа, </a:t>
            </a:r>
            <a:r>
              <a:rPr lang="ru-RU" sz="2800" b="1" dirty="0" err="1">
                <a:solidFill>
                  <a:srgbClr val="7030A0"/>
                </a:solidFill>
              </a:rPr>
              <a:t>потрібно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поділити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його</a:t>
            </a:r>
            <a:r>
              <a:rPr lang="ru-RU" sz="2800" b="1" dirty="0">
                <a:solidFill>
                  <a:srgbClr val="7030A0"/>
                </a:solidFill>
              </a:rPr>
              <a:t> на 2.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43196" y="285211"/>
            <a:ext cx="3674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uk-UA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2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67563" y="2516875"/>
            <a:ext cx="506910" cy="632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266264" y="3290990"/>
            <a:ext cx="482467" cy="60243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20564" y="2096900"/>
            <a:ext cx="482467" cy="602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5888" y="2175998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від</a:t>
            </a:r>
            <a:endParaRPr lang="ru-RU" sz="2800" dirty="0"/>
          </a:p>
        </p:txBody>
      </p:sp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929929" y="2129107"/>
            <a:ext cx="482467" cy="6024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09308" y="-650460"/>
            <a:ext cx="521346" cy="650987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671763" y="2148080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76034" y="2109009"/>
            <a:ext cx="506910" cy="6329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73647" y="3302272"/>
            <a:ext cx="482467" cy="60243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671763" y="3290990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71380" y="3287011"/>
            <a:ext cx="506910" cy="6329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085515" y="3302272"/>
            <a:ext cx="482467" cy="602439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50159" y="3680593"/>
            <a:ext cx="506910" cy="6329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542292" y="2348276"/>
            <a:ext cx="328478" cy="21582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517533" y="3495581"/>
            <a:ext cx="328478" cy="2158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34537" y="3300685"/>
            <a:ext cx="482467" cy="60243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867563" y="2631239"/>
            <a:ext cx="409671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1892252" y="3814331"/>
            <a:ext cx="409671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91301" y="6065068"/>
            <a:ext cx="506910" cy="632961"/>
          </a:xfrm>
          <a:prstGeom prst="rect">
            <a:avLst/>
          </a:prstGeom>
        </p:spPr>
      </p:pic>
      <p:grpSp>
        <p:nvGrpSpPr>
          <p:cNvPr id="94" name="Группа 93"/>
          <p:cNvGrpSpPr/>
          <p:nvPr/>
        </p:nvGrpSpPr>
        <p:grpSpPr>
          <a:xfrm>
            <a:off x="3185771" y="4467415"/>
            <a:ext cx="757429" cy="618304"/>
            <a:chOff x="7770232" y="1333507"/>
            <a:chExt cx="757922" cy="567847"/>
          </a:xfrm>
        </p:grpSpPr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70232" y="1333507"/>
              <a:ext cx="455016" cy="567661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073138" y="1333693"/>
              <a:ext cx="455016" cy="567661"/>
            </a:xfrm>
            <a:prstGeom prst="rect">
              <a:avLst/>
            </a:prstGeom>
          </p:spPr>
        </p:pic>
      </p:grp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44302" y="5624823"/>
            <a:ext cx="482467" cy="602439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4733078" y="5692543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082819" y="5650791"/>
            <a:ext cx="506910" cy="6329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916303" y="4488524"/>
            <a:ext cx="482467" cy="60243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821765" y="4866845"/>
            <a:ext cx="506910" cy="6329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5549934" y="5890058"/>
            <a:ext cx="328478" cy="215820"/>
          </a:xfrm>
          <a:prstGeom prst="rect">
            <a:avLst/>
          </a:prstGeom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1891301" y="6159163"/>
            <a:ext cx="409671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1892252" y="5000584"/>
            <a:ext cx="381278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Группа 117"/>
          <p:cNvGrpSpPr/>
          <p:nvPr/>
        </p:nvGrpSpPr>
        <p:grpSpPr>
          <a:xfrm>
            <a:off x="4748731" y="4480592"/>
            <a:ext cx="788708" cy="618304"/>
            <a:chOff x="7770232" y="1333507"/>
            <a:chExt cx="789222" cy="567847"/>
          </a:xfrm>
        </p:grpSpPr>
        <p:pic>
          <p:nvPicPr>
            <p:cNvPr id="119" name="Рисунок 118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70232" y="1333507"/>
              <a:ext cx="455016" cy="567661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="" xmlns:a16="http://schemas.microsoft.com/office/drawing/2014/main" id="{C032AF8F-DE61-4584-B773-C25118307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8104438" y="1333693"/>
              <a:ext cx="455016" cy="567661"/>
            </a:xfrm>
            <a:prstGeom prst="rect">
              <a:avLst/>
            </a:prstGeom>
          </p:spPr>
        </p:pic>
      </p:grpSp>
      <p:sp>
        <p:nvSpPr>
          <p:cNvPr id="121" name="TextBox 120"/>
          <p:cNvSpPr txBox="1"/>
          <p:nvPr/>
        </p:nvSpPr>
        <p:spPr>
          <a:xfrm>
            <a:off x="5471152" y="4494379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870770" y="4490399"/>
            <a:ext cx="506910" cy="6329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316922" y="4698970"/>
            <a:ext cx="328478" cy="21582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687386" y="4479795"/>
            <a:ext cx="482467" cy="602439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097658" y="5664373"/>
            <a:ext cx="482467" cy="60243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295262" y="5641617"/>
            <a:ext cx="500690" cy="625194"/>
          </a:xfrm>
          <a:prstGeom prst="rect">
            <a:avLst/>
          </a:prstGeom>
        </p:spPr>
      </p:pic>
      <p:pic>
        <p:nvPicPr>
          <p:cNvPr id="127" name="Picture 2" descr="C:\Users\user\Downloads\hotpng.com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255" y="2593151"/>
            <a:ext cx="3562866" cy="3566013"/>
          </a:xfrm>
          <a:prstGeom prst="rect">
            <a:avLst/>
          </a:prstGeom>
          <a:solidFill>
            <a:schemeClr val="bg1"/>
          </a:solidFill>
          <a:ln w="38100">
            <a:solidFill>
              <a:srgbClr val="2F3242"/>
            </a:solidFill>
          </a:ln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113293" y="2146431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78412" y="5669930"/>
            <a:ext cx="473173" cy="590834"/>
          </a:xfrm>
          <a:prstGeom prst="rect">
            <a:avLst/>
          </a:prstGeom>
        </p:spPr>
      </p:pic>
      <p:sp>
        <p:nvSpPr>
          <p:cNvPr id="7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№164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95262" y="2141922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479472" y="3317999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від</a:t>
            </a:r>
            <a:endParaRPr lang="ru-RU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2531665" y="4514855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від</a:t>
            </a:r>
            <a:endParaRPr lang="ru-RU" sz="2800" dirty="0"/>
          </a:p>
        </p:txBody>
      </p:sp>
      <p:sp>
        <p:nvSpPr>
          <p:cNvPr id="91" name="TextBox 90"/>
          <p:cNvSpPr txBox="1"/>
          <p:nvPr/>
        </p:nvSpPr>
        <p:spPr>
          <a:xfrm>
            <a:off x="2502810" y="5698835"/>
            <a:ext cx="638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від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56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3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48948" y="2252798"/>
            <a:ext cx="454720" cy="567792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3262950" y="2306615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(ч.)</a:t>
            </a:r>
            <a:endParaRPr lang="ru-RU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1783369" y="2229690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31591" y="2302642"/>
            <a:ext cx="441341" cy="55108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491631" y="2421886"/>
            <a:ext cx="328478" cy="2158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21592" y="226700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3415649"/>
            <a:ext cx="2719764" cy="113895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339184" y="3743900"/>
            <a:ext cx="52892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latin typeface="Monotype Corsiva" panose="03010101010201010101" pitchFamily="66" charset="0"/>
              </a:rPr>
              <a:t>частина </a:t>
            </a:r>
            <a:r>
              <a:rPr lang="uk-UA" sz="3600" dirty="0">
                <a:latin typeface="Monotype Corsiva" panose="03010101010201010101" pitchFamily="66" charset="0"/>
              </a:rPr>
              <a:t>торта залишилася.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3870815" y="3357786"/>
            <a:ext cx="552724" cy="949395"/>
            <a:chOff x="3385344" y="2219744"/>
            <a:chExt cx="553084" cy="949175"/>
          </a:xfrm>
        </p:grpSpPr>
        <p:pic>
          <p:nvPicPr>
            <p:cNvPr id="96" name="Рисунок 95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85344" y="2602270"/>
              <a:ext cx="454205" cy="566649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455647" y="2219744"/>
              <a:ext cx="482781" cy="602300"/>
            </a:xfrm>
            <a:prstGeom prst="rect">
              <a:avLst/>
            </a:prstGeom>
          </p:spPr>
        </p:pic>
        <p:cxnSp>
          <p:nvCxnSpPr>
            <p:cNvPr id="98" name="Прямая соединительная линия 97"/>
            <p:cNvCxnSpPr/>
            <p:nvPr/>
          </p:nvCxnSpPr>
          <p:spPr>
            <a:xfrm>
              <a:off x="3403875" y="2688069"/>
              <a:ext cx="361659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2" descr="C:\Users\user\Downloads\pngwing.com (46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83" y="4149874"/>
            <a:ext cx="2303954" cy="230598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08419" y="-567792"/>
            <a:ext cx="454720" cy="567792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№165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165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383690" y="1218791"/>
            <a:ext cx="5426315" cy="23365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На </a:t>
            </a:r>
            <a:r>
              <a:rPr lang="ru-RU" sz="3200" b="1" dirty="0" err="1"/>
              <a:t>святкування</a:t>
            </a:r>
            <a:r>
              <a:rPr lang="ru-RU" sz="3200" b="1" dirty="0"/>
              <a:t> </a:t>
            </a:r>
            <a:r>
              <a:rPr lang="ru-RU" sz="3200" b="1" dirty="0" err="1"/>
              <a:t>іменин</a:t>
            </a:r>
            <a:r>
              <a:rPr lang="ru-RU" sz="3200" b="1" dirty="0"/>
              <a:t> купили торт. За </a:t>
            </a:r>
            <a:r>
              <a:rPr lang="ru-RU" sz="3200" b="1" dirty="0" err="1"/>
              <a:t>обідом</a:t>
            </a:r>
            <a:r>
              <a:rPr lang="ru-RU" sz="3200" b="1" dirty="0"/>
              <a:t> половину торта </a:t>
            </a:r>
            <a:r>
              <a:rPr lang="ru-RU" sz="3200" b="1" dirty="0" err="1"/>
              <a:t>з'їли</a:t>
            </a:r>
            <a:r>
              <a:rPr lang="ru-RU" sz="3200" b="1" dirty="0"/>
              <a:t>. Яка </a:t>
            </a:r>
            <a:r>
              <a:rPr lang="ru-RU" sz="3200" b="1" dirty="0" err="1"/>
              <a:t>частина</a:t>
            </a:r>
            <a:r>
              <a:rPr lang="ru-RU" sz="3200" b="1" dirty="0"/>
              <a:t> торта </a:t>
            </a:r>
            <a:r>
              <a:rPr lang="ru-RU" sz="3200" b="1" dirty="0" err="1"/>
              <a:t>залишилася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02010" y="154092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37859" y="-695931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135779" y="1113454"/>
            <a:ext cx="5710422" cy="3036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</a:t>
            </a:r>
            <a:r>
              <a:rPr lang="ru-RU" sz="3200" b="1" dirty="0" err="1"/>
              <a:t>корзині</a:t>
            </a:r>
            <a:r>
              <a:rPr lang="ru-RU" sz="3200" b="1" dirty="0"/>
              <a:t> було 5 </a:t>
            </a:r>
            <a:r>
              <a:rPr lang="ru-RU" sz="3200" b="1" dirty="0" err="1"/>
              <a:t>жовтих</a:t>
            </a:r>
            <a:r>
              <a:rPr lang="ru-RU" sz="3200" b="1" dirty="0"/>
              <a:t> і 9 </a:t>
            </a:r>
            <a:r>
              <a:rPr lang="ru-RU" sz="3200" b="1" dirty="0" err="1"/>
              <a:t>червоних</a:t>
            </a:r>
            <a:r>
              <a:rPr lang="ru-RU" sz="3200" b="1" dirty="0"/>
              <a:t> </a:t>
            </a:r>
            <a:r>
              <a:rPr lang="ru-RU" sz="3200" b="1" dirty="0" err="1"/>
              <a:t>помідорів</a:t>
            </a:r>
            <a:r>
              <a:rPr lang="ru-RU" sz="3200" b="1" dirty="0"/>
              <a:t>. Половину </a:t>
            </a:r>
            <a:r>
              <a:rPr lang="ru-RU" sz="3200" b="1" dirty="0" err="1"/>
              <a:t>помідорів</a:t>
            </a:r>
            <a:r>
              <a:rPr lang="ru-RU" sz="3200" b="1" dirty="0"/>
              <a:t> </a:t>
            </a:r>
            <a:r>
              <a:rPr lang="ru-RU" sz="3200" b="1" dirty="0" err="1"/>
              <a:t>використали</a:t>
            </a:r>
            <a:r>
              <a:rPr lang="ru-RU" sz="3200" b="1" dirty="0"/>
              <a:t> для </a:t>
            </a:r>
            <a:r>
              <a:rPr lang="ru-RU" sz="3200" b="1" dirty="0" err="1"/>
              <a:t>приготування</a:t>
            </a:r>
            <a:r>
              <a:rPr lang="ru-RU" sz="3200" b="1" dirty="0"/>
              <a:t> салату.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помідорів</a:t>
            </a:r>
            <a:r>
              <a:rPr lang="ru-RU" sz="3200" b="1" dirty="0"/>
              <a:t> </a:t>
            </a:r>
            <a:r>
              <a:rPr lang="ru-RU" sz="3200" b="1" dirty="0" err="1"/>
              <a:t>залишилося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№166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2104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Було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endParaRPr lang="uk-UA" sz="1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err="1" smtClean="0">
                <a:solidFill>
                  <a:srgbClr val="002060"/>
                </a:solidFill>
              </a:rPr>
              <a:t>Викор</a:t>
            </a:r>
            <a:r>
              <a:rPr lang="uk-UA" sz="3600" dirty="0" smtClean="0">
                <a:solidFill>
                  <a:srgbClr val="002060"/>
                </a:solidFill>
              </a:rPr>
              <a:t>.  –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Залиш. – 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89894" y="2245041"/>
            <a:ext cx="199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5п. і 9 п.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95487" y="4364134"/>
            <a:ext cx="175970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9 + 5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2937408" y="4333179"/>
            <a:ext cx="23214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14 (п.) </a:t>
            </a:r>
            <a:r>
              <a:rPr lang="uk-UA" sz="3200" b="1" dirty="0" smtClean="0"/>
              <a:t>було.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124026" y="4988418"/>
            <a:ext cx="10817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7 (п.)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664920" y="5784210"/>
            <a:ext cx="5163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7 помідорів залишилось.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185702" y="4970152"/>
            <a:ext cx="19695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14 : 2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07982" y="3643890"/>
            <a:ext cx="756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?р.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34442" y="5518641"/>
            <a:ext cx="2814995" cy="1166669"/>
          </a:xfrm>
          <a:prstGeom prst="rect">
            <a:avLst/>
          </a:prstGeom>
        </p:spPr>
      </p:pic>
      <p:pic>
        <p:nvPicPr>
          <p:cNvPr id="47" name="Picture 2" descr="Желтые и красные помидоры: какие полезнее, описание и свойств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826" y="4202460"/>
            <a:ext cx="2848811" cy="16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164868" y="1540923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2995687" y="2972856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="" xmlns:a16="http://schemas.microsoft.com/office/drawing/2014/main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5493161" y="5043601"/>
            <a:ext cx="21430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(9 + 5) : 2 =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7646037" y="5043601"/>
            <a:ext cx="10817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7 (п.)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21663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3" grpId="0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26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169;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скласти 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168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3 МАТЕМ\1 Листопад\2 Табличне множення і ділення\№021 - Половина. Задачі на знах частини від числа\2025-09-25_155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58" y="3213770"/>
            <a:ext cx="763142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Що означає одна друга числа?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1841" y="2929155"/>
            <a:ext cx="5421405" cy="104429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половину числа?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6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59783" y="4685806"/>
            <a:ext cx="6643463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Оцініть свою роботу під час уроку за </a:t>
            </a:r>
            <a:r>
              <a:rPr lang="uk-UA" sz="3200" b="1"/>
              <a:t>допомогою </a:t>
            </a:r>
            <a:r>
              <a:rPr lang="uk-UA" sz="3200" b="1" smtClean="0"/>
              <a:t>чашок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3758421"/>
            <a:ext cx="273630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уроці </a:t>
            </a:r>
            <a:r>
              <a:rPr lang="ru-RU" sz="2800" b="1" dirty="0" smtClean="0"/>
              <a:t>було </a:t>
            </a:r>
            <a:r>
              <a:rPr lang="ru-RU" sz="2800" b="1" dirty="0" err="1"/>
              <a:t>цікаво</a:t>
            </a:r>
            <a:r>
              <a:rPr lang="ru-RU" sz="2800" b="1" dirty="0"/>
              <a:t> і </a:t>
            </a:r>
            <a:r>
              <a:rPr lang="ru-RU" sz="2800" b="1" dirty="0" smtClean="0"/>
              <a:t>все </a:t>
            </a:r>
            <a:r>
              <a:rPr lang="ru-RU" sz="2800" b="1" dirty="0" err="1" smtClean="0"/>
              <a:t>зрозуміло</a:t>
            </a:r>
            <a:endParaRPr lang="ru-RU" sz="2800" b="1" dirty="0" smtClean="0"/>
          </a:p>
        </p:txBody>
      </p:sp>
      <p:pic>
        <p:nvPicPr>
          <p:cNvPr id="3074" name="Picture 2" descr="https://inkwell.com.ua/images/stories/virtuemart/product/cea629583d8f112445e1305b7a7a3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0301" r="6925" b="11267"/>
          <a:stretch/>
        </p:blipFill>
        <p:spPr bwMode="auto">
          <a:xfrm>
            <a:off x="4667171" y="1619047"/>
            <a:ext cx="2638249" cy="19155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gifts.com.ua/uploads/shop/products/large/5e5c45fd2252baa0573fd48d5e100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505" r="3758" b="2122"/>
          <a:stretch/>
        </p:blipFill>
        <p:spPr bwMode="auto">
          <a:xfrm>
            <a:off x="8461291" y="1651562"/>
            <a:ext cx="2511340" cy="185025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reen-print.com.ua/ckfinder/userfiles/images/posuda/chashki%20ES/20001246_1000_1_kvin_gre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9497" r="5892" b="7940"/>
          <a:stretch/>
        </p:blipFill>
        <p:spPr bwMode="auto">
          <a:xfrm>
            <a:off x="979463" y="1560863"/>
            <a:ext cx="2629259" cy="19736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67172" y="3758421"/>
            <a:ext cx="263824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залишилися</a:t>
            </a:r>
            <a:r>
              <a:rPr lang="ru-RU" sz="2800" b="1" dirty="0" smtClean="0"/>
              <a:t> </a:t>
            </a:r>
            <a:r>
              <a:rPr lang="ru-RU" sz="2800" b="1" dirty="0"/>
              <a:t>питання з теми </a:t>
            </a:r>
            <a:r>
              <a:rPr lang="ru-RU" sz="2800" b="1" dirty="0" smtClean="0"/>
              <a:t>уроку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4239" y="3758421"/>
            <a:ext cx="350544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було </a:t>
            </a:r>
            <a:r>
              <a:rPr lang="ru-RU" sz="2800" b="1" dirty="0" err="1"/>
              <a:t>нецікаво</a:t>
            </a:r>
            <a:r>
              <a:rPr lang="ru-RU" sz="2800" b="1" dirty="0"/>
              <a:t> і </a:t>
            </a:r>
            <a:r>
              <a:rPr lang="ru-RU" sz="2800" b="1" dirty="0" err="1" smtClean="0"/>
              <a:t>ледь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дочекала</a:t>
            </a:r>
            <a:r>
              <a:rPr lang="ru-RU" sz="2800" b="1" dirty="0" smtClean="0"/>
              <a:t>(в)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</a:t>
            </a:r>
            <a:r>
              <a:rPr lang="ru-RU" sz="2800" b="1" dirty="0" err="1"/>
              <a:t>завершення</a:t>
            </a:r>
            <a:r>
              <a:rPr lang="ru-RU" sz="2800" b="1" dirty="0"/>
              <a:t> </a:t>
            </a:r>
            <a:r>
              <a:rPr lang="ru-RU" sz="2800" b="1" dirty="0" smtClean="0"/>
              <a:t>уроку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18935" y="532864"/>
            <a:ext cx="10534724" cy="732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«Обери чашку»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035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987575" y="1420639"/>
            <a:ext cx="7371824" cy="9608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А я скажу, що тебе очікує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26557" y="4558494"/>
            <a:ext cx="1899906" cy="127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75263" y="4482659"/>
            <a:ext cx="2070666" cy="13226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Виявиш творче мислення</a:t>
            </a:r>
            <a:endParaRPr lang="ru-RU" sz="2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228471" y="4510226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Твоя працьовитість радує.</a:t>
            </a:r>
            <a:endParaRPr lang="ru-RU" sz="24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792671" y="4558494"/>
            <a:ext cx="1813311" cy="1246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8" y="4482660"/>
            <a:ext cx="1776869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Здивуєш своїми знаннями </a:t>
            </a:r>
            <a:endParaRPr lang="ru-RU" sz="24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7" y="2509334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641999" y="2503888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26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160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порівняти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159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2 Табличне множення і ділення\№020 - Парні та непарні числа\2025-09-24_193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285" y="3141762"/>
            <a:ext cx="78109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9895726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188" y="506548"/>
            <a:ext cx="10055403" cy="7019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вирази до задач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8894" y="1387728"/>
            <a:ext cx="68653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/>
              <a:t>1) Яка вартість п’яти олівців по </a:t>
            </a:r>
            <a:r>
              <a:rPr lang="uk-UA" sz="3200" b="1" dirty="0" smtClean="0"/>
              <a:t>3 грн</a:t>
            </a:r>
            <a:r>
              <a:rPr lang="uk-UA" sz="3200" b="1" dirty="0"/>
              <a:t>? </a:t>
            </a:r>
            <a:endParaRPr lang="ru-RU" sz="3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284753" y="1387728"/>
            <a:ext cx="277898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3 ∙ 5 = 15 (грн)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69430" y="2153974"/>
            <a:ext cx="686534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/>
              <a:t>2)  Яку </a:t>
            </a:r>
            <a:r>
              <a:rPr lang="uk-UA" sz="3200" b="1" dirty="0" smtClean="0"/>
              <a:t>кількість </a:t>
            </a:r>
            <a:r>
              <a:rPr lang="uk-UA" sz="3200" b="1" dirty="0"/>
              <a:t>пар </a:t>
            </a:r>
            <a:r>
              <a:rPr lang="uk-UA" sz="3200" b="1" dirty="0" smtClean="0"/>
              <a:t>шкарпеток за ціною 3 грн </a:t>
            </a:r>
            <a:r>
              <a:rPr lang="uk-UA" sz="3200" b="1" dirty="0"/>
              <a:t>можна купити на </a:t>
            </a:r>
            <a:r>
              <a:rPr lang="uk-UA" sz="3200" b="1" dirty="0" smtClean="0"/>
              <a:t>15 грн</a:t>
            </a:r>
            <a:r>
              <a:rPr lang="uk-UA" sz="3200" b="1" dirty="0"/>
              <a:t>?  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92756" y="2418681"/>
            <a:ext cx="280831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15 : 3 = 5 (пар)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65351" y="3573810"/>
            <a:ext cx="274965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15 : 3 = 5 (грн)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77188" y="3429794"/>
            <a:ext cx="684927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/>
              <a:t>3) На </a:t>
            </a:r>
            <a:r>
              <a:rPr lang="uk-UA" sz="3200" b="1" dirty="0" smtClean="0"/>
              <a:t>15 </a:t>
            </a:r>
            <a:r>
              <a:rPr lang="uk-UA" sz="3200" b="1" dirty="0"/>
              <a:t>грн купили </a:t>
            </a:r>
            <a:r>
              <a:rPr lang="uk-UA" sz="3200" b="1" dirty="0" smtClean="0"/>
              <a:t>3 </a:t>
            </a:r>
            <a:r>
              <a:rPr lang="uk-UA" sz="3200" b="1" dirty="0"/>
              <a:t>кг </a:t>
            </a:r>
            <a:r>
              <a:rPr lang="uk-UA" sz="3200" b="1" dirty="0" smtClean="0"/>
              <a:t>яблук. </a:t>
            </a:r>
            <a:r>
              <a:rPr lang="uk-UA" sz="3200" b="1" dirty="0"/>
              <a:t>Яка ціна 1 кг </a:t>
            </a:r>
            <a:r>
              <a:rPr lang="uk-UA" sz="3200" b="1" dirty="0" smtClean="0"/>
              <a:t>яблук? 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98894" y="4730990"/>
            <a:ext cx="68492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/>
              <a:t>4) Маса </a:t>
            </a:r>
            <a:r>
              <a:rPr lang="uk-UA" sz="3200" b="1" dirty="0"/>
              <a:t>гуски 5 кг. Яка маса </a:t>
            </a:r>
            <a:r>
              <a:rPr lang="uk-UA" sz="3200" b="1" dirty="0" smtClean="0"/>
              <a:t>3 </a:t>
            </a:r>
            <a:r>
              <a:rPr lang="uk-UA" sz="3200" b="1" dirty="0"/>
              <a:t>гусок?</a:t>
            </a:r>
            <a:endParaRPr lang="ru-RU" sz="3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261086" y="4627130"/>
            <a:ext cx="28085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5 ∙ 3 = 15 (кг)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24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41073" y="333450"/>
            <a:ext cx="10332155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600" b="1" dirty="0"/>
              <a:t>З ряду </a:t>
            </a:r>
            <a:r>
              <a:rPr lang="uk-UA" sz="3600" b="1" dirty="0" smtClean="0"/>
              <a:t>чисел виписати </a:t>
            </a:r>
            <a:r>
              <a:rPr lang="uk-UA" sz="3600" b="1" dirty="0"/>
              <a:t>лише </a:t>
            </a:r>
            <a:r>
              <a:rPr lang="uk-UA" sz="3600" b="1" dirty="0" smtClean="0"/>
              <a:t>парні</a:t>
            </a:r>
            <a:endParaRPr lang="ru-RU" sz="36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72574" y="2782884"/>
            <a:ext cx="9479897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dirty="0"/>
              <a:t>43, 56, 44, 98, 67, 13, 34</a:t>
            </a:r>
            <a:r>
              <a:rPr lang="uk-UA" sz="3600" dirty="0" smtClean="0"/>
              <a:t>, 29</a:t>
            </a:r>
            <a:r>
              <a:rPr lang="uk-UA" sz="3600" dirty="0"/>
              <a:t>, 61, 16, 52, 8, 22</a:t>
            </a:r>
            <a:r>
              <a:rPr lang="uk-UA" sz="3600" dirty="0" smtClean="0"/>
              <a:t>, 35</a:t>
            </a:r>
            <a:r>
              <a:rPr lang="uk-UA" sz="3600" dirty="0"/>
              <a:t>.</a:t>
            </a:r>
            <a:endParaRPr lang="ru-RU" sz="3600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53855" y="3440906"/>
            <a:ext cx="6725451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56  44  98  34  16  52  8  22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63091" y="5085978"/>
            <a:ext cx="237943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__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63090" y="4149874"/>
            <a:ext cx="9510250" cy="8640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uk-UA" sz="2800" b="1" dirty="0"/>
              <a:t>З непарних чисел скласти вирази на знаходження різниці, де зменшуване завжди буде число 67. Обчислити їх усно.</a:t>
            </a:r>
            <a:endParaRPr lang="ru-RU" sz="2800" b="1" dirty="0"/>
          </a:p>
        </p:txBody>
      </p:sp>
      <p:sp>
        <p:nvSpPr>
          <p:cNvPr id="23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65004" y="5697891"/>
            <a:ext cx="237943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__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246447" y="5106663"/>
            <a:ext cx="237943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__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4248360" y="5718576"/>
            <a:ext cx="237943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__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8108255" y="5127348"/>
            <a:ext cx="237943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__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8110168" y="5739261"/>
            <a:ext cx="2379436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67 – __ =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2808" y="501397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</a:rPr>
              <a:t>43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635287" y="564278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67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368818" y="5092930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13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51297" y="572174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29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07452" y="5127348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61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55712" y="5735791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35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59841" y="5108491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24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25780" y="5663078"/>
            <a:ext cx="6868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626752" y="512828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54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609231" y="5684158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38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503569" y="5097548"/>
            <a:ext cx="5780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486049" y="5726366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32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0" grpId="0" animBg="1"/>
      <p:bldP spid="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23" y="-731041"/>
            <a:ext cx="482467" cy="6024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1"/>
            <a:ext cx="482467" cy="6024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6"/>
            <a:ext cx="482467" cy="60243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6"/>
            <a:ext cx="482467" cy="60243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482467" cy="60243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8" y="-684536"/>
            <a:ext cx="482467" cy="602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8"/>
            <a:ext cx="482467" cy="6024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4" y="-684308"/>
            <a:ext cx="446208" cy="5673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6"/>
            <a:ext cx="482467" cy="6024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6"/>
            <a:ext cx="482467" cy="602439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025549" y="621482"/>
            <a:ext cx="996302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Покажи половину </a:t>
            </a:r>
            <a:r>
              <a:rPr lang="ru-RU" sz="4000" b="1" dirty="0" err="1">
                <a:solidFill>
                  <a:schemeClr val="bg1"/>
                </a:solidFill>
              </a:rPr>
              <a:t>кожної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фігури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11111111111111111111111111111111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6" y="1761838"/>
            <a:ext cx="2475563" cy="247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22222222222222222222222222222222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99" y="1766965"/>
            <a:ext cx="2449416" cy="24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22222222222222222222222222222222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4" y="1724406"/>
            <a:ext cx="2462337" cy="25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66666666666666666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1701553"/>
            <a:ext cx="2480551" cy="31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Ст.26 №161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23" y="-731041"/>
            <a:ext cx="482467" cy="6024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1"/>
            <a:ext cx="482467" cy="6024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6"/>
            <a:ext cx="482467" cy="60243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6"/>
            <a:ext cx="482467" cy="60243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482467" cy="60243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8" y="-684536"/>
            <a:ext cx="482467" cy="602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8"/>
            <a:ext cx="482467" cy="6024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4" y="-684308"/>
            <a:ext cx="446208" cy="5673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6"/>
            <a:ext cx="482467" cy="6024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6"/>
            <a:ext cx="482467" cy="602439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682797" y="621482"/>
            <a:ext cx="10737826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 </a:t>
            </a:r>
            <a:r>
              <a:rPr lang="ru-RU" sz="4000" b="1" dirty="0" err="1" smtClean="0">
                <a:solidFill>
                  <a:schemeClr val="bg1"/>
                </a:solidFill>
              </a:rPr>
              <a:t>малюнок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r>
              <a:rPr lang="ru-RU" sz="4000" dirty="0"/>
              <a:t> </a:t>
            </a:r>
            <a:r>
              <a:rPr lang="ru-RU" sz="4000" b="1" dirty="0"/>
              <a:t>Опиши, що </a:t>
            </a:r>
            <a:r>
              <a:rPr lang="ru-RU" sz="4000" b="1" dirty="0" err="1"/>
              <a:t>відбулося</a:t>
            </a:r>
            <a:r>
              <a:rPr lang="ru-RU" sz="4000" b="1" dirty="0"/>
              <a:t>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№162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3 МАТЕМ\1 Листопад\2 Табличне множення і ділення\№021 - Половина. Задачі на знах частини від числа\2025-09-25_1424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0" y="1485578"/>
            <a:ext cx="779624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97932" y="1485578"/>
            <a:ext cx="316670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математиці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половину </a:t>
            </a:r>
            <a:r>
              <a:rPr lang="ru-RU" sz="2800" b="1" dirty="0" err="1"/>
              <a:t>позначають</a:t>
            </a:r>
            <a:r>
              <a:rPr lang="ru-RU" sz="2800" b="1" dirty="0"/>
              <a:t> так: </a:t>
            </a:r>
            <a:r>
              <a:rPr lang="ru-RU" sz="2800" b="1" dirty="0" err="1" smtClean="0"/>
              <a:t>Читаємо</a:t>
            </a:r>
            <a:r>
              <a:rPr lang="ru-RU" sz="2800" b="1" dirty="0"/>
              <a:t>: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одна </a:t>
            </a:r>
            <a:r>
              <a:rPr lang="ru-RU" sz="2800" b="1" dirty="0"/>
              <a:t>друга.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24481" y="2193463"/>
            <a:ext cx="3674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1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2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5023" y="-731041"/>
            <a:ext cx="482467" cy="6024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1"/>
            <a:ext cx="482467" cy="6024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6"/>
            <a:ext cx="482467" cy="60243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6"/>
            <a:ext cx="482467" cy="60243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482467" cy="60243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8" y="-684536"/>
            <a:ext cx="482467" cy="60243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8"/>
            <a:ext cx="482467" cy="6024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4" y="-684308"/>
            <a:ext cx="446208" cy="5673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6"/>
            <a:ext cx="482467" cy="6024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6"/>
            <a:ext cx="482467" cy="602439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025549" y="621482"/>
            <a:ext cx="9963026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 smtClean="0">
                <a:solidFill>
                  <a:schemeClr val="bg1"/>
                </a:solidFill>
              </a:rPr>
              <a:t>пояснення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Ст.27 №163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3 МАТЕМ\1 Листопад\2 Табличне множення і ділення\№021 - Половина. Задачі на знах частини від числа\2025-09-25_1436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74" y="1629595"/>
            <a:ext cx="8245109" cy="26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0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524</Words>
  <Application>Microsoft Office PowerPoint</Application>
  <PresentationFormat>Произвольный</PresentationFormat>
  <Paragraphs>117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151</cp:revision>
  <dcterms:created xsi:type="dcterms:W3CDTF">2025-08-27T14:01:18Z</dcterms:created>
  <dcterms:modified xsi:type="dcterms:W3CDTF">2025-09-29T08:40:30Z</dcterms:modified>
</cp:coreProperties>
</file>